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3" r:id="rId4"/>
    <p:sldId id="258" r:id="rId5"/>
    <p:sldId id="259" r:id="rId6"/>
    <p:sldId id="260" r:id="rId7"/>
    <p:sldId id="282" r:id="rId8"/>
    <p:sldId id="261" r:id="rId9"/>
    <p:sldId id="269" r:id="rId10"/>
    <p:sldId id="262" r:id="rId11"/>
    <p:sldId id="276" r:id="rId12"/>
    <p:sldId id="277" r:id="rId13"/>
    <p:sldId id="278" r:id="rId14"/>
    <p:sldId id="267" r:id="rId15"/>
    <p:sldId id="263" r:id="rId16"/>
    <p:sldId id="281" r:id="rId17"/>
    <p:sldId id="300" r:id="rId18"/>
    <p:sldId id="280" r:id="rId19"/>
    <p:sldId id="270" r:id="rId20"/>
    <p:sldId id="274" r:id="rId21"/>
    <p:sldId id="275" r:id="rId22"/>
    <p:sldId id="271" r:id="rId23"/>
    <p:sldId id="272" r:id="rId24"/>
    <p:sldId id="273" r:id="rId25"/>
    <p:sldId id="264" r:id="rId26"/>
    <p:sldId id="265" r:id="rId27"/>
    <p:sldId id="268" r:id="rId28"/>
    <p:sldId id="266" r:id="rId29"/>
    <p:sldId id="291" r:id="rId30"/>
    <p:sldId id="292" r:id="rId31"/>
    <p:sldId id="288" r:id="rId32"/>
    <p:sldId id="286" r:id="rId33"/>
    <p:sldId id="296" r:id="rId34"/>
    <p:sldId id="284" r:id="rId35"/>
    <p:sldId id="285" r:id="rId36"/>
    <p:sldId id="297" r:id="rId37"/>
    <p:sldId id="298" r:id="rId38"/>
    <p:sldId id="283" r:id="rId39"/>
    <p:sldId id="299" r:id="rId40"/>
    <p:sldId id="289" r:id="rId41"/>
    <p:sldId id="294" r:id="rId42"/>
    <p:sldId id="293" r:id="rId43"/>
    <p:sldId id="290" r:id="rId44"/>
    <p:sldId id="279" r:id="rId45"/>
    <p:sldId id="301" r:id="rId46"/>
    <p:sldId id="302" r:id="rId47"/>
    <p:sldId id="306" r:id="rId48"/>
    <p:sldId id="295" r:id="rId49"/>
    <p:sldId id="305" r:id="rId50"/>
    <p:sldId id="30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Саша Чёрный </a:t>
            </a:r>
            <a:endParaRPr lang="ru-RU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C000"/>
                </a:solidFill>
              </a:rPr>
              <a:t>(1880-1932)</a:t>
            </a:r>
            <a:endParaRPr lang="ru-RU" sz="36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C000"/>
                </a:solidFill>
                <a:latin typeface="+mn-lt"/>
              </a:rPr>
              <a:t>С. Чёрный на войне</a:t>
            </a:r>
            <a:endParaRPr lang="ru-RU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</a:t>
            </a:r>
            <a:r>
              <a:rPr lang="ru-RU" sz="2000" dirty="0" smtClean="0"/>
              <a:t>В годы </a:t>
            </a:r>
            <a:r>
              <a:rPr lang="ru-RU" sz="2000" dirty="0" smtClean="0">
                <a:solidFill>
                  <a:srgbClr val="FFC000"/>
                </a:solidFill>
              </a:rPr>
              <a:t>Первой мировой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войны</a:t>
            </a:r>
            <a:r>
              <a:rPr lang="ru-RU" sz="2000" dirty="0" smtClean="0"/>
              <a:t> </a:t>
            </a:r>
            <a:r>
              <a:rPr lang="ru-RU" sz="2000" dirty="0" smtClean="0">
                <a:solidFill>
                  <a:srgbClr val="FFC000"/>
                </a:solidFill>
              </a:rPr>
              <a:t>Саша Чёрный </a:t>
            </a:r>
            <a:r>
              <a:rPr lang="ru-RU" sz="2000" dirty="0" smtClean="0"/>
              <a:t>служил в 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5-й армии</a:t>
            </a:r>
            <a:r>
              <a:rPr lang="ru-RU" sz="2000" dirty="0" smtClean="0"/>
              <a:t> рядовым при поле-</a:t>
            </a:r>
          </a:p>
          <a:p>
            <a:pPr>
              <a:buNone/>
            </a:pPr>
            <a:r>
              <a:rPr lang="ru-RU" sz="2000" dirty="0" err="1" smtClean="0"/>
              <a:t>вом</a:t>
            </a:r>
            <a:r>
              <a:rPr lang="ru-RU" sz="2000" dirty="0" smtClean="0"/>
              <a:t> лазарете и работал как про-</a:t>
            </a:r>
          </a:p>
          <a:p>
            <a:pPr>
              <a:buNone/>
            </a:pPr>
            <a:r>
              <a:rPr lang="ru-RU" sz="2000" dirty="0" smtClean="0"/>
              <a:t>заик. На фронте был написан его </a:t>
            </a:r>
          </a:p>
          <a:p>
            <a:pPr>
              <a:buNone/>
            </a:pPr>
            <a:r>
              <a:rPr lang="ru-RU" sz="2000" dirty="0" smtClean="0"/>
              <a:t>лирический цикл </a:t>
            </a:r>
            <a:r>
              <a:rPr lang="ru-RU" sz="2000" dirty="0" smtClean="0">
                <a:solidFill>
                  <a:srgbClr val="FFC000"/>
                </a:solidFill>
              </a:rPr>
              <a:t>«Война»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>           </a:t>
            </a:r>
            <a:endParaRPr lang="ru-RU" dirty="0"/>
          </a:p>
        </p:txBody>
      </p:sp>
      <p:pic>
        <p:nvPicPr>
          <p:cNvPr id="6" name="Picture 2" descr="C:\Documents and Settings\Cyber\Рабочий стол\картинки\Sasha_Cherny_Voin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600200"/>
            <a:ext cx="4214842" cy="4900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Песня войны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1800" dirty="0" smtClean="0"/>
              <a:t>Прошло семь тысяч пёстрых лет -</a:t>
            </a:r>
            <a:br>
              <a:rPr lang="ru-RU" sz="1800" dirty="0" smtClean="0"/>
            </a:br>
            <a:r>
              <a:rPr lang="ru-RU" sz="1800" dirty="0" smtClean="0"/>
              <a:t>Пускай прошло, ха-ха!</a:t>
            </a:r>
            <a:br>
              <a:rPr lang="ru-RU" sz="1800" dirty="0" smtClean="0"/>
            </a:br>
            <a:r>
              <a:rPr lang="ru-RU" sz="1800" dirty="0" smtClean="0"/>
              <a:t>Еще жирнее мой обед,</a:t>
            </a:r>
            <a:br>
              <a:rPr lang="ru-RU" sz="1800" dirty="0" smtClean="0"/>
            </a:br>
            <a:r>
              <a:rPr lang="ru-RU" sz="1800" dirty="0" smtClean="0"/>
              <a:t>Кровавая уха...</a:t>
            </a:r>
            <a:br>
              <a:rPr lang="ru-RU" sz="1800" dirty="0" smtClean="0"/>
            </a:br>
            <a:r>
              <a:rPr lang="ru-RU" sz="1800" dirty="0" smtClean="0"/>
              <a:t>       Когда-то эти </a:t>
            </a:r>
            <a:r>
              <a:rPr lang="ru-RU" sz="1800" dirty="0" err="1" smtClean="0"/>
              <a:t>дураки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      Дубьё пускали в ход</a:t>
            </a:r>
            <a:br>
              <a:rPr lang="ru-RU" sz="1800" dirty="0" smtClean="0"/>
            </a:br>
            <a:r>
              <a:rPr lang="ru-RU" sz="1800" dirty="0" smtClean="0"/>
              <a:t>      И, озверев, как мясники,</a:t>
            </a:r>
            <a:br>
              <a:rPr lang="ru-RU" sz="1800" dirty="0" smtClean="0"/>
            </a:br>
            <a:r>
              <a:rPr lang="ru-RU" sz="1800" dirty="0" smtClean="0"/>
              <a:t>      Калечили свой род:</a:t>
            </a:r>
            <a:br>
              <a:rPr lang="ru-RU" sz="1800" dirty="0" smtClean="0"/>
            </a:br>
            <a:r>
              <a:rPr lang="ru-RU" sz="1800" dirty="0" smtClean="0"/>
              <a:t>            Женщин в пламень,</a:t>
            </a:r>
            <a:br>
              <a:rPr lang="ru-RU" sz="1800" dirty="0" smtClean="0"/>
            </a:br>
            <a:r>
              <a:rPr lang="ru-RU" sz="1800" dirty="0" smtClean="0"/>
              <a:t>            Младенцев о камень,</a:t>
            </a:r>
            <a:br>
              <a:rPr lang="ru-RU" sz="1800" dirty="0" smtClean="0"/>
            </a:br>
            <a:r>
              <a:rPr lang="ru-RU" sz="1800" dirty="0" smtClean="0"/>
              <a:t>            Пленных на дно -</a:t>
            </a:r>
            <a:br>
              <a:rPr lang="ru-RU" sz="1800" dirty="0" smtClean="0"/>
            </a:br>
            <a:r>
              <a:rPr lang="ru-RU" sz="1800" dirty="0" smtClean="0"/>
              <a:t>            Смешно!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6" name="Picture 1" descr="C:\Documents and Settings\Cyber\Рабочий стол\картинки\i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714488"/>
            <a:ext cx="457200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Песня войны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sz="4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Теперь - наука мой мясник, -</a:t>
            </a:r>
            <a:br>
              <a:rPr lang="ru-RU" dirty="0" smtClean="0"/>
            </a:br>
            <a:r>
              <a:rPr lang="ru-RU" dirty="0" smtClean="0"/>
              <a:t>Уже средь облаков</a:t>
            </a:r>
            <a:br>
              <a:rPr lang="ru-RU" dirty="0" smtClean="0"/>
            </a:br>
            <a:r>
              <a:rPr lang="ru-RU" dirty="0" smtClean="0"/>
              <a:t>Порой взлетает хриплый крик</a:t>
            </a:r>
            <a:br>
              <a:rPr lang="ru-RU" dirty="0" smtClean="0"/>
            </a:br>
            <a:r>
              <a:rPr lang="ru-RU" dirty="0" smtClean="0"/>
              <a:t>Над брызгами мозгов.</a:t>
            </a:r>
            <a:br>
              <a:rPr lang="ru-RU" dirty="0" smtClean="0"/>
            </a:br>
            <a:r>
              <a:rPr lang="ru-RU" dirty="0" smtClean="0"/>
              <a:t>      </a:t>
            </a:r>
            <a:r>
              <a:rPr lang="ru-RU" dirty="0" err="1" smtClean="0"/>
              <a:t>Мильоны</a:t>
            </a:r>
            <a:r>
              <a:rPr lang="ru-RU" dirty="0" smtClean="0"/>
              <a:t> рук из года в год</a:t>
            </a:r>
            <a:br>
              <a:rPr lang="ru-RU" dirty="0" smtClean="0"/>
            </a:br>
            <a:r>
              <a:rPr lang="ru-RU" dirty="0" smtClean="0"/>
              <a:t>      Льют пушки и броню,</a:t>
            </a:r>
            <a:br>
              <a:rPr lang="ru-RU" dirty="0" smtClean="0"/>
            </a:br>
            <a:r>
              <a:rPr lang="ru-RU" dirty="0" smtClean="0"/>
              <a:t>      И все плотней кровавый лёд</a:t>
            </a:r>
            <a:br>
              <a:rPr lang="ru-RU" dirty="0" smtClean="0"/>
            </a:br>
            <a:r>
              <a:rPr lang="ru-RU" dirty="0" smtClean="0"/>
              <a:t>      Плывёт навстречу дню.</a:t>
            </a:r>
            <a:br>
              <a:rPr lang="ru-RU" dirty="0" smtClean="0"/>
            </a:br>
            <a:r>
              <a:rPr lang="ru-RU" dirty="0" smtClean="0"/>
              <a:t>            Вопли прессы,</a:t>
            </a:r>
            <a:br>
              <a:rPr lang="ru-RU" dirty="0" smtClean="0"/>
            </a:br>
            <a:r>
              <a:rPr lang="ru-RU" dirty="0" smtClean="0"/>
              <a:t>            Мессы, конгрессы,</a:t>
            </a:r>
            <a:br>
              <a:rPr lang="ru-RU" dirty="0" smtClean="0"/>
            </a:br>
            <a:r>
              <a:rPr lang="ru-RU" dirty="0" smtClean="0"/>
              <a:t>            Жёны, как ночь...</a:t>
            </a:r>
            <a:br>
              <a:rPr lang="ru-RU" dirty="0" smtClean="0"/>
            </a:br>
            <a:r>
              <a:rPr lang="ru-RU" dirty="0" smtClean="0"/>
              <a:t>            Прочь!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Кто всех сильнее, тот и прав,</a:t>
            </a:r>
            <a:br>
              <a:rPr lang="ru-RU" dirty="0" smtClean="0"/>
            </a:br>
            <a:r>
              <a:rPr lang="ru-RU" dirty="0" smtClean="0"/>
              <a:t>А нужно доказать, -</a:t>
            </a:r>
            <a:br>
              <a:rPr lang="ru-RU" dirty="0" smtClean="0"/>
            </a:br>
            <a:r>
              <a:rPr lang="ru-RU" dirty="0" smtClean="0"/>
              <a:t>Расправься с дерзким, как удав,</a:t>
            </a:r>
            <a:br>
              <a:rPr lang="ru-RU" dirty="0" smtClean="0"/>
            </a:br>
            <a:r>
              <a:rPr lang="ru-RU" dirty="0" smtClean="0"/>
              <a:t>Чтоб перестал дышать!</a:t>
            </a:r>
            <a:br>
              <a:rPr lang="ru-RU" dirty="0" smtClean="0"/>
            </a:br>
            <a:r>
              <a:rPr lang="ru-RU" dirty="0" smtClean="0"/>
              <a:t>      Враг тот, кто рвёт из пасти кость,</a:t>
            </a:r>
            <a:br>
              <a:rPr lang="ru-RU" dirty="0" smtClean="0"/>
            </a:br>
            <a:r>
              <a:rPr lang="ru-RU" dirty="0" smtClean="0"/>
              <a:t>      Иль - у кого ты рвёшь.</a:t>
            </a:r>
            <a:br>
              <a:rPr lang="ru-RU" dirty="0" smtClean="0"/>
            </a:br>
            <a:r>
              <a:rPr lang="ru-RU" dirty="0" smtClean="0"/>
              <a:t>      Я на земле - </a:t>
            </a:r>
            <a:r>
              <a:rPr lang="ru-RU" dirty="0" err="1" smtClean="0"/>
              <a:t>бессменый</a:t>
            </a:r>
            <a:r>
              <a:rPr lang="ru-RU" dirty="0" smtClean="0"/>
              <a:t> гость,</a:t>
            </a:r>
            <a:br>
              <a:rPr lang="ru-RU" dirty="0" smtClean="0"/>
            </a:br>
            <a:r>
              <a:rPr lang="ru-RU" dirty="0" smtClean="0"/>
              <a:t>      И мир - смешная ложь!</a:t>
            </a:r>
            <a:br>
              <a:rPr lang="ru-RU" dirty="0" smtClean="0"/>
            </a:br>
            <a:r>
              <a:rPr lang="ru-RU" dirty="0" smtClean="0"/>
              <a:t>            Укладывай в гроб,</a:t>
            </a:r>
            <a:br>
              <a:rPr lang="ru-RU" dirty="0" smtClean="0"/>
            </a:br>
            <a:r>
              <a:rPr lang="ru-RU" dirty="0" smtClean="0"/>
              <a:t>            Прикладами в лоб,</a:t>
            </a:r>
            <a:br>
              <a:rPr lang="ru-RU" dirty="0" smtClean="0"/>
            </a:br>
            <a:r>
              <a:rPr lang="ru-RU" dirty="0" smtClean="0"/>
              <a:t>            Штыки в живот, -</a:t>
            </a:r>
            <a:br>
              <a:rPr lang="ru-RU" dirty="0" smtClean="0"/>
            </a:br>
            <a:r>
              <a:rPr lang="ru-RU" dirty="0" smtClean="0"/>
              <a:t>            Вперёд!</a:t>
            </a:r>
            <a:endParaRPr lang="ru-RU" dirty="0"/>
          </a:p>
        </p:txBody>
      </p:sp>
      <p:pic>
        <p:nvPicPr>
          <p:cNvPr id="6" name="Picture 1" descr="C:\Documents and Settings\Cyber\Рабочий стол\картинки\soldat_na_voyne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600200"/>
            <a:ext cx="4929190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На фронт</a:t>
            </a:r>
            <a:br>
              <a:rPr lang="ru-RU" sz="4800" i="1" dirty="0" smtClean="0">
                <a:solidFill>
                  <a:srgbClr val="FFC000"/>
                </a:solidFill>
                <a:latin typeface="+mn-lt"/>
              </a:rPr>
            </a:b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      За раскрытым пролётом дверей</a:t>
            </a:r>
            <a:br>
              <a:rPr lang="ru-RU" dirty="0" smtClean="0"/>
            </a:br>
            <a:r>
              <a:rPr lang="ru-RU" dirty="0" smtClean="0"/>
              <a:t>          Проплывают квадраты полей.</a:t>
            </a:r>
            <a:br>
              <a:rPr lang="ru-RU" dirty="0" smtClean="0"/>
            </a:br>
            <a:r>
              <a:rPr lang="ru-RU" dirty="0" smtClean="0"/>
              <a:t>Перелески кружатся и веют одеждой зелёной</a:t>
            </a:r>
            <a:br>
              <a:rPr lang="ru-RU" dirty="0" smtClean="0"/>
            </a:br>
            <a:r>
              <a:rPr lang="ru-RU" dirty="0" smtClean="0"/>
              <a:t>И бегут телеграфные нити грядой монотонной...</a:t>
            </a:r>
            <a:br>
              <a:rPr lang="ru-RU" dirty="0" smtClean="0"/>
            </a:br>
            <a:r>
              <a:rPr lang="ru-RU" dirty="0" smtClean="0"/>
              <a:t>Мягкий ветер в вагон луговую прохладу принёс.</a:t>
            </a:r>
            <a:br>
              <a:rPr lang="ru-RU" dirty="0" smtClean="0"/>
            </a:br>
            <a:r>
              <a:rPr lang="ru-RU" dirty="0" smtClean="0"/>
              <a:t>Отчего так сурова холодная песня колес?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      Словно серые птицы, вдоль нар</a:t>
            </a:r>
            <a:br>
              <a:rPr lang="ru-RU" dirty="0" smtClean="0"/>
            </a:br>
            <a:r>
              <a:rPr lang="ru-RU" dirty="0" smtClean="0"/>
              <a:t>          Никнут спины замолкнувших пар, -</a:t>
            </a:r>
            <a:br>
              <a:rPr lang="ru-RU" dirty="0" smtClean="0"/>
            </a:br>
            <a:r>
              <a:rPr lang="ru-RU" dirty="0" smtClean="0"/>
              <a:t>Люди смотрят туда, где сливается небо с землею,</a:t>
            </a:r>
            <a:br>
              <a:rPr lang="ru-RU" dirty="0" smtClean="0"/>
            </a:br>
            <a:r>
              <a:rPr lang="ru-RU" dirty="0" smtClean="0"/>
              <a:t>И на лицах колеблются тени угрюмою мглою.</a:t>
            </a:r>
            <a:br>
              <a:rPr lang="ru-RU" dirty="0" smtClean="0"/>
            </a:br>
            <a:r>
              <a:rPr lang="ru-RU" dirty="0" smtClean="0"/>
              <a:t>Ребятишки кричат и гурьбою бегут под откос.</a:t>
            </a:r>
            <a:br>
              <a:rPr lang="ru-RU" dirty="0" smtClean="0"/>
            </a:br>
            <a:r>
              <a:rPr lang="ru-RU" dirty="0" smtClean="0"/>
              <a:t>Отчего так тревожна и жалобна песня колес?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     Небо кротко и ясно, как мать.</a:t>
            </a:r>
            <a:br>
              <a:rPr lang="ru-RU" dirty="0" smtClean="0"/>
            </a:br>
            <a:r>
              <a:rPr lang="ru-RU" dirty="0" smtClean="0"/>
              <a:t>         Стыдно бледные губы кусать!</a:t>
            </a:r>
            <a:br>
              <a:rPr lang="ru-RU" dirty="0" smtClean="0"/>
            </a:br>
            <a:r>
              <a:rPr lang="ru-RU" dirty="0" smtClean="0"/>
              <a:t>Надо выковать новое крепкое сердце из стали</a:t>
            </a:r>
            <a:br>
              <a:rPr lang="ru-RU" dirty="0" smtClean="0"/>
            </a:br>
            <a:r>
              <a:rPr lang="ru-RU" dirty="0" smtClean="0"/>
              <a:t>И забыть те глаза, что последний вагон провожали.</a:t>
            </a:r>
            <a:br>
              <a:rPr lang="ru-RU" dirty="0" smtClean="0"/>
            </a:br>
            <a:r>
              <a:rPr lang="ru-RU" dirty="0" smtClean="0"/>
              <a:t>Тёплый ворот шинели шуршит у щеки и волос, -</a:t>
            </a:r>
            <a:br>
              <a:rPr lang="ru-RU" dirty="0" smtClean="0"/>
            </a:br>
            <a:r>
              <a:rPr lang="ru-RU" dirty="0" smtClean="0"/>
              <a:t>Отчего так нежна колыбельная песня колес?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6" name="Picture 1" descr="C:\Documents and Settings\Cyber\Рабочий стол\картинки\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600201"/>
            <a:ext cx="3929058" cy="3186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Творчество в эмиграции</a:t>
            </a: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</a:t>
            </a:r>
            <a:r>
              <a:rPr lang="ru-RU" sz="2200" dirty="0" smtClean="0"/>
              <a:t>В </a:t>
            </a:r>
            <a:r>
              <a:rPr lang="ru-RU" sz="2200" dirty="0" smtClean="0">
                <a:solidFill>
                  <a:srgbClr val="FFC000"/>
                </a:solidFill>
              </a:rPr>
              <a:t>1920 году</a:t>
            </a:r>
            <a:r>
              <a:rPr lang="ru-RU" sz="2200" dirty="0" smtClean="0"/>
              <a:t> эмигрировал, </a:t>
            </a:r>
          </a:p>
          <a:p>
            <a:pPr>
              <a:buNone/>
            </a:pPr>
            <a:r>
              <a:rPr lang="ru-RU" sz="2200" dirty="0" smtClean="0"/>
              <a:t>жил в </a:t>
            </a:r>
            <a:r>
              <a:rPr lang="ru-RU" sz="2200" dirty="0" smtClean="0">
                <a:solidFill>
                  <a:srgbClr val="FFC000"/>
                </a:solidFill>
              </a:rPr>
              <a:t>Литве, Берлине</a:t>
            </a:r>
            <a:r>
              <a:rPr lang="ru-RU" sz="2200" dirty="0" smtClean="0"/>
              <a:t> и </a:t>
            </a:r>
            <a:r>
              <a:rPr lang="ru-RU" sz="2200" dirty="0" smtClean="0">
                <a:solidFill>
                  <a:srgbClr val="FFC000"/>
                </a:solidFill>
              </a:rPr>
              <a:t>Риме,</a:t>
            </a:r>
            <a:r>
              <a:rPr lang="ru-RU" sz="2200" dirty="0" smtClean="0"/>
              <a:t> в </a:t>
            </a:r>
          </a:p>
          <a:p>
            <a:pPr>
              <a:buNone/>
            </a:pPr>
            <a:r>
              <a:rPr lang="ru-RU" sz="2200" dirty="0" smtClean="0">
                <a:solidFill>
                  <a:srgbClr val="FFC000"/>
                </a:solidFill>
              </a:rPr>
              <a:t>1924 </a:t>
            </a:r>
            <a:r>
              <a:rPr lang="ru-RU" sz="2200" dirty="0" smtClean="0"/>
              <a:t>году переехал в </a:t>
            </a:r>
            <a:r>
              <a:rPr lang="ru-RU" sz="2200" dirty="0" smtClean="0">
                <a:solidFill>
                  <a:srgbClr val="FFC000"/>
                </a:solidFill>
              </a:rPr>
              <a:t>Париж.</a:t>
            </a:r>
          </a:p>
          <a:p>
            <a:pPr>
              <a:buNone/>
            </a:pPr>
            <a:r>
              <a:rPr lang="ru-RU" sz="2200" dirty="0" smtClean="0"/>
              <a:t>         Издал сборник прозы </a:t>
            </a:r>
            <a:r>
              <a:rPr lang="ru-RU" sz="2200" dirty="0" smtClean="0">
                <a:solidFill>
                  <a:srgbClr val="FFC000"/>
                </a:solidFill>
              </a:rPr>
              <a:t>«Не-</a:t>
            </a:r>
          </a:p>
          <a:p>
            <a:pPr>
              <a:buNone/>
            </a:pPr>
            <a:r>
              <a:rPr lang="ru-RU" sz="2200" dirty="0" smtClean="0">
                <a:solidFill>
                  <a:srgbClr val="FFC000"/>
                </a:solidFill>
              </a:rPr>
              <a:t>серьёзные рассказы» (1928), по-</a:t>
            </a:r>
          </a:p>
          <a:p>
            <a:pPr>
              <a:buNone/>
            </a:pPr>
            <a:r>
              <a:rPr lang="ru-RU" sz="2200" dirty="0" smtClean="0">
                <a:solidFill>
                  <a:srgbClr val="FFC000"/>
                </a:solidFill>
              </a:rPr>
              <a:t>весть «Чудесное лето» (1929), </a:t>
            </a:r>
          </a:p>
          <a:p>
            <a:pPr>
              <a:buNone/>
            </a:pPr>
            <a:r>
              <a:rPr lang="ru-RU" sz="2200" dirty="0" smtClean="0">
                <a:solidFill>
                  <a:srgbClr val="FFC000"/>
                </a:solidFill>
              </a:rPr>
              <a:t>детские книги: «Сон профессора </a:t>
            </a:r>
          </a:p>
          <a:p>
            <a:pPr>
              <a:buNone/>
            </a:pPr>
            <a:r>
              <a:rPr lang="ru-RU" sz="2200" dirty="0" err="1" smtClean="0">
                <a:solidFill>
                  <a:srgbClr val="FFC000"/>
                </a:solidFill>
              </a:rPr>
              <a:t>Патрашкина</a:t>
            </a:r>
            <a:r>
              <a:rPr lang="ru-RU" sz="2200" dirty="0" smtClean="0">
                <a:solidFill>
                  <a:srgbClr val="FFC000"/>
                </a:solidFill>
              </a:rPr>
              <a:t>» (1924), «Дневник </a:t>
            </a:r>
          </a:p>
          <a:p>
            <a:pPr>
              <a:buNone/>
            </a:pPr>
            <a:r>
              <a:rPr lang="ru-RU" sz="2200" dirty="0" err="1" smtClean="0">
                <a:solidFill>
                  <a:srgbClr val="FFC000"/>
                </a:solidFill>
              </a:rPr>
              <a:t>фокса</a:t>
            </a:r>
            <a:r>
              <a:rPr lang="ru-RU" sz="2200" dirty="0" smtClean="0">
                <a:solidFill>
                  <a:srgbClr val="FFC000"/>
                </a:solidFill>
              </a:rPr>
              <a:t>  Микки» (1927), «Кошачья </a:t>
            </a:r>
          </a:p>
          <a:p>
            <a:pPr>
              <a:buNone/>
            </a:pPr>
            <a:r>
              <a:rPr lang="ru-RU" sz="2200" dirty="0" smtClean="0">
                <a:solidFill>
                  <a:srgbClr val="FFC000"/>
                </a:solidFill>
              </a:rPr>
              <a:t>санатория» (1928), «Румяная </a:t>
            </a:r>
            <a:r>
              <a:rPr lang="ru-RU" sz="2200" dirty="0" err="1" smtClean="0">
                <a:solidFill>
                  <a:srgbClr val="FFC000"/>
                </a:solidFill>
              </a:rPr>
              <a:t>книж</a:t>
            </a:r>
            <a:r>
              <a:rPr lang="ru-RU" sz="2200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sz="2200" dirty="0" err="1" smtClean="0">
                <a:solidFill>
                  <a:srgbClr val="FFC000"/>
                </a:solidFill>
              </a:rPr>
              <a:t>ка</a:t>
            </a:r>
            <a:r>
              <a:rPr lang="ru-RU" sz="2200" dirty="0" smtClean="0">
                <a:solidFill>
                  <a:srgbClr val="FFC000"/>
                </a:solidFill>
              </a:rPr>
              <a:t>» (1930).</a:t>
            </a:r>
          </a:p>
          <a:p>
            <a:endParaRPr lang="ru-RU" dirty="0"/>
          </a:p>
        </p:txBody>
      </p:sp>
      <p:pic>
        <p:nvPicPr>
          <p:cNvPr id="5" name="Picture 3" descr="C:\Documents and Settings\Cyber\Рабочий стол\картинки\Mikki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142984"/>
            <a:ext cx="3429024" cy="2786082"/>
          </a:xfrm>
          <a:prstGeom prst="rect">
            <a:avLst/>
          </a:prstGeom>
          <a:noFill/>
        </p:spPr>
      </p:pic>
      <p:pic>
        <p:nvPicPr>
          <p:cNvPr id="9219" name="Picture 3" descr="C:\Documents and Settings\Cyber\Рабочий стол\картинки\24328119.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500438"/>
            <a:ext cx="3214678" cy="3173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Эмиграция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    В </a:t>
            </a:r>
            <a:r>
              <a:rPr lang="ru-RU" sz="2000" dirty="0" smtClean="0">
                <a:solidFill>
                  <a:srgbClr val="FFC000"/>
                </a:solidFill>
              </a:rPr>
              <a:t>1929</a:t>
            </a:r>
            <a:r>
              <a:rPr lang="ru-RU" sz="2000" dirty="0" smtClean="0"/>
              <a:t> году  </a:t>
            </a:r>
            <a:r>
              <a:rPr lang="ru-RU" sz="2000" dirty="0" smtClean="0">
                <a:solidFill>
                  <a:srgbClr val="FFC000"/>
                </a:solidFill>
              </a:rPr>
              <a:t>С. Чёрный </a:t>
            </a:r>
          </a:p>
          <a:p>
            <a:pPr>
              <a:buNone/>
            </a:pPr>
            <a:r>
              <a:rPr lang="ru-RU" sz="2000" dirty="0" smtClean="0"/>
              <a:t>приобрёл участок земли на юге 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Франции,</a:t>
            </a:r>
            <a:r>
              <a:rPr lang="ru-RU" sz="2000" dirty="0" smtClean="0"/>
              <a:t> в местечке </a:t>
            </a:r>
            <a:r>
              <a:rPr lang="ru-RU" sz="2000" dirty="0" err="1" smtClean="0">
                <a:solidFill>
                  <a:srgbClr val="FFC000"/>
                </a:solidFill>
              </a:rPr>
              <a:t>Ла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Фавьер</a:t>
            </a:r>
            <a:endParaRPr lang="ru-RU" sz="20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построил свой дом, куда </a:t>
            </a:r>
            <a:r>
              <a:rPr lang="ru-RU" sz="2000" dirty="0" err="1" smtClean="0"/>
              <a:t>приез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smtClean="0"/>
              <a:t>жали русские писатели, </a:t>
            </a:r>
            <a:r>
              <a:rPr lang="ru-RU" sz="2000" dirty="0" err="1" smtClean="0"/>
              <a:t>худож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err="1" smtClean="0"/>
              <a:t>ники</a:t>
            </a:r>
            <a:r>
              <a:rPr lang="ru-RU" sz="2000" dirty="0" smtClean="0"/>
              <a:t>, музыканты.</a:t>
            </a:r>
          </a:p>
          <a:p>
            <a:pPr>
              <a:buNone/>
            </a:pPr>
            <a:r>
              <a:rPr lang="ru-RU" sz="2000" dirty="0" smtClean="0"/>
              <a:t>           Незадолго до кончины,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14 апреля 1932 года,  он </a:t>
            </a:r>
            <a:r>
              <a:rPr lang="ru-RU" sz="2000" dirty="0" smtClean="0"/>
              <a:t>был по-</a:t>
            </a:r>
          </a:p>
          <a:p>
            <a:pPr>
              <a:buNone/>
            </a:pPr>
            <a:r>
              <a:rPr lang="ru-RU" sz="2000" dirty="0" smtClean="0"/>
              <a:t>свящён в масонство в русской па-</a:t>
            </a:r>
          </a:p>
          <a:p>
            <a:pPr>
              <a:buNone/>
            </a:pPr>
            <a:r>
              <a:rPr lang="ru-RU" sz="2000" dirty="0" smtClean="0"/>
              <a:t>рижской ложе </a:t>
            </a:r>
            <a:r>
              <a:rPr lang="ru-RU" sz="2000" dirty="0" smtClean="0">
                <a:solidFill>
                  <a:srgbClr val="FFC000"/>
                </a:solidFill>
              </a:rPr>
              <a:t>«Свободная Россия».</a:t>
            </a:r>
          </a:p>
          <a:p>
            <a:endParaRPr lang="ru-RU" dirty="0"/>
          </a:p>
        </p:txBody>
      </p:sp>
      <p:pic>
        <p:nvPicPr>
          <p:cNvPr id="6" name="Picture 2" descr="C:\Documents and Settings\Cyber\Рабочий стол\картинки\abb5d17eb1879878d9981246c11098d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57298"/>
            <a:ext cx="4286280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Мираж</a:t>
            </a:r>
            <a:br>
              <a:rPr lang="ru-RU" sz="4800" i="1" dirty="0" smtClean="0">
                <a:solidFill>
                  <a:srgbClr val="FFC000"/>
                </a:solidFill>
                <a:latin typeface="+mn-lt"/>
              </a:rPr>
            </a:b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девчонками Тосей и Инной</a:t>
            </a:r>
            <a:br>
              <a:rPr lang="ru-RU" dirty="0" smtClean="0"/>
            </a:br>
            <a:r>
              <a:rPr lang="ru-RU" dirty="0" smtClean="0"/>
              <a:t>В сиреневый утренний час</a:t>
            </a:r>
            <a:br>
              <a:rPr lang="ru-RU" dirty="0" smtClean="0"/>
            </a:br>
            <a:r>
              <a:rPr lang="ru-RU" dirty="0" smtClean="0"/>
              <a:t>Мы вырыли в пляже пустынном</a:t>
            </a:r>
            <a:br>
              <a:rPr lang="ru-RU" dirty="0" smtClean="0"/>
            </a:br>
            <a:r>
              <a:rPr lang="ru-RU" dirty="0" smtClean="0"/>
              <a:t>Кривой и глубокий баркас.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Борта из песчаного крема.</a:t>
            </a:r>
            <a:br>
              <a:rPr lang="ru-RU" dirty="0" smtClean="0"/>
            </a:br>
            <a:r>
              <a:rPr lang="ru-RU" dirty="0" smtClean="0"/>
              <a:t>На скамьях пестрели кремни.</a:t>
            </a:r>
            <a:br>
              <a:rPr lang="ru-RU" dirty="0" smtClean="0"/>
            </a:br>
            <a:r>
              <a:rPr lang="ru-RU" dirty="0" smtClean="0"/>
              <a:t>Из ракушек гордое "</a:t>
            </a:r>
            <a:r>
              <a:rPr lang="ru-RU" dirty="0" err="1" smtClean="0"/>
              <a:t>Nemo</a:t>
            </a:r>
            <a:r>
              <a:rPr lang="ru-RU" dirty="0" smtClean="0"/>
              <a:t>"</a:t>
            </a:r>
            <a:br>
              <a:rPr lang="ru-RU" dirty="0" smtClean="0"/>
            </a:br>
            <a:r>
              <a:rPr lang="ru-RU" dirty="0" smtClean="0"/>
              <a:t>Вдоль носа белело в тени.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влезли в корабль наш пузатый.</a:t>
            </a:r>
            <a:br>
              <a:rPr lang="ru-RU" dirty="0" smtClean="0"/>
            </a:br>
            <a:r>
              <a:rPr lang="ru-RU" dirty="0" smtClean="0"/>
              <a:t>Я взял капитанскую власть.</a:t>
            </a:r>
            <a:br>
              <a:rPr lang="ru-RU" dirty="0" smtClean="0"/>
            </a:br>
            <a:r>
              <a:rPr lang="ru-RU" dirty="0" smtClean="0"/>
              <a:t>Купальный костюм полосатый</a:t>
            </a:r>
            <a:br>
              <a:rPr lang="ru-RU" dirty="0" smtClean="0"/>
            </a:br>
            <a:r>
              <a:rPr lang="ru-RU" dirty="0" smtClean="0"/>
              <a:t>На палке зареял, как снасть.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 много чудес есть на свете!</a:t>
            </a:r>
            <a:br>
              <a:rPr lang="ru-RU" dirty="0" smtClean="0"/>
            </a:br>
            <a:r>
              <a:rPr lang="ru-RU" dirty="0" smtClean="0"/>
              <a:t>Земля – неизведанный сад…</a:t>
            </a:r>
            <a:br>
              <a:rPr lang="ru-RU" dirty="0" smtClean="0"/>
            </a:br>
            <a:r>
              <a:rPr lang="ru-RU" dirty="0" smtClean="0"/>
              <a:t>"На Яву?" Но странные дети</a:t>
            </a:r>
            <a:br>
              <a:rPr lang="ru-RU" dirty="0" smtClean="0"/>
            </a:br>
            <a:r>
              <a:rPr lang="ru-RU" dirty="0" smtClean="0"/>
              <a:t>Шепнули, </a:t>
            </a:r>
            <a:r>
              <a:rPr lang="ru-RU" dirty="0" err="1" smtClean="0"/>
              <a:t>склонясь</a:t>
            </a:r>
            <a:r>
              <a:rPr lang="ru-RU" dirty="0" smtClean="0"/>
              <a:t>: "В Петроград".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3" name="Picture 1" descr="C:\Documents and Settings\Cyber\Рабочий стол\картинки\i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571613"/>
            <a:ext cx="492919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Мираж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Кайма набежавшего вала</a:t>
            </a:r>
            <a:br>
              <a:rPr lang="ru-RU" dirty="0" smtClean="0"/>
            </a:br>
            <a:r>
              <a:rPr lang="ru-RU" dirty="0" smtClean="0"/>
              <a:t>Дрожала, как зыбкий опал.</a:t>
            </a:r>
            <a:br>
              <a:rPr lang="ru-RU" dirty="0" smtClean="0"/>
            </a:br>
            <a:r>
              <a:rPr lang="ru-RU" dirty="0" smtClean="0"/>
              <a:t>Команда сурово молчала,</a:t>
            </a:r>
            <a:br>
              <a:rPr lang="ru-RU" dirty="0" smtClean="0"/>
            </a:br>
            <a:r>
              <a:rPr lang="ru-RU" dirty="0" smtClean="0"/>
              <a:t>И ветер косички трепал...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гребням запрыгали баки.</a:t>
            </a:r>
            <a:br>
              <a:rPr lang="ru-RU" dirty="0" smtClean="0"/>
            </a:br>
            <a:r>
              <a:rPr lang="ru-RU" dirty="0" smtClean="0"/>
              <a:t>Вдали над пустыней седой</a:t>
            </a:r>
            <a:br>
              <a:rPr lang="ru-RU" dirty="0" smtClean="0"/>
            </a:br>
            <a:r>
              <a:rPr lang="ru-RU" dirty="0" smtClean="0"/>
              <a:t>Сияющей шапкой </a:t>
            </a:r>
            <a:r>
              <a:rPr lang="ru-RU" dirty="0" err="1" smtClean="0"/>
              <a:t>Исаакий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Миражем вставал над водой.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Горели прибрежные мели,</a:t>
            </a:r>
            <a:br>
              <a:rPr lang="ru-RU" dirty="0" smtClean="0"/>
            </a:br>
            <a:r>
              <a:rPr lang="ru-RU" dirty="0" smtClean="0"/>
              <a:t>И кланялся низко камыш:</a:t>
            </a:r>
            <a:br>
              <a:rPr lang="ru-RU" dirty="0" smtClean="0"/>
            </a:br>
            <a:r>
              <a:rPr lang="ru-RU" dirty="0" smtClean="0"/>
              <a:t>Мы долго в тревоге смотрели</a:t>
            </a:r>
            <a:br>
              <a:rPr lang="ru-RU" dirty="0" smtClean="0"/>
            </a:br>
            <a:r>
              <a:rPr lang="ru-RU" dirty="0" smtClean="0"/>
              <a:t>На пятна синеющих крыш.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 младшая робко сказала:</a:t>
            </a:r>
            <a:br>
              <a:rPr lang="ru-RU" dirty="0" smtClean="0"/>
            </a:br>
            <a:r>
              <a:rPr lang="ru-RU" dirty="0" smtClean="0"/>
              <a:t>«Причалим иль нет, капитан?»</a:t>
            </a:r>
            <a:br>
              <a:rPr lang="ru-RU" dirty="0" smtClean="0"/>
            </a:br>
            <a:r>
              <a:rPr lang="ru-RU" dirty="0" smtClean="0"/>
              <a:t>Склонившись над кругом штурвала,</a:t>
            </a:r>
            <a:br>
              <a:rPr lang="ru-RU" dirty="0" smtClean="0"/>
            </a:br>
            <a:r>
              <a:rPr lang="ru-RU" dirty="0" smtClean="0"/>
              <a:t>Назад повернул я в туман.</a:t>
            </a:r>
            <a:endParaRPr lang="ru-RU" dirty="0"/>
          </a:p>
        </p:txBody>
      </p:sp>
      <p:pic>
        <p:nvPicPr>
          <p:cNvPr id="17409" name="Picture 1" descr="C:\Documents and Settings\Cyber\Рабочий стол\картинки\5746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737"/>
            <a:ext cx="4429123" cy="4657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Когда, как бес…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/>
              <a:t>          ***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Когда, как бес,</a:t>
            </a:r>
            <a:br>
              <a:rPr lang="ru-RU" dirty="0" smtClean="0"/>
            </a:br>
            <a:r>
              <a:rPr lang="ru-RU" dirty="0" smtClean="0"/>
              <a:t>Летишь на санках с гор,</a:t>
            </a:r>
            <a:br>
              <a:rPr lang="ru-RU" dirty="0" smtClean="0"/>
            </a:br>
            <a:r>
              <a:rPr lang="ru-RU" dirty="0" smtClean="0"/>
              <a:t>И под отвес</a:t>
            </a:r>
            <a:br>
              <a:rPr lang="ru-RU" dirty="0" smtClean="0"/>
            </a:br>
            <a:r>
              <a:rPr lang="ru-RU" dirty="0" smtClean="0"/>
              <a:t>Сбегает снежный бор,</a:t>
            </a:r>
            <a:br>
              <a:rPr lang="ru-RU" dirty="0" smtClean="0"/>
            </a:br>
            <a:r>
              <a:rPr lang="ru-RU" dirty="0" smtClean="0"/>
              <a:t>И плещет шарф над сильною рукой, -</a:t>
            </a:r>
            <a:br>
              <a:rPr lang="ru-RU" dirty="0" smtClean="0"/>
            </a:br>
            <a:r>
              <a:rPr lang="ru-RU" dirty="0" smtClean="0"/>
              <a:t>Не упрекай за то, что я такой!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Из детства вновь</a:t>
            </a:r>
            <a:br>
              <a:rPr lang="ru-RU" dirty="0" smtClean="0"/>
            </a:br>
            <a:r>
              <a:rPr lang="ru-RU" dirty="0" smtClean="0"/>
              <a:t>Бегут к глазам лучи…</a:t>
            </a:r>
            <a:br>
              <a:rPr lang="ru-RU" dirty="0" smtClean="0"/>
            </a:br>
            <a:r>
              <a:rPr lang="ru-RU" dirty="0" smtClean="0"/>
              <a:t>Проснулась кровь,</a:t>
            </a:r>
            <a:br>
              <a:rPr lang="ru-RU" dirty="0" smtClean="0"/>
            </a:br>
            <a:r>
              <a:rPr lang="ru-RU" dirty="0" smtClean="0"/>
              <a:t>В душе поют ключи,</a:t>
            </a:r>
            <a:br>
              <a:rPr lang="ru-RU" dirty="0" smtClean="0"/>
            </a:br>
            <a:r>
              <a:rPr lang="ru-RU" dirty="0" smtClean="0"/>
              <a:t>Под каблуком взлетает с визгом снег, -</a:t>
            </a:r>
            <a:br>
              <a:rPr lang="ru-RU" dirty="0" smtClean="0"/>
            </a:br>
            <a:r>
              <a:rPr lang="ru-RU" dirty="0" smtClean="0"/>
              <a:t>Благословен мальчишеский разбег!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Но обернись:</a:t>
            </a:r>
            <a:br>
              <a:rPr lang="ru-RU" dirty="0" smtClean="0"/>
            </a:br>
            <a:r>
              <a:rPr lang="ru-RU" dirty="0" smtClean="0"/>
              <a:t>Усталый и немой,</a:t>
            </a:r>
            <a:br>
              <a:rPr lang="ru-RU" dirty="0" smtClean="0"/>
            </a:br>
            <a:r>
              <a:rPr lang="ru-RU" dirty="0" smtClean="0"/>
              <a:t>Всползаю ввысь,</a:t>
            </a:r>
            <a:br>
              <a:rPr lang="ru-RU" dirty="0" smtClean="0"/>
            </a:br>
            <a:r>
              <a:rPr lang="ru-RU" dirty="0" smtClean="0"/>
              <a:t>Закованный зимой…</a:t>
            </a:r>
            <a:br>
              <a:rPr lang="ru-RU" dirty="0" smtClean="0"/>
            </a:br>
            <a:r>
              <a:rPr lang="ru-RU" dirty="0" smtClean="0"/>
              <a:t>За лёгкий миг плачу глухой тоской.</a:t>
            </a:r>
            <a:br>
              <a:rPr lang="ru-RU" dirty="0" smtClean="0"/>
            </a:br>
            <a:r>
              <a:rPr lang="ru-RU" dirty="0" smtClean="0"/>
              <a:t>Не упрекай за то, что я такой!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1" descr="C:\Documents and Settings\Cyber\Рабочий стол\картинки\Сычков_Катание_с_горы_зимой_18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00200"/>
            <a:ext cx="4500594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ДОЖДЬ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   Потемнели срубы от воды,</a:t>
            </a:r>
            <a:br>
              <a:rPr lang="ru-RU" sz="1600" dirty="0" smtClean="0"/>
            </a:br>
            <a:r>
              <a:rPr lang="ru-RU" sz="1600" dirty="0" smtClean="0"/>
              <a:t>В колеях пузырятся потоки.</a:t>
            </a:r>
            <a:br>
              <a:rPr lang="ru-RU" sz="1600" dirty="0" smtClean="0"/>
            </a:br>
            <a:r>
              <a:rPr lang="ru-RU" sz="1600" dirty="0" smtClean="0"/>
              <a:t>Затянув кисейкою сады,</a:t>
            </a:r>
            <a:br>
              <a:rPr lang="ru-RU" sz="1600" dirty="0" smtClean="0"/>
            </a:br>
            <a:r>
              <a:rPr lang="ru-RU" sz="1600" dirty="0" smtClean="0"/>
              <a:t>Дробно пляшет дождик одинокий,</a:t>
            </a:r>
            <a:br>
              <a:rPr lang="ru-RU" sz="1600" dirty="0" smtClean="0"/>
            </a:br>
            <a:r>
              <a:rPr lang="ru-RU" sz="1600" dirty="0" smtClean="0"/>
              <a:t>Вымокла рябинка за окном,</a:t>
            </a:r>
            <a:br>
              <a:rPr lang="ru-RU" sz="1600" dirty="0" smtClean="0"/>
            </a:br>
            <a:r>
              <a:rPr lang="ru-RU" sz="1600" dirty="0" smtClean="0"/>
              <a:t>Ягоды блестят в листве, как бусы.</a:t>
            </a:r>
            <a:br>
              <a:rPr lang="ru-RU" sz="1600" dirty="0" smtClean="0"/>
            </a:br>
            <a:r>
              <a:rPr lang="ru-RU" sz="1600" dirty="0" smtClean="0"/>
              <a:t>По колоде, спящей кверху дном,</a:t>
            </a:r>
            <a:br>
              <a:rPr lang="ru-RU" sz="1600" dirty="0" smtClean="0"/>
            </a:br>
            <a:r>
              <a:rPr lang="ru-RU" sz="1600" dirty="0" smtClean="0"/>
              <a:t>Прыгает в канавке мальчик русый.</a:t>
            </a:r>
            <a:br>
              <a:rPr lang="ru-RU" sz="1600" dirty="0" smtClean="0"/>
            </a:br>
            <a:r>
              <a:rPr lang="ru-RU" sz="1600" dirty="0" smtClean="0"/>
              <a:t>Изумрудной рощи и сады.</a:t>
            </a:r>
            <a:br>
              <a:rPr lang="ru-RU" sz="1600" dirty="0" smtClean="0"/>
            </a:br>
            <a:r>
              <a:rPr lang="ru-RU" sz="1600" dirty="0" smtClean="0"/>
              <a:t>В пепле неба голубь мчится к вышке.</a:t>
            </a:r>
            <a:br>
              <a:rPr lang="ru-RU" sz="1600" dirty="0" smtClean="0"/>
            </a:br>
            <a:r>
              <a:rPr lang="ru-RU" sz="1600" dirty="0" smtClean="0"/>
              <a:t>Куры на крыльце, поджав хвосты,</a:t>
            </a:r>
            <a:br>
              <a:rPr lang="ru-RU" sz="1600" dirty="0" smtClean="0"/>
            </a:br>
            <a:r>
              <a:rPr lang="ru-RU" sz="1600" dirty="0" smtClean="0"/>
              <a:t>Не спускают сонных глаз с задвижки.</a:t>
            </a:r>
            <a:br>
              <a:rPr lang="ru-RU" sz="1600" dirty="0" smtClean="0"/>
            </a:br>
            <a:r>
              <a:rPr lang="ru-RU" sz="1600" dirty="0" smtClean="0"/>
              <a:t>Свежий дождь, побудь, побудь у пас!</a:t>
            </a:r>
            <a:br>
              <a:rPr lang="ru-RU" sz="1600" dirty="0" smtClean="0"/>
            </a:br>
            <a:r>
              <a:rPr lang="ru-RU" sz="1600" dirty="0" smtClean="0"/>
              <a:t>Сей свое серебряное семя...</a:t>
            </a:r>
            <a:br>
              <a:rPr lang="ru-RU" sz="1600" dirty="0" smtClean="0"/>
            </a:br>
            <a:r>
              <a:rPr lang="ru-RU" sz="1600" dirty="0" smtClean="0"/>
              <a:t>За ворота выбегу сейчас</a:t>
            </a:r>
            <a:br>
              <a:rPr lang="ru-RU" sz="1600" dirty="0" smtClean="0"/>
            </a:br>
            <a:r>
              <a:rPr lang="ru-RU" sz="1600" dirty="0" smtClean="0"/>
              <a:t>И тебе подставлю лоб и темя.</a:t>
            </a:r>
          </a:p>
          <a:p>
            <a:endParaRPr lang="ru-RU" dirty="0"/>
          </a:p>
        </p:txBody>
      </p:sp>
      <p:pic>
        <p:nvPicPr>
          <p:cNvPr id="29697" name="Picture 1" descr="C:\Documents and Settings\Cyber\Рабочий стол\картинки\8212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736"/>
            <a:ext cx="4643437" cy="437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Саша Чёрный  (Александр Михайлович  Гликберг) -</a:t>
            </a: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     русский  поэт  </a:t>
            </a:r>
            <a:r>
              <a:rPr lang="ru-RU" sz="2400" dirty="0" smtClean="0">
                <a:solidFill>
                  <a:srgbClr val="FFC000"/>
                </a:solidFill>
              </a:rPr>
              <a:t>Серебряного века, </a:t>
            </a:r>
          </a:p>
          <a:p>
            <a:pPr>
              <a:buNone/>
            </a:pPr>
            <a:r>
              <a:rPr lang="ru-RU" sz="2400" dirty="0" smtClean="0"/>
              <a:t>прозаик, журналист, получивший </a:t>
            </a:r>
            <a:r>
              <a:rPr lang="ru-RU" sz="2400" dirty="0" err="1" smtClean="0"/>
              <a:t>ши</a:t>
            </a:r>
            <a:r>
              <a:rPr lang="ru-RU" sz="2400" dirty="0" smtClean="0"/>
              <a:t>-</a:t>
            </a:r>
          </a:p>
          <a:p>
            <a:pPr>
              <a:buNone/>
            </a:pPr>
            <a:r>
              <a:rPr lang="ru-RU" sz="2400" dirty="0" err="1" smtClean="0"/>
              <a:t>рокую</a:t>
            </a:r>
            <a:r>
              <a:rPr lang="ru-RU" sz="2400" dirty="0" smtClean="0"/>
              <a:t> известность как автор популяр-</a:t>
            </a:r>
          </a:p>
          <a:p>
            <a:pPr>
              <a:buNone/>
            </a:pPr>
            <a:r>
              <a:rPr lang="ru-RU" sz="2400" dirty="0" err="1" smtClean="0"/>
              <a:t>ных</a:t>
            </a:r>
            <a:r>
              <a:rPr lang="ru-RU" sz="2400" dirty="0" smtClean="0"/>
              <a:t> лирико-сатирических </a:t>
            </a:r>
            <a:r>
              <a:rPr lang="ru-RU" sz="2400" dirty="0" err="1" smtClean="0"/>
              <a:t>стихотвор</a:t>
            </a:r>
            <a:r>
              <a:rPr lang="ru-RU" sz="2400" dirty="0" smtClean="0"/>
              <a:t>-</a:t>
            </a:r>
          </a:p>
          <a:p>
            <a:pPr>
              <a:buNone/>
            </a:pPr>
            <a:r>
              <a:rPr lang="ru-RU" sz="2400" dirty="0" err="1" smtClean="0"/>
              <a:t>ных</a:t>
            </a:r>
            <a:r>
              <a:rPr lang="ru-RU" sz="2400" dirty="0" smtClean="0"/>
              <a:t> фельетонов.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C:\Documents and Settings\Cyber\Рабочий стол\картинки\4-44eKe6DZY.jpg"/>
          <p:cNvPicPr>
            <a:picLocks noChangeAspect="1" noChangeArrowheads="1"/>
          </p:cNvPicPr>
          <p:nvPr/>
        </p:nvPicPr>
        <p:blipFill>
          <a:blip r:embed="rId2"/>
          <a:srcRect l="26717" t="1538" r="27649"/>
          <a:stretch>
            <a:fillRect/>
          </a:stretch>
        </p:blipFill>
        <p:spPr bwMode="auto">
          <a:xfrm>
            <a:off x="5857884" y="1571612"/>
            <a:ext cx="3286116" cy="4572032"/>
          </a:xfrm>
          <a:prstGeom prst="rect">
            <a:avLst/>
          </a:prstGeom>
          <a:noFill/>
        </p:spPr>
      </p:pic>
      <p:pic>
        <p:nvPicPr>
          <p:cNvPr id="12290" name="Picture 2" descr="C:\Documents and Settings\Cyber\Рабочий стол\картинки\e1f12c4f46056fae92a6b0e329854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857628"/>
            <a:ext cx="2571768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Дождь</a:t>
            </a: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dirty="0" smtClean="0"/>
              <a:t>Сквозь распластанные ветки</a:t>
            </a:r>
          </a:p>
          <a:p>
            <a:pPr>
              <a:buNone/>
            </a:pPr>
            <a:r>
              <a:rPr lang="ru-RU" dirty="0" smtClean="0"/>
              <a:t>Мокрых, никнущих берёз</a:t>
            </a:r>
          </a:p>
          <a:p>
            <a:pPr>
              <a:buNone/>
            </a:pPr>
            <a:r>
              <a:rPr lang="ru-RU" dirty="0" smtClean="0"/>
              <a:t>Густо затканные сетки</a:t>
            </a:r>
          </a:p>
          <a:p>
            <a:pPr>
              <a:buNone/>
            </a:pPr>
            <a:r>
              <a:rPr lang="ru-RU" dirty="0" smtClean="0"/>
              <a:t>Нижут нити чистых слёз.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На трепещущие листья</a:t>
            </a:r>
          </a:p>
          <a:p>
            <a:pPr>
              <a:buNone/>
            </a:pPr>
            <a:r>
              <a:rPr lang="ru-RU" dirty="0" smtClean="0"/>
              <a:t>Капли крупные летят,</a:t>
            </a:r>
          </a:p>
          <a:p>
            <a:pPr>
              <a:buNone/>
            </a:pPr>
            <a:r>
              <a:rPr lang="ru-RU" dirty="0" smtClean="0"/>
              <a:t>И печальных сосен кисти</a:t>
            </a:r>
          </a:p>
          <a:p>
            <a:pPr>
              <a:buNone/>
            </a:pPr>
            <a:r>
              <a:rPr lang="ru-RU" dirty="0" smtClean="0"/>
              <a:t>Чуть кивают ветру в лад.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25601" name="Picture 1" descr="C:\Documents and Settings\Cyber\Рабочий стол\картинки\dozhdb._2006._h.m._100h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533525"/>
            <a:ext cx="4929190" cy="379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Дождь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А в просветах, где вершины</a:t>
            </a:r>
          </a:p>
          <a:p>
            <a:pPr>
              <a:buNone/>
            </a:pPr>
            <a:r>
              <a:rPr lang="ru-RU" dirty="0" smtClean="0"/>
              <a:t>Одиноко смотрят ввысь,</a:t>
            </a:r>
          </a:p>
          <a:p>
            <a:pPr>
              <a:buNone/>
            </a:pPr>
            <a:r>
              <a:rPr lang="ru-RU" dirty="0" smtClean="0"/>
              <a:t>Однотонной паутиной</a:t>
            </a:r>
          </a:p>
          <a:p>
            <a:pPr>
              <a:buNone/>
            </a:pPr>
            <a:r>
              <a:rPr lang="ru-RU" dirty="0" smtClean="0"/>
              <a:t>Тучи тусклые сплелись.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Острый ветер бродит в чаще,</a:t>
            </a:r>
          </a:p>
          <a:p>
            <a:pPr>
              <a:buNone/>
            </a:pPr>
            <a:r>
              <a:rPr lang="ru-RU" dirty="0" smtClean="0"/>
              <a:t>Хлещет каплями в окно.</a:t>
            </a:r>
          </a:p>
          <a:p>
            <a:pPr>
              <a:buNone/>
            </a:pPr>
            <a:r>
              <a:rPr lang="ru-RU" dirty="0" smtClean="0"/>
              <a:t>Дождь ровней, скучней и чаще</a:t>
            </a:r>
          </a:p>
          <a:p>
            <a:pPr>
              <a:buNone/>
            </a:pPr>
            <a:r>
              <a:rPr lang="ru-RU" dirty="0" smtClean="0"/>
              <a:t>Раскрутил веретено.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Закрываешь тихо веки —</a:t>
            </a:r>
          </a:p>
          <a:p>
            <a:pPr>
              <a:buNone/>
            </a:pPr>
            <a:r>
              <a:rPr lang="ru-RU" dirty="0" smtClean="0"/>
              <a:t>Но далёкий плач не стих:</a:t>
            </a:r>
          </a:p>
          <a:p>
            <a:pPr>
              <a:buNone/>
            </a:pPr>
            <a:r>
              <a:rPr lang="ru-RU" dirty="0" smtClean="0"/>
              <a:t>Небу скорбному вовеки</a:t>
            </a:r>
          </a:p>
          <a:p>
            <a:pPr>
              <a:buNone/>
            </a:pPr>
            <a:r>
              <a:rPr lang="ru-RU" dirty="0" smtClean="0"/>
              <a:t>Слёз не выплакать своих.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4578" name="Picture 2" descr="C:\Documents and Settings\Cyber\Рабочий стол\картинки\1430834705general_pages_05_May_2015_i24116_v_saratove_tri_dnya_budet_lit_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428737"/>
            <a:ext cx="4714876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СУМЕРКИ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  </a:t>
            </a:r>
            <a:r>
              <a:rPr lang="ru-RU" sz="1600" dirty="0" smtClean="0"/>
              <a:t>Хлопья, хлопья летят за окном,</a:t>
            </a:r>
            <a:br>
              <a:rPr lang="ru-RU" sz="1600" dirty="0" smtClean="0"/>
            </a:br>
            <a:r>
              <a:rPr lang="ru-RU" sz="1600" dirty="0" smtClean="0"/>
              <a:t>За спиной тёплый сумрак усадьбы.</a:t>
            </a:r>
            <a:br>
              <a:rPr lang="ru-RU" sz="1600" dirty="0" smtClean="0"/>
            </a:br>
            <a:r>
              <a:rPr lang="ru-RU" sz="1600" dirty="0" smtClean="0"/>
              <a:t>Лыжи взять да к деревне удрать бы,</a:t>
            </a:r>
            <a:br>
              <a:rPr lang="ru-RU" sz="1600" dirty="0" smtClean="0"/>
            </a:br>
            <a:r>
              <a:rPr lang="ru-RU" sz="1600" dirty="0" smtClean="0"/>
              <a:t>Взбороздив пелену за гумном...</a:t>
            </a:r>
          </a:p>
          <a:p>
            <a:pPr>
              <a:buNone/>
            </a:pPr>
            <a:r>
              <a:rPr lang="ru-RU" sz="1600" dirty="0" smtClean="0"/>
              <a:t>      Хлопья, хлопья... Всё глуше покой,</a:t>
            </a:r>
            <a:br>
              <a:rPr lang="ru-RU" sz="1600" dirty="0" smtClean="0"/>
            </a:br>
            <a:r>
              <a:rPr lang="ru-RU" sz="1600" dirty="0" smtClean="0"/>
              <a:t>Снег ровняет бугры и ухабы.</a:t>
            </a:r>
            <a:br>
              <a:rPr lang="ru-RU" sz="1600" dirty="0" smtClean="0"/>
            </a:br>
            <a:r>
              <a:rPr lang="ru-RU" sz="1600" dirty="0" smtClean="0"/>
              <a:t>Островерхие ели — как бабы,</a:t>
            </a:r>
            <a:br>
              <a:rPr lang="ru-RU" sz="1600" dirty="0" smtClean="0"/>
            </a:br>
            <a:r>
              <a:rPr lang="ru-RU" sz="1600" dirty="0" smtClean="0"/>
              <a:t>Занесённые белой мукой.</a:t>
            </a:r>
          </a:p>
          <a:p>
            <a:pPr>
              <a:buNone/>
            </a:pPr>
            <a:r>
              <a:rPr lang="ru-RU" sz="1600" dirty="0" smtClean="0"/>
              <a:t>      За спиною стреляют дрова,</a:t>
            </a:r>
            <a:br>
              <a:rPr lang="ru-RU" sz="1600" dirty="0" smtClean="0"/>
            </a:br>
            <a:r>
              <a:rPr lang="ru-RU" sz="1600" dirty="0" smtClean="0"/>
              <a:t>Пляшут тени... Мгновенья всё дольше.</a:t>
            </a:r>
            <a:br>
              <a:rPr lang="ru-RU" sz="1600" dirty="0" smtClean="0"/>
            </a:br>
            <a:r>
              <a:rPr lang="ru-RU" sz="1600" dirty="0" smtClean="0"/>
              <a:t>Белых пчёлок всё больше и больше...</a:t>
            </a:r>
            <a:br>
              <a:rPr lang="ru-RU" sz="1600" dirty="0" smtClean="0"/>
            </a:br>
            <a:r>
              <a:rPr lang="ru-RU" sz="1600" dirty="0" smtClean="0"/>
              <a:t>На сугробы легла синева.</a:t>
            </a:r>
          </a:p>
          <a:p>
            <a:pPr>
              <a:buNone/>
            </a:pPr>
            <a:r>
              <a:rPr lang="ru-RU" sz="1600" dirty="0" smtClean="0"/>
              <a:t>      Никуда, никуда не пойду...</a:t>
            </a:r>
            <a:br>
              <a:rPr lang="ru-RU" sz="1600" dirty="0" smtClean="0"/>
            </a:br>
            <a:r>
              <a:rPr lang="ru-RU" sz="1600" dirty="0" smtClean="0"/>
              <a:t>Буду долго стоять у окошка</a:t>
            </a:r>
            <a:br>
              <a:rPr lang="ru-RU" sz="1600" dirty="0" smtClean="0"/>
            </a:br>
            <a:r>
              <a:rPr lang="ru-RU" sz="1600" dirty="0" smtClean="0"/>
              <a:t>И смотреть, как за алой сторожкой</a:t>
            </a:r>
            <a:br>
              <a:rPr lang="ru-RU" sz="1600" dirty="0" smtClean="0"/>
            </a:br>
            <a:r>
              <a:rPr lang="ru-RU" sz="1600" dirty="0" smtClean="0"/>
              <a:t>Растворяется небо в саду.</a:t>
            </a:r>
            <a:endParaRPr lang="ru-RU" sz="1600" dirty="0"/>
          </a:p>
        </p:txBody>
      </p:sp>
      <p:pic>
        <p:nvPicPr>
          <p:cNvPr id="28673" name="Picture 1" descr="C:\Documents and Settings\Cyber\Рабочий стол\картинки\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71612"/>
            <a:ext cx="4500562" cy="4719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Человек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dirty="0" smtClean="0"/>
              <a:t>      Жаден дух мой! Я рад, что родился</a:t>
            </a:r>
            <a:br>
              <a:rPr lang="ru-RU" sz="1900" dirty="0" smtClean="0"/>
            </a:br>
            <a:r>
              <a:rPr lang="ru-RU" sz="1900" dirty="0" smtClean="0"/>
              <a:t>И цвету на всемирном стволе.</a:t>
            </a:r>
            <a:br>
              <a:rPr lang="ru-RU" sz="1900" dirty="0" smtClean="0"/>
            </a:br>
            <a:r>
              <a:rPr lang="ru-RU" sz="1900" dirty="0" smtClean="0"/>
              <a:t>Может быть, на Марсе и лучше,</a:t>
            </a:r>
            <a:br>
              <a:rPr lang="ru-RU" sz="1900" dirty="0" smtClean="0"/>
            </a:br>
            <a:r>
              <a:rPr lang="ru-RU" sz="1900" dirty="0" smtClean="0"/>
              <a:t>Но ведь мы живём на Земле.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Каждый ясный — брат мой и друг мой,</a:t>
            </a:r>
            <a:br>
              <a:rPr lang="ru-RU" sz="1900" dirty="0" smtClean="0"/>
            </a:br>
            <a:r>
              <a:rPr lang="ru-RU" sz="1900" dirty="0" smtClean="0"/>
              <a:t>Мысль и воля — мой щит против «всех»,</a:t>
            </a:r>
            <a:br>
              <a:rPr lang="ru-RU" sz="1900" dirty="0" smtClean="0"/>
            </a:br>
            <a:r>
              <a:rPr lang="ru-RU" sz="1900" dirty="0" smtClean="0"/>
              <a:t>Лес и небо — как нежная правда,</a:t>
            </a:r>
            <a:br>
              <a:rPr lang="ru-RU" sz="1900" dirty="0" smtClean="0"/>
            </a:br>
            <a:r>
              <a:rPr lang="ru-RU" sz="1900" dirty="0" smtClean="0"/>
              <a:t>А от боли лекарство — смех.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Ведь могло быть гораздо хуже:</a:t>
            </a:r>
            <a:br>
              <a:rPr lang="ru-RU" sz="1900" dirty="0" smtClean="0"/>
            </a:br>
            <a:r>
              <a:rPr lang="ru-RU" sz="1900" dirty="0" smtClean="0"/>
              <a:t>Я бы мог родиться слепым,</a:t>
            </a:r>
            <a:br>
              <a:rPr lang="ru-RU" sz="1900" dirty="0" smtClean="0"/>
            </a:br>
            <a:r>
              <a:rPr lang="ru-RU" sz="1900" dirty="0" smtClean="0"/>
              <a:t>Или платным предателем лучших,</a:t>
            </a:r>
            <a:br>
              <a:rPr lang="ru-RU" sz="1900" dirty="0" smtClean="0"/>
            </a:br>
            <a:r>
              <a:rPr lang="ru-RU" sz="1900" dirty="0" smtClean="0"/>
              <a:t>Или просто камнем тупым...</a:t>
            </a:r>
            <a:br>
              <a:rPr lang="ru-RU" sz="19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1" descr="C:\Documents and Settings\Cyber\Рабочий стол\картинки\dobivshiesya-uspe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643050"/>
            <a:ext cx="378618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Человек</a:t>
            </a:r>
            <a:br>
              <a:rPr lang="ru-RU" sz="4000" i="1" dirty="0" smtClean="0">
                <a:solidFill>
                  <a:srgbClr val="FFC00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Всё случайно. Приятно ль быть волком?</a:t>
            </a:r>
            <a:br>
              <a:rPr lang="ru-RU" dirty="0" smtClean="0"/>
            </a:br>
            <a:r>
              <a:rPr lang="ru-RU" dirty="0" smtClean="0"/>
              <a:t>О, какая глухая тоска</a:t>
            </a:r>
            <a:br>
              <a:rPr lang="ru-RU" dirty="0" smtClean="0"/>
            </a:br>
            <a:r>
              <a:rPr lang="ru-RU" dirty="0" smtClean="0"/>
              <a:t>Выть от вечного голода ночью</a:t>
            </a:r>
            <a:br>
              <a:rPr lang="ru-RU" dirty="0" smtClean="0"/>
            </a:br>
            <a:r>
              <a:rPr lang="ru-RU" dirty="0" smtClean="0"/>
              <a:t>Под дождем у опушки леска...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Или быть безобразной жабой,</a:t>
            </a:r>
            <a:br>
              <a:rPr lang="ru-RU" dirty="0" smtClean="0"/>
            </a:br>
            <a:r>
              <a:rPr lang="ru-RU" dirty="0" smtClean="0"/>
              <a:t>Глупо хлопать глазами без век</a:t>
            </a:r>
            <a:br>
              <a:rPr lang="ru-RU" dirty="0" smtClean="0"/>
            </a:br>
            <a:r>
              <a:rPr lang="ru-RU" dirty="0" smtClean="0"/>
              <a:t>И любить только смрад трясины...</a:t>
            </a:r>
            <a:br>
              <a:rPr lang="ru-RU" dirty="0" smtClean="0"/>
            </a:br>
            <a:r>
              <a:rPr lang="ru-RU" dirty="0" smtClean="0"/>
              <a:t>Я доволен, что я человек.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Лишь в одном я завидую жабе -</a:t>
            </a:r>
            <a:br>
              <a:rPr lang="ru-RU" dirty="0" smtClean="0"/>
            </a:br>
            <a:r>
              <a:rPr lang="ru-RU" dirty="0" smtClean="0"/>
              <a:t>Умирать ей, должно быть, легко;</a:t>
            </a:r>
            <a:br>
              <a:rPr lang="ru-RU" dirty="0" smtClean="0"/>
            </a:br>
            <a:r>
              <a:rPr lang="ru-RU" dirty="0" smtClean="0"/>
              <a:t>Бессознательно вытянет лапки,</a:t>
            </a:r>
            <a:br>
              <a:rPr lang="ru-RU" dirty="0" smtClean="0"/>
            </a:br>
            <a:r>
              <a:rPr lang="ru-RU" dirty="0" smtClean="0"/>
              <a:t>Побурчит и уснет глубоко.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26625" name="Picture 1" descr="C:\Documents and Settings\Cyber\Рабочий стол\картинки\mini_5.jpg"/>
          <p:cNvPicPr>
            <a:picLocks noChangeAspect="1" noChangeArrowheads="1"/>
          </p:cNvPicPr>
          <p:nvPr/>
        </p:nvPicPr>
        <p:blipFill>
          <a:blip r:embed="rId2"/>
          <a:srcRect l="17273" r="17272" b="4651"/>
          <a:stretch>
            <a:fillRect/>
          </a:stretch>
        </p:blipFill>
        <p:spPr bwMode="auto">
          <a:xfrm>
            <a:off x="6000760" y="928671"/>
            <a:ext cx="3143240" cy="3429023"/>
          </a:xfrm>
          <a:prstGeom prst="rect">
            <a:avLst/>
          </a:prstGeom>
          <a:noFill/>
        </p:spPr>
      </p:pic>
      <p:pic>
        <p:nvPicPr>
          <p:cNvPr id="7" name="Picture 2" descr="C:\Documents and Settings\Cyber\Рабочий стол\картинки\35370471-Иллюстрация-крупным-планом-лягуш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429132"/>
            <a:ext cx="4143372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Смерть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 </a:t>
            </a:r>
            <a:r>
              <a:rPr lang="ru-RU" sz="2000" dirty="0" smtClean="0">
                <a:solidFill>
                  <a:srgbClr val="FFC000"/>
                </a:solidFill>
              </a:rPr>
              <a:t>Саша Чёрный </a:t>
            </a:r>
            <a:r>
              <a:rPr lang="ru-RU" sz="2000" dirty="0" smtClean="0"/>
              <a:t>скончался </a:t>
            </a:r>
          </a:p>
          <a:p>
            <a:pPr>
              <a:buNone/>
            </a:pPr>
            <a:r>
              <a:rPr lang="ru-RU" sz="2000" dirty="0" smtClean="0"/>
              <a:t>от сердечного приступа </a:t>
            </a:r>
            <a:r>
              <a:rPr lang="ru-RU" sz="2000" dirty="0" smtClean="0">
                <a:solidFill>
                  <a:srgbClr val="FFC000"/>
                </a:solidFill>
              </a:rPr>
              <a:t>5 </a:t>
            </a:r>
            <a:r>
              <a:rPr lang="ru-RU" sz="2000" dirty="0" err="1" smtClean="0">
                <a:solidFill>
                  <a:srgbClr val="FFC000"/>
                </a:solidFill>
              </a:rPr>
              <a:t>авгус</a:t>
            </a:r>
            <a:r>
              <a:rPr lang="ru-RU" sz="2000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та 1932 года. </a:t>
            </a:r>
            <a:r>
              <a:rPr lang="ru-RU" sz="2000" dirty="0" smtClean="0"/>
              <a:t>Рискуя жизнью, </a:t>
            </a:r>
          </a:p>
          <a:p>
            <a:pPr>
              <a:buNone/>
            </a:pPr>
            <a:r>
              <a:rPr lang="ru-RU" sz="2000" dirty="0" smtClean="0"/>
              <a:t>он помогал в тушении пожара </a:t>
            </a:r>
          </a:p>
          <a:p>
            <a:pPr>
              <a:buNone/>
            </a:pPr>
            <a:r>
              <a:rPr lang="ru-RU" sz="2000" dirty="0" smtClean="0"/>
              <a:t>на соседней ферме, придя до-</a:t>
            </a:r>
          </a:p>
          <a:p>
            <a:pPr>
              <a:buNone/>
            </a:pPr>
            <a:r>
              <a:rPr lang="ru-RU" sz="2000" dirty="0" smtClean="0"/>
              <a:t>мой, слёг и больше не поднял-</a:t>
            </a:r>
          </a:p>
          <a:p>
            <a:pPr>
              <a:buNone/>
            </a:pPr>
            <a:r>
              <a:rPr lang="ru-RU" sz="2000" dirty="0" err="1" smtClean="0"/>
              <a:t>ся</a:t>
            </a:r>
            <a:r>
              <a:rPr lang="ru-RU" sz="2000" dirty="0" smtClean="0"/>
              <a:t>.</a:t>
            </a:r>
          </a:p>
          <a:p>
            <a:pPr>
              <a:buNone/>
            </a:pPr>
            <a:r>
              <a:rPr lang="ru-RU" sz="2000" dirty="0" smtClean="0"/>
              <a:t>         Похоронен на кладбище 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Лаванду, </a:t>
            </a:r>
            <a:r>
              <a:rPr lang="ru-RU" sz="2000" dirty="0" smtClean="0"/>
              <a:t>департамент </a:t>
            </a:r>
            <a:r>
              <a:rPr lang="ru-RU" sz="2000" dirty="0" smtClean="0">
                <a:solidFill>
                  <a:srgbClr val="FFC000"/>
                </a:solidFill>
              </a:rPr>
              <a:t>Вар.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6" name="Picture 2" descr="C:\Documents and Settings\Cyber\Рабочий стол\картинки\Sasha-CHernyy-1310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714488"/>
            <a:ext cx="5000628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Память о поэте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   </a:t>
            </a:r>
            <a:r>
              <a:rPr lang="ru-RU" sz="1600" dirty="0" smtClean="0"/>
              <a:t>Могила поэта была утеряна</a:t>
            </a:r>
          </a:p>
          <a:p>
            <a:pPr>
              <a:buNone/>
            </a:pPr>
            <a:r>
              <a:rPr lang="ru-RU" sz="1600" dirty="0" smtClean="0"/>
              <a:t> вследствие того, что за неё </a:t>
            </a:r>
            <a:r>
              <a:rPr lang="ru-RU" sz="1600" dirty="0" err="1" smtClean="0"/>
              <a:t>неко</a:t>
            </a:r>
            <a:r>
              <a:rPr lang="ru-RU" sz="1600" dirty="0" smtClean="0"/>
              <a:t>-</a:t>
            </a:r>
          </a:p>
          <a:p>
            <a:pPr>
              <a:buNone/>
            </a:pPr>
            <a:r>
              <a:rPr lang="ru-RU" sz="1600" dirty="0" err="1" smtClean="0"/>
              <a:t>му</a:t>
            </a:r>
            <a:r>
              <a:rPr lang="ru-RU" sz="1600" dirty="0" smtClean="0"/>
              <a:t> было платить. Жена </a:t>
            </a:r>
            <a:r>
              <a:rPr lang="ru-RU" sz="1600" dirty="0" smtClean="0">
                <a:solidFill>
                  <a:srgbClr val="FFC000"/>
                </a:solidFill>
              </a:rPr>
              <a:t>Саши </a:t>
            </a:r>
            <a:r>
              <a:rPr lang="ru-RU" sz="1600" dirty="0" err="1" smtClean="0">
                <a:solidFill>
                  <a:srgbClr val="FFC000"/>
                </a:solidFill>
              </a:rPr>
              <a:t>Чёр</a:t>
            </a:r>
            <a:r>
              <a:rPr lang="ru-RU" sz="1600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sz="1600" dirty="0" err="1" smtClean="0">
                <a:solidFill>
                  <a:srgbClr val="FFC000"/>
                </a:solidFill>
              </a:rPr>
              <a:t>ного</a:t>
            </a:r>
            <a:r>
              <a:rPr lang="ru-RU" sz="1600" dirty="0" smtClean="0">
                <a:solidFill>
                  <a:srgbClr val="FFC000"/>
                </a:solidFill>
              </a:rPr>
              <a:t>, Мария Ивановна, </a:t>
            </a:r>
            <a:r>
              <a:rPr lang="ru-RU" sz="1600" dirty="0" err="1" smtClean="0"/>
              <a:t>сконча</a:t>
            </a:r>
            <a:r>
              <a:rPr lang="ru-RU" sz="1600" dirty="0" smtClean="0"/>
              <a:t>-</a:t>
            </a:r>
          </a:p>
          <a:p>
            <a:pPr>
              <a:buNone/>
            </a:pPr>
            <a:r>
              <a:rPr lang="ru-RU" sz="1600" dirty="0" err="1" smtClean="0"/>
              <a:t>лась</a:t>
            </a:r>
            <a:r>
              <a:rPr lang="ru-RU" sz="1600" dirty="0" smtClean="0"/>
              <a:t> в </a:t>
            </a:r>
            <a:r>
              <a:rPr lang="ru-RU" sz="1600" dirty="0" smtClean="0">
                <a:solidFill>
                  <a:srgbClr val="FFC000"/>
                </a:solidFill>
              </a:rPr>
              <a:t>1961</a:t>
            </a:r>
            <a:r>
              <a:rPr lang="ru-RU" sz="1600" dirty="0" smtClean="0"/>
              <a:t> году. В </a:t>
            </a:r>
            <a:r>
              <a:rPr lang="ru-RU" sz="1600" dirty="0" smtClean="0">
                <a:solidFill>
                  <a:srgbClr val="FFC000"/>
                </a:solidFill>
              </a:rPr>
              <a:t>1978 </a:t>
            </a:r>
            <a:r>
              <a:rPr lang="ru-RU" sz="1600" dirty="0" smtClean="0"/>
              <a:t>году на </a:t>
            </a:r>
          </a:p>
          <a:p>
            <a:pPr>
              <a:buNone/>
            </a:pPr>
            <a:r>
              <a:rPr lang="ru-RU" sz="1600" dirty="0" smtClean="0"/>
              <a:t>кладбище </a:t>
            </a:r>
            <a:r>
              <a:rPr lang="ru-RU" sz="1600" dirty="0" smtClean="0">
                <a:solidFill>
                  <a:srgbClr val="FFC000"/>
                </a:solidFill>
              </a:rPr>
              <a:t>Лаванду </a:t>
            </a:r>
            <a:r>
              <a:rPr lang="ru-RU" sz="1600" dirty="0" smtClean="0"/>
              <a:t>была </a:t>
            </a:r>
            <a:r>
              <a:rPr lang="ru-RU" sz="1600" dirty="0" err="1" smtClean="0"/>
              <a:t>установ</a:t>
            </a:r>
            <a:r>
              <a:rPr lang="ru-RU" sz="1600" dirty="0" smtClean="0"/>
              <a:t>-</a:t>
            </a:r>
          </a:p>
          <a:p>
            <a:pPr>
              <a:buNone/>
            </a:pPr>
            <a:r>
              <a:rPr lang="ru-RU" sz="1600" dirty="0" smtClean="0"/>
              <a:t>лена символическая памятная </a:t>
            </a:r>
            <a:r>
              <a:rPr lang="ru-RU" sz="1600" dirty="0" err="1" smtClean="0"/>
              <a:t>дос</a:t>
            </a:r>
            <a:r>
              <a:rPr lang="ru-RU" sz="1600" dirty="0" smtClean="0"/>
              <a:t>-</a:t>
            </a:r>
          </a:p>
          <a:p>
            <a:pPr>
              <a:buNone/>
            </a:pPr>
            <a:r>
              <a:rPr lang="ru-RU" sz="1600" dirty="0" err="1" smtClean="0"/>
              <a:t>ка</a:t>
            </a:r>
            <a:r>
              <a:rPr lang="ru-RU" sz="1600" dirty="0" smtClean="0"/>
              <a:t>, посвящённая поэту.</a:t>
            </a:r>
          </a:p>
          <a:p>
            <a:pPr>
              <a:buNone/>
            </a:pPr>
            <a:r>
              <a:rPr lang="ru-RU" sz="2000" dirty="0" smtClean="0"/>
              <a:t>          </a:t>
            </a:r>
            <a:endParaRPr lang="ru-RU" sz="2000" dirty="0"/>
          </a:p>
        </p:txBody>
      </p:sp>
      <p:pic>
        <p:nvPicPr>
          <p:cNvPr id="6" name="Picture 2" descr="C:\Documents and Settings\Cyber\Рабочий стол\картинки\sasha_chernyj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00174"/>
            <a:ext cx="4500562" cy="5000660"/>
          </a:xfrm>
          <a:prstGeom prst="rect">
            <a:avLst/>
          </a:prstGeom>
          <a:noFill/>
        </p:spPr>
      </p:pic>
      <p:pic>
        <p:nvPicPr>
          <p:cNvPr id="4097" name="Picture 1" descr="C:\Documents and Settings\Cyber\Рабочий стол\картинки\sasha_chernyj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143380"/>
            <a:ext cx="4429156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 smtClean="0">
                <a:solidFill>
                  <a:srgbClr val="FFC000"/>
                </a:solidFill>
              </a:rPr>
              <a:t>Память о поэте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2000" dirty="0" smtClean="0"/>
              <a:t>В </a:t>
            </a:r>
            <a:r>
              <a:rPr lang="ru-RU" sz="2000" dirty="0" smtClean="0">
                <a:solidFill>
                  <a:srgbClr val="FFC000"/>
                </a:solidFill>
              </a:rPr>
              <a:t>1933 </a:t>
            </a:r>
            <a:r>
              <a:rPr lang="ru-RU" sz="2000" dirty="0" smtClean="0"/>
              <a:t>году посмертно </a:t>
            </a:r>
            <a:r>
              <a:rPr lang="ru-RU" sz="2000" dirty="0" err="1" smtClean="0"/>
              <a:t>изда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err="1" smtClean="0"/>
              <a:t>ны</a:t>
            </a:r>
            <a:r>
              <a:rPr lang="ru-RU" sz="2000" dirty="0" smtClean="0"/>
              <a:t> книги </a:t>
            </a:r>
            <a:r>
              <a:rPr lang="ru-RU" sz="2000" dirty="0" smtClean="0">
                <a:solidFill>
                  <a:srgbClr val="FFC000"/>
                </a:solidFill>
              </a:rPr>
              <a:t>«Солдатские сказки» </a:t>
            </a:r>
            <a:r>
              <a:rPr lang="ru-RU" sz="2000" dirty="0" smtClean="0"/>
              <a:t>и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C000"/>
                </a:solidFill>
              </a:rPr>
              <a:t>«Белка-мореплавательница».</a:t>
            </a:r>
          </a:p>
          <a:p>
            <a:pPr>
              <a:buNone/>
            </a:pPr>
            <a:r>
              <a:rPr lang="ru-RU" sz="2000" dirty="0" smtClean="0"/>
              <a:t>           В начале </a:t>
            </a:r>
            <a:r>
              <a:rPr lang="ru-RU" sz="2000" dirty="0" smtClean="0">
                <a:solidFill>
                  <a:srgbClr val="FFC000"/>
                </a:solidFill>
              </a:rPr>
              <a:t>1960-х </a:t>
            </a:r>
            <a:r>
              <a:rPr lang="ru-RU" sz="2000" dirty="0" smtClean="0"/>
              <a:t>годов благо-</a:t>
            </a:r>
          </a:p>
          <a:p>
            <a:pPr>
              <a:buNone/>
            </a:pPr>
            <a:r>
              <a:rPr lang="ru-RU" sz="2000" dirty="0" smtClean="0"/>
              <a:t>даря стараниям </a:t>
            </a:r>
            <a:r>
              <a:rPr lang="ru-RU" sz="2000" dirty="0" smtClean="0">
                <a:solidFill>
                  <a:srgbClr val="FFC000"/>
                </a:solidFill>
              </a:rPr>
              <a:t>Корнея Чуковского </a:t>
            </a:r>
          </a:p>
          <a:p>
            <a:pPr>
              <a:buNone/>
            </a:pPr>
            <a:r>
              <a:rPr lang="ru-RU" sz="2000" dirty="0" smtClean="0"/>
              <a:t>были изданы 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однотомники </a:t>
            </a:r>
            <a:r>
              <a:rPr lang="ru-RU" sz="2000" dirty="0" smtClean="0">
                <a:solidFill>
                  <a:srgbClr val="FFC000"/>
                </a:solidFill>
              </a:rPr>
              <a:t>Саши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Чёрного.</a:t>
            </a:r>
          </a:p>
          <a:p>
            <a:endParaRPr lang="ru-RU" dirty="0"/>
          </a:p>
        </p:txBody>
      </p:sp>
      <p:pic>
        <p:nvPicPr>
          <p:cNvPr id="8" name="Picture 2" descr="C:\Documents and Settings\Cyber\Рабочий стол\картинки\53695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571612"/>
            <a:ext cx="4357686" cy="4708525"/>
          </a:xfrm>
          <a:prstGeom prst="rect">
            <a:avLst/>
          </a:prstGeom>
          <a:noFill/>
        </p:spPr>
      </p:pic>
      <p:pic>
        <p:nvPicPr>
          <p:cNvPr id="12" name="Picture 4" descr="C:\Documents and Settings\Cyber\Рабочий стол\картинки\087784396c289cd01d8bce7dff20e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4143380"/>
            <a:ext cx="2428892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C000"/>
                </a:solidFill>
                <a:latin typeface="+mn-lt"/>
              </a:rPr>
              <a:t>С. Чёрный  и  музыка</a:t>
            </a:r>
            <a:endParaRPr lang="ru-RU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           Дмитрий Шостакович 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 «Сатиры» </a:t>
            </a:r>
            <a:r>
              <a:rPr lang="ru-RU" dirty="0" smtClean="0"/>
              <a:t>для голоса и форте-</a:t>
            </a:r>
          </a:p>
          <a:p>
            <a:pPr lvl="0">
              <a:buNone/>
            </a:pPr>
            <a:r>
              <a:rPr lang="ru-RU" dirty="0" smtClean="0"/>
              <a:t>пиано на стихи </a:t>
            </a:r>
            <a:r>
              <a:rPr lang="ru-RU" dirty="0" smtClean="0">
                <a:solidFill>
                  <a:srgbClr val="FFC000"/>
                </a:solidFill>
              </a:rPr>
              <a:t>Саши Чёрного.</a:t>
            </a:r>
            <a:endParaRPr lang="ru-RU" dirty="0" smtClean="0"/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         «Сатиры»</a:t>
            </a:r>
            <a:r>
              <a:rPr lang="ru-RU" dirty="0" smtClean="0"/>
              <a:t> — вокальная </a:t>
            </a:r>
            <a:r>
              <a:rPr lang="ru-RU" dirty="0" err="1" smtClean="0"/>
              <a:t>сю</a:t>
            </a:r>
            <a:r>
              <a:rPr lang="ru-RU" dirty="0" smtClean="0"/>
              <a:t>-</a:t>
            </a:r>
          </a:p>
          <a:p>
            <a:pPr lvl="0">
              <a:buNone/>
            </a:pPr>
            <a:r>
              <a:rPr lang="ru-RU" dirty="0" err="1" smtClean="0"/>
              <a:t>ита</a:t>
            </a:r>
            <a:r>
              <a:rPr lang="ru-RU" dirty="0" smtClean="0"/>
              <a:t> в виде студийного альбома </a:t>
            </a:r>
          </a:p>
          <a:p>
            <a:pPr lvl="0">
              <a:buNone/>
            </a:pPr>
            <a:r>
              <a:rPr lang="ru-RU" dirty="0" smtClean="0"/>
              <a:t>певца и композитора </a:t>
            </a:r>
            <a:r>
              <a:rPr lang="ru-RU" dirty="0" smtClean="0">
                <a:solidFill>
                  <a:srgbClr val="FFC000"/>
                </a:solidFill>
              </a:rPr>
              <a:t>Александра 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Градского</a:t>
            </a:r>
            <a:r>
              <a:rPr lang="ru-RU" dirty="0" smtClean="0"/>
              <a:t> на стихи </a:t>
            </a:r>
            <a:r>
              <a:rPr lang="ru-RU" dirty="0" smtClean="0">
                <a:solidFill>
                  <a:srgbClr val="FFC000"/>
                </a:solidFill>
              </a:rPr>
              <a:t>Саши Чёрного.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          Жанна </a:t>
            </a:r>
            <a:r>
              <a:rPr lang="ru-RU" dirty="0" err="1" smtClean="0">
                <a:solidFill>
                  <a:srgbClr val="FFC000"/>
                </a:solidFill>
              </a:rPr>
              <a:t>Агузарова</a:t>
            </a:r>
            <a:r>
              <a:rPr lang="ru-RU" dirty="0" smtClean="0"/>
              <a:t> с группой</a:t>
            </a:r>
          </a:p>
          <a:p>
            <a:pPr lvl="0">
              <a:buNone/>
            </a:pPr>
            <a:r>
              <a:rPr lang="ru-RU" dirty="0" smtClean="0"/>
              <a:t> </a:t>
            </a:r>
            <a:r>
              <a:rPr lang="ru-RU" dirty="0" smtClean="0">
                <a:solidFill>
                  <a:srgbClr val="FFC000"/>
                </a:solidFill>
              </a:rPr>
              <a:t>«Браво»</a:t>
            </a:r>
            <a:r>
              <a:rPr lang="ru-RU" dirty="0" smtClean="0"/>
              <a:t> исполнила песню </a:t>
            </a:r>
            <a:r>
              <a:rPr lang="ru-RU" dirty="0" smtClean="0">
                <a:solidFill>
                  <a:srgbClr val="FFC000"/>
                </a:solidFill>
              </a:rPr>
              <a:t>«Меди-</a:t>
            </a:r>
          </a:p>
          <a:p>
            <a:pPr lvl="0">
              <a:buNone/>
            </a:pPr>
            <a:r>
              <a:rPr lang="ru-RU" dirty="0" err="1" smtClean="0">
                <a:solidFill>
                  <a:srgbClr val="FFC000"/>
                </a:solidFill>
              </a:rPr>
              <a:t>цинский</a:t>
            </a:r>
            <a:r>
              <a:rPr lang="ru-RU" dirty="0" smtClean="0">
                <a:solidFill>
                  <a:srgbClr val="FFC000"/>
                </a:solidFill>
              </a:rPr>
              <a:t> институт» </a:t>
            </a:r>
            <a:r>
              <a:rPr lang="ru-RU" dirty="0" smtClean="0"/>
              <a:t>на стихи </a:t>
            </a:r>
            <a:r>
              <a:rPr lang="ru-RU" dirty="0" smtClean="0">
                <a:solidFill>
                  <a:srgbClr val="FFC000"/>
                </a:solidFill>
              </a:rPr>
              <a:t>Саши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 Чёрного.</a:t>
            </a:r>
          </a:p>
          <a:p>
            <a:pPr lvl="0">
              <a:buNone/>
            </a:pPr>
            <a:r>
              <a:rPr lang="ru-RU" dirty="0" smtClean="0"/>
              <a:t>        </a:t>
            </a:r>
            <a:r>
              <a:rPr lang="ru-RU" dirty="0" smtClean="0">
                <a:solidFill>
                  <a:srgbClr val="FFC000"/>
                </a:solidFill>
              </a:rPr>
              <a:t>Александр Новиков</a:t>
            </a:r>
            <a:r>
              <a:rPr lang="ru-RU" dirty="0" smtClean="0"/>
              <a:t> и </a:t>
            </a:r>
            <a:r>
              <a:rPr lang="ru-RU" dirty="0" smtClean="0">
                <a:solidFill>
                  <a:srgbClr val="FFC000"/>
                </a:solidFill>
              </a:rPr>
              <a:t>Максим 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Покровский</a:t>
            </a:r>
            <a:r>
              <a:rPr lang="ru-RU" dirty="0" smtClean="0"/>
              <a:t> исполнили песню </a:t>
            </a:r>
            <a:r>
              <a:rPr lang="ru-RU" dirty="0" smtClean="0">
                <a:solidFill>
                  <a:srgbClr val="FFC000"/>
                </a:solidFill>
              </a:rPr>
              <a:t>«Та-</a:t>
            </a:r>
          </a:p>
          <a:p>
            <a:pPr lvl="0">
              <a:buNone/>
            </a:pPr>
            <a:r>
              <a:rPr lang="ru-RU" dirty="0" err="1" smtClean="0">
                <a:solidFill>
                  <a:srgbClr val="FFC000"/>
                </a:solidFill>
              </a:rPr>
              <a:t>рарам</a:t>
            </a:r>
            <a:r>
              <a:rPr lang="ru-RU" dirty="0" smtClean="0">
                <a:solidFill>
                  <a:srgbClr val="FFC000"/>
                </a:solidFill>
              </a:rPr>
              <a:t>» </a:t>
            </a:r>
            <a:r>
              <a:rPr lang="ru-RU" dirty="0" smtClean="0"/>
              <a:t>на стихи </a:t>
            </a:r>
            <a:r>
              <a:rPr lang="ru-RU" dirty="0" smtClean="0">
                <a:solidFill>
                  <a:srgbClr val="FFC000"/>
                </a:solidFill>
              </a:rPr>
              <a:t>Саши Чёрного.</a:t>
            </a:r>
          </a:p>
          <a:p>
            <a:pPr lvl="0">
              <a:buNone/>
            </a:pPr>
            <a:r>
              <a:rPr lang="ru-RU" dirty="0" smtClean="0"/>
              <a:t>           Группа </a:t>
            </a:r>
            <a:r>
              <a:rPr lang="ru-RU" dirty="0" smtClean="0">
                <a:solidFill>
                  <a:srgbClr val="FFC000"/>
                </a:solidFill>
              </a:rPr>
              <a:t>«Сплин» </a:t>
            </a:r>
            <a:r>
              <a:rPr lang="ru-RU" dirty="0" smtClean="0"/>
              <a:t>записала ком-</a:t>
            </a:r>
          </a:p>
          <a:p>
            <a:pPr lvl="0">
              <a:buNone/>
            </a:pPr>
            <a:r>
              <a:rPr lang="ru-RU" dirty="0" smtClean="0"/>
              <a:t>позицию на стихи </a:t>
            </a:r>
            <a:r>
              <a:rPr lang="ru-RU" dirty="0" smtClean="0">
                <a:solidFill>
                  <a:srgbClr val="FFC000"/>
                </a:solidFill>
              </a:rPr>
              <a:t>Саши Чёрного </a:t>
            </a:r>
            <a:r>
              <a:rPr lang="ru-RU" dirty="0" smtClean="0"/>
              <a:t> 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«Под сурдинку» («…Васильевский </a:t>
            </a:r>
          </a:p>
          <a:p>
            <a:pPr lvl="0">
              <a:buNone/>
            </a:pPr>
            <a:r>
              <a:rPr lang="ru-RU" dirty="0" smtClean="0">
                <a:solidFill>
                  <a:srgbClr val="FFC000"/>
                </a:solidFill>
              </a:rPr>
              <a:t>остров прекрасен…»).</a:t>
            </a:r>
          </a:p>
          <a:p>
            <a:endParaRPr lang="ru-RU" dirty="0"/>
          </a:p>
        </p:txBody>
      </p:sp>
      <p:pic>
        <p:nvPicPr>
          <p:cNvPr id="8194" name="Picture 2" descr="C:\Documents and Settings\Cyber\Рабочий стол\картинки\533916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357298"/>
            <a:ext cx="4429156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Воробей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026" name="Picture 2" descr="C:\Documents and Settings\Cyber\Рабочий стол\картинки\воробчи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40606" y="1600200"/>
            <a:ext cx="7062788" cy="4708525"/>
          </a:xfrm>
          <a:prstGeom prst="rect">
            <a:avLst/>
          </a:prstGeom>
          <a:noFill/>
        </p:spPr>
      </p:pic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447925" y="6429396"/>
          <a:ext cx="4248150" cy="428604"/>
        </p:xfrm>
        <a:graphic>
          <a:graphicData uri="http://schemas.openxmlformats.org/presentationml/2006/ole">
            <p:oleObj spid="_x0000_s1029" name="Пакет" r:id="rId4" imgW="424800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А. И. Куприн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2226" name="Picture 2" descr="C:\Documents and Settings\Cyber\Рабочий стол\картинки\3cfcce33fb61b7e93a7d4ed4df6d42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076" b="13580"/>
          <a:stretch>
            <a:fillRect/>
          </a:stretch>
        </p:blipFill>
        <p:spPr bwMode="auto">
          <a:xfrm>
            <a:off x="214282" y="1500174"/>
            <a:ext cx="8786874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C000"/>
                </a:solidFill>
                <a:latin typeface="+mn-lt"/>
              </a:rPr>
              <a:t>Каждый вечер перед сном…</a:t>
            </a:r>
            <a:endParaRPr lang="ru-RU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050" name="Picture 2" descr="C:\Documents and Settings\Cyber\Рабочий стол\картинки\buona-notte-1623082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8969"/>
          <a:stretch>
            <a:fillRect/>
          </a:stretch>
        </p:blipFill>
        <p:spPr bwMode="auto">
          <a:xfrm>
            <a:off x="285720" y="1357298"/>
            <a:ext cx="8572560" cy="5286412"/>
          </a:xfrm>
          <a:prstGeom prst="rect">
            <a:avLst/>
          </a:prstGeom>
          <a:noFill/>
        </p:spPr>
      </p:pic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128838" y="6357958"/>
          <a:ext cx="4886325" cy="500042"/>
        </p:xfrm>
        <a:graphic>
          <a:graphicData uri="http://schemas.openxmlformats.org/presentationml/2006/ole">
            <p:oleObj spid="_x0000_s51202" name="Пакет" r:id="rId4" imgW="488628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i="1" dirty="0" smtClean="0">
                <a:solidFill>
                  <a:srgbClr val="FFC000"/>
                </a:solidFill>
                <a:latin typeface="+mn-lt"/>
              </a:rPr>
              <a:t>Волк</a:t>
            </a:r>
            <a:br>
              <a:rPr lang="ru-RU" sz="5400" i="1" dirty="0" smtClean="0">
                <a:solidFill>
                  <a:srgbClr val="FFC000"/>
                </a:solidFill>
                <a:latin typeface="+mn-lt"/>
              </a:rPr>
            </a:br>
            <a:endParaRPr lang="ru-RU" sz="5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  Вся деревня спит в снегу.</a:t>
            </a:r>
            <a:br>
              <a:rPr lang="ru-RU" sz="1600" dirty="0" smtClean="0"/>
            </a:br>
            <a:r>
              <a:rPr lang="ru-RU" sz="1600" dirty="0" smtClean="0"/>
              <a:t>Ни гу-гу. Месяц скрылся на ночлег.</a:t>
            </a:r>
            <a:br>
              <a:rPr lang="ru-RU" sz="1600" dirty="0" smtClean="0"/>
            </a:br>
            <a:r>
              <a:rPr lang="ru-RU" sz="1600" dirty="0" smtClean="0"/>
              <a:t>Вьётся снег.</a:t>
            </a:r>
            <a:br>
              <a:rPr lang="ru-RU" sz="1600" dirty="0" smtClean="0"/>
            </a:br>
            <a:r>
              <a:rPr lang="ru-RU" sz="1600" dirty="0" smtClean="0"/>
              <a:t>Ребятишки все на льду,</a:t>
            </a:r>
            <a:br>
              <a:rPr lang="ru-RU" sz="1600" dirty="0" smtClean="0"/>
            </a:br>
            <a:r>
              <a:rPr lang="ru-RU" sz="1600" dirty="0" smtClean="0"/>
              <a:t>На пруду. Дружно саночки визжат -</a:t>
            </a:r>
            <a:br>
              <a:rPr lang="ru-RU" sz="1600" dirty="0" smtClean="0"/>
            </a:br>
            <a:r>
              <a:rPr lang="ru-RU" sz="1600" dirty="0" smtClean="0"/>
              <a:t>Едем в ряд!</a:t>
            </a:r>
            <a:br>
              <a:rPr lang="ru-RU" sz="1600" dirty="0" smtClean="0"/>
            </a:br>
            <a:r>
              <a:rPr lang="ru-RU" sz="1600" dirty="0" smtClean="0"/>
              <a:t>Кто - в запряжке, кто - седок.</a:t>
            </a:r>
            <a:br>
              <a:rPr lang="ru-RU" sz="1600" dirty="0" smtClean="0"/>
            </a:br>
            <a:r>
              <a:rPr lang="ru-RU" sz="1600" dirty="0" smtClean="0"/>
              <a:t>Ветер в бок. Растянулся наш обоз</a:t>
            </a:r>
            <a:br>
              <a:rPr lang="ru-RU" sz="1600" dirty="0" smtClean="0"/>
            </a:br>
            <a:r>
              <a:rPr lang="ru-RU" sz="1600" dirty="0" smtClean="0"/>
              <a:t>До берёз.</a:t>
            </a:r>
            <a:br>
              <a:rPr lang="ru-RU" sz="1600" dirty="0" smtClean="0"/>
            </a:br>
            <a:r>
              <a:rPr lang="ru-RU" sz="1600" dirty="0" smtClean="0"/>
              <a:t>Вдруг кричит передовой:</a:t>
            </a:r>
            <a:br>
              <a:rPr lang="ru-RU" sz="1600" dirty="0" smtClean="0"/>
            </a:br>
            <a:r>
              <a:rPr lang="ru-RU" sz="1600" dirty="0" smtClean="0"/>
              <a:t>"Черти, стой!" Стали санки, хохот смолк.</a:t>
            </a:r>
            <a:br>
              <a:rPr lang="ru-RU" sz="1600" dirty="0" smtClean="0"/>
            </a:br>
            <a:r>
              <a:rPr lang="ru-RU" sz="1600" dirty="0" smtClean="0"/>
              <a:t>"Братцы, волк!.."</a:t>
            </a:r>
          </a:p>
          <a:p>
            <a:pPr>
              <a:buNone/>
            </a:pPr>
            <a:r>
              <a:rPr lang="ru-RU" sz="1600" dirty="0" smtClean="0"/>
              <a:t>       Ух, как брызнули назад!</a:t>
            </a:r>
            <a:br>
              <a:rPr lang="ru-RU" sz="1600" dirty="0" smtClean="0"/>
            </a:br>
            <a:r>
              <a:rPr lang="ru-RU" sz="1600" dirty="0" smtClean="0"/>
              <a:t>Словно град. Врассыпную все с пруда -</a:t>
            </a:r>
            <a:br>
              <a:rPr lang="ru-RU" sz="1600" dirty="0" smtClean="0"/>
            </a:br>
            <a:r>
              <a:rPr lang="ru-RU" sz="1600" dirty="0" smtClean="0"/>
              <a:t>Кто куда.</a:t>
            </a:r>
            <a:br>
              <a:rPr lang="ru-RU" sz="1600" dirty="0" smtClean="0"/>
            </a:br>
            <a:r>
              <a:rPr lang="ru-RU" sz="1600" dirty="0" smtClean="0"/>
              <a:t>Где же волк? Да это пёс -</a:t>
            </a:r>
            <a:br>
              <a:rPr lang="ru-RU" sz="1600" dirty="0" smtClean="0"/>
            </a:br>
            <a:r>
              <a:rPr lang="ru-RU" sz="1600" dirty="0" smtClean="0"/>
              <a:t>Наш Барбос! Хохот, грохот, смех и толк:</a:t>
            </a:r>
            <a:br>
              <a:rPr lang="ru-RU" sz="1600" dirty="0" smtClean="0"/>
            </a:br>
            <a:r>
              <a:rPr lang="ru-RU" sz="1600" dirty="0" smtClean="0"/>
              <a:t>"Ай да волк!"</a:t>
            </a:r>
          </a:p>
          <a:p>
            <a:endParaRPr lang="ru-RU" sz="1600" dirty="0"/>
          </a:p>
        </p:txBody>
      </p:sp>
      <p:pic>
        <p:nvPicPr>
          <p:cNvPr id="4098" name="Picture 2" descr="C:\Documents and Settings\Cyber\Рабочий стол\картинки\_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071546"/>
            <a:ext cx="4214842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FFC000"/>
                </a:solidFill>
                <a:latin typeface="+mn-lt"/>
              </a:rPr>
              <a:t>Зимою всего веселей...</a:t>
            </a:r>
            <a:br>
              <a:rPr lang="ru-RU" sz="4400" i="1" dirty="0" smtClean="0">
                <a:solidFill>
                  <a:srgbClr val="FFC000"/>
                </a:solidFill>
                <a:latin typeface="+mn-lt"/>
              </a:rPr>
            </a:br>
            <a:endParaRPr lang="ru-RU" sz="4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 </a:t>
            </a:r>
            <a:r>
              <a:rPr lang="ru-RU" sz="2000" dirty="0" smtClean="0"/>
              <a:t>Зимою всего веселей</a:t>
            </a:r>
            <a:br>
              <a:rPr lang="ru-RU" sz="2000" dirty="0" smtClean="0"/>
            </a:br>
            <a:r>
              <a:rPr lang="ru-RU" sz="2000" dirty="0" smtClean="0"/>
              <a:t>Сесть к печке у красных углей,</a:t>
            </a:r>
            <a:br>
              <a:rPr lang="ru-RU" sz="2000" dirty="0" smtClean="0"/>
            </a:br>
            <a:r>
              <a:rPr lang="ru-RU" sz="2000" dirty="0" smtClean="0"/>
              <a:t>Лепешек горячих поесть,</a:t>
            </a:r>
            <a:br>
              <a:rPr lang="ru-RU" sz="2000" dirty="0" smtClean="0"/>
            </a:br>
            <a:r>
              <a:rPr lang="ru-RU" sz="2000" dirty="0" smtClean="0"/>
              <a:t>В сугроб с голенищами влезть,</a:t>
            </a:r>
            <a:br>
              <a:rPr lang="ru-RU" sz="2000" dirty="0" smtClean="0"/>
            </a:br>
            <a:r>
              <a:rPr lang="ru-RU" sz="2000" dirty="0" smtClean="0"/>
              <a:t>Весь пруд на коньках обежать</a:t>
            </a:r>
            <a:br>
              <a:rPr lang="ru-RU" sz="2000" dirty="0" smtClean="0"/>
            </a:br>
            <a:r>
              <a:rPr lang="ru-RU" sz="2000" dirty="0" smtClean="0"/>
              <a:t>И бухнуться сразу в кровать.</a:t>
            </a:r>
          </a:p>
          <a:p>
            <a:pPr>
              <a:buNone/>
            </a:pPr>
            <a:r>
              <a:rPr lang="ru-RU" sz="2000" dirty="0" smtClean="0"/>
              <a:t>             Весною всего веселей</a:t>
            </a:r>
            <a:br>
              <a:rPr lang="ru-RU" sz="2000" dirty="0" smtClean="0"/>
            </a:br>
            <a:r>
              <a:rPr lang="ru-RU" sz="2000" dirty="0" smtClean="0"/>
              <a:t>Кричать средь зелёных полей,</a:t>
            </a:r>
            <a:br>
              <a:rPr lang="ru-RU" sz="2000" dirty="0" smtClean="0"/>
            </a:br>
            <a:r>
              <a:rPr lang="ru-RU" sz="2000" dirty="0" smtClean="0"/>
              <a:t>С барбоской сидеть на холме</a:t>
            </a:r>
            <a:br>
              <a:rPr lang="ru-RU" sz="2000" dirty="0" smtClean="0"/>
            </a:br>
            <a:r>
              <a:rPr lang="ru-RU" sz="2000" dirty="0" smtClean="0"/>
              <a:t>И думать о белой зиме,</a:t>
            </a:r>
            <a:br>
              <a:rPr lang="ru-RU" sz="2000" dirty="0" smtClean="0"/>
            </a:br>
            <a:r>
              <a:rPr lang="ru-RU" sz="2000" dirty="0" smtClean="0"/>
              <a:t>Пушистые вербы ломать</a:t>
            </a:r>
            <a:br>
              <a:rPr lang="ru-RU" sz="2000" dirty="0" smtClean="0"/>
            </a:br>
            <a:r>
              <a:rPr lang="ru-RU" sz="2000" dirty="0" smtClean="0"/>
              <a:t>И в озеро камни бросать.</a:t>
            </a:r>
          </a:p>
          <a:p>
            <a:pPr>
              <a:buNone/>
            </a:pPr>
            <a:r>
              <a:rPr lang="ru-RU" sz="2000" dirty="0" smtClean="0"/>
              <a:t>        </a:t>
            </a:r>
            <a:endParaRPr lang="ru-RU" sz="2000" dirty="0"/>
          </a:p>
        </p:txBody>
      </p:sp>
      <p:pic>
        <p:nvPicPr>
          <p:cNvPr id="6145" name="Picture 1" descr="C:\Documents and Settings\Cyber\Рабочий стол\картинки\slide_8 (2).jpg"/>
          <p:cNvPicPr>
            <a:picLocks noChangeAspect="1" noChangeArrowheads="1"/>
          </p:cNvPicPr>
          <p:nvPr/>
        </p:nvPicPr>
        <p:blipFill>
          <a:blip r:embed="rId2"/>
          <a:srcRect t="14583"/>
          <a:stretch>
            <a:fillRect/>
          </a:stretch>
        </p:blipFill>
        <p:spPr bwMode="auto">
          <a:xfrm>
            <a:off x="5143504" y="4214818"/>
            <a:ext cx="4000496" cy="2643182"/>
          </a:xfrm>
          <a:prstGeom prst="rect">
            <a:avLst/>
          </a:prstGeom>
          <a:noFill/>
        </p:spPr>
      </p:pic>
      <p:pic>
        <p:nvPicPr>
          <p:cNvPr id="6146" name="Picture 2" descr="C:\Documents and Settings\Cyber\Рабочий стол\картинки\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71546"/>
            <a:ext cx="400049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FFC000"/>
                </a:solidFill>
              </a:rPr>
              <a:t>Зимою всего веселей...</a:t>
            </a:r>
            <a:br>
              <a:rPr lang="ru-RU" sz="4000" i="1" dirty="0" smtClean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  А летом всего веселей</a:t>
            </a:r>
            <a:br>
              <a:rPr lang="ru-RU" sz="2000" dirty="0" smtClean="0"/>
            </a:br>
            <a:r>
              <a:rPr lang="ru-RU" sz="2000" dirty="0" smtClean="0"/>
              <a:t>Вишнёвый обкусывать клей,</a:t>
            </a:r>
            <a:br>
              <a:rPr lang="ru-RU" sz="2000" dirty="0" smtClean="0"/>
            </a:br>
            <a:r>
              <a:rPr lang="ru-RU" sz="2000" dirty="0" smtClean="0"/>
              <a:t>Купаясь, всплывать на волну,</a:t>
            </a:r>
            <a:br>
              <a:rPr lang="ru-RU" sz="2000" dirty="0" smtClean="0"/>
            </a:br>
            <a:r>
              <a:rPr lang="ru-RU" sz="2000" dirty="0" smtClean="0"/>
              <a:t>Гнать белку с сосны на сосну,</a:t>
            </a:r>
            <a:br>
              <a:rPr lang="ru-RU" sz="2000" dirty="0" smtClean="0"/>
            </a:br>
            <a:r>
              <a:rPr lang="ru-RU" sz="2000" dirty="0" smtClean="0"/>
              <a:t>Костры разжигать у реки</a:t>
            </a:r>
            <a:br>
              <a:rPr lang="ru-RU" sz="2000" dirty="0" smtClean="0"/>
            </a:br>
            <a:r>
              <a:rPr lang="ru-RU" sz="2000" dirty="0" smtClean="0"/>
              <a:t>И в поле срывать васильки...</a:t>
            </a:r>
          </a:p>
          <a:p>
            <a:pPr>
              <a:buNone/>
            </a:pPr>
            <a:r>
              <a:rPr lang="ru-RU" sz="2000" dirty="0" smtClean="0"/>
              <a:t>         Но осень еще веселей!</a:t>
            </a:r>
            <a:br>
              <a:rPr lang="ru-RU" sz="2000" dirty="0" smtClean="0"/>
            </a:br>
            <a:r>
              <a:rPr lang="ru-RU" sz="2000" dirty="0" smtClean="0"/>
              <a:t>То сливы срываешь с ветвей,</a:t>
            </a:r>
            <a:br>
              <a:rPr lang="ru-RU" sz="2000" dirty="0" smtClean="0"/>
            </a:br>
            <a:r>
              <a:rPr lang="ru-RU" sz="2000" dirty="0" smtClean="0"/>
              <a:t>То рвёшь в огороде горох,</a:t>
            </a:r>
            <a:br>
              <a:rPr lang="ru-RU" sz="2000" dirty="0" smtClean="0"/>
            </a:br>
            <a:r>
              <a:rPr lang="ru-RU" sz="2000" dirty="0" smtClean="0"/>
              <a:t>То взроешь рогатиной мох...</a:t>
            </a:r>
            <a:br>
              <a:rPr lang="ru-RU" sz="2000" dirty="0" smtClean="0"/>
            </a:br>
            <a:r>
              <a:rPr lang="ru-RU" sz="2000" dirty="0" smtClean="0"/>
              <a:t>Стучит молотилка вдали -</a:t>
            </a:r>
            <a:br>
              <a:rPr lang="ru-RU" sz="2000" dirty="0" smtClean="0"/>
            </a:br>
            <a:r>
              <a:rPr lang="ru-RU" sz="2000" dirty="0" smtClean="0"/>
              <a:t>И рожь на возах до земли...</a:t>
            </a:r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54276" name="Picture 4" descr="C:\Documents and Settings\Cyber\Рабочий стол\картинки\i 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4000504"/>
            <a:ext cx="4714876" cy="2857496"/>
          </a:xfrm>
          <a:prstGeom prst="rect">
            <a:avLst/>
          </a:prstGeom>
          <a:noFill/>
        </p:spPr>
      </p:pic>
      <p:pic>
        <p:nvPicPr>
          <p:cNvPr id="54280" name="Picture 8" descr="C:\Documents and Settings\Cyber\Рабочий стол\картинки\i (1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7"/>
            <a:ext cx="4786314" cy="2714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Перед ужином</a:t>
            </a:r>
            <a:br>
              <a:rPr lang="ru-RU" sz="4800" i="1" dirty="0" smtClean="0">
                <a:solidFill>
                  <a:srgbClr val="FFC000"/>
                </a:solidFill>
                <a:latin typeface="+mn-lt"/>
              </a:rPr>
            </a:b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1800" dirty="0" smtClean="0"/>
              <a:t>За воротами на лавочке сидим -</a:t>
            </a:r>
            <a:br>
              <a:rPr lang="ru-RU" sz="1800" dirty="0" smtClean="0"/>
            </a:br>
            <a:r>
              <a:rPr lang="ru-RU" sz="1800" dirty="0" smtClean="0"/>
              <a:t>Петя, </a:t>
            </a:r>
            <a:r>
              <a:rPr lang="ru-RU" sz="1800" dirty="0" err="1" smtClean="0"/>
              <a:t>Нюша</a:t>
            </a:r>
            <a:r>
              <a:rPr lang="ru-RU" sz="1800" dirty="0" smtClean="0"/>
              <a:t>, Поля, Сима, я и Клим.</a:t>
            </a:r>
            <a:br>
              <a:rPr lang="ru-RU" sz="1800" dirty="0" smtClean="0"/>
            </a:br>
            <a:r>
              <a:rPr lang="ru-RU" sz="1800" dirty="0" smtClean="0"/>
              <a:t>Я - большой, а остальные, как грибы.</a:t>
            </a:r>
            <a:br>
              <a:rPr lang="ru-RU" sz="1800" dirty="0" smtClean="0"/>
            </a:br>
            <a:r>
              <a:rPr lang="ru-RU" sz="1800" dirty="0" smtClean="0"/>
              <a:t>Всех нас бабушка прогнала из избы...</a:t>
            </a:r>
            <a:br>
              <a:rPr lang="ru-RU" sz="1800" dirty="0" smtClean="0"/>
            </a:br>
            <a:r>
              <a:rPr lang="ru-RU" sz="1800" dirty="0" smtClean="0"/>
              <a:t>Мы рябинками в избе стреляли в цель,</a:t>
            </a:r>
            <a:br>
              <a:rPr lang="ru-RU" sz="1800" dirty="0" smtClean="0"/>
            </a:br>
            <a:r>
              <a:rPr lang="ru-RU" sz="1800" dirty="0" smtClean="0"/>
              <a:t>Ну, а бабушка ощипывала хмель.</a:t>
            </a:r>
            <a:br>
              <a:rPr lang="ru-RU" sz="1800" dirty="0" smtClean="0"/>
            </a:br>
            <a:r>
              <a:rPr lang="ru-RU" sz="1800" dirty="0" smtClean="0"/>
              <a:t>Что ж... На улице еще нам веселей:</a:t>
            </a:r>
            <a:br>
              <a:rPr lang="ru-RU" sz="1800" dirty="0" smtClean="0"/>
            </a:br>
            <a:r>
              <a:rPr lang="ru-RU" sz="1800" dirty="0" smtClean="0"/>
              <a:t>Веет ветер, солнце в ёлках все алей,</a:t>
            </a:r>
            <a:br>
              <a:rPr lang="ru-RU" sz="1800" dirty="0" smtClean="0"/>
            </a:br>
            <a:r>
              <a:rPr lang="ru-RU" sz="1800" dirty="0" smtClean="0"/>
              <a:t>Из-за леса паровоз дудит в гудок,</a:t>
            </a:r>
            <a:br>
              <a:rPr lang="ru-RU" sz="1800" dirty="0" smtClean="0"/>
            </a:br>
            <a:r>
              <a:rPr lang="ru-RU" sz="1800" dirty="0" smtClean="0"/>
              <a:t>Под скамейкой ловит за ноги щенок...</a:t>
            </a:r>
            <a:br>
              <a:rPr lang="ru-RU" sz="1800" dirty="0" smtClean="0"/>
            </a:br>
            <a:r>
              <a:rPr lang="ru-RU" sz="1800" dirty="0" smtClean="0"/>
              <a:t>Воробьи уселись кучей на бревно.</a:t>
            </a:r>
            <a:br>
              <a:rPr lang="ru-RU" sz="1800" dirty="0" smtClean="0"/>
            </a:br>
            <a:r>
              <a:rPr lang="ru-RU" sz="1800" dirty="0" smtClean="0"/>
              <a:t>Отчего нам так сегодня все смешно?</a:t>
            </a:r>
            <a:br>
              <a:rPr lang="ru-RU" sz="1800" dirty="0" smtClean="0"/>
            </a:br>
            <a:r>
              <a:rPr lang="ru-RU" sz="1800" dirty="0" smtClean="0"/>
              <a:t>Червячок ли влезет к Симе на ладонь,</a:t>
            </a:r>
            <a:br>
              <a:rPr lang="ru-RU" sz="1800" dirty="0" smtClean="0"/>
            </a:br>
            <a:r>
              <a:rPr lang="ru-RU" sz="1800" dirty="0" smtClean="0"/>
              <a:t>Иль напротив у забора фыркнет конь,</a:t>
            </a:r>
            <a:br>
              <a:rPr lang="ru-RU" sz="1800" dirty="0" smtClean="0"/>
            </a:br>
            <a:r>
              <a:rPr lang="ru-RU" sz="1800" dirty="0" smtClean="0"/>
              <a:t>Иль за выгоном заблеет вдруг овца, -</a:t>
            </a:r>
            <a:br>
              <a:rPr lang="ru-RU" sz="1800" dirty="0" smtClean="0"/>
            </a:br>
            <a:r>
              <a:rPr lang="ru-RU" sz="1800" dirty="0" smtClean="0"/>
              <a:t>Всё хохочем, всё хохочем без конца...</a:t>
            </a:r>
          </a:p>
          <a:p>
            <a:endParaRPr lang="ru-RU" dirty="0"/>
          </a:p>
        </p:txBody>
      </p:sp>
      <p:pic>
        <p:nvPicPr>
          <p:cNvPr id="6" name="Picture 1" descr="C:\Documents and Settings\Cyber\Рабочий стол\картинки\450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928802"/>
            <a:ext cx="4143372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Про Катюшу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        В поле </a:t>
            </a:r>
            <a:r>
              <a:rPr lang="ru-RU" sz="1600" dirty="0" err="1" smtClean="0"/>
              <a:t>плачyт</a:t>
            </a:r>
            <a:r>
              <a:rPr lang="ru-RU" sz="1600" dirty="0" smtClean="0"/>
              <a:t> волки,</a:t>
            </a:r>
            <a:br>
              <a:rPr lang="ru-RU" sz="1600" dirty="0" smtClean="0"/>
            </a:br>
            <a:r>
              <a:rPr lang="ru-RU" sz="1600" dirty="0" smtClean="0"/>
              <a:t>Снег </a:t>
            </a:r>
            <a:r>
              <a:rPr lang="ru-RU" sz="1600" dirty="0" err="1" smtClean="0"/>
              <a:t>кpыльцо</a:t>
            </a:r>
            <a:r>
              <a:rPr lang="ru-RU" sz="1600" dirty="0" smtClean="0"/>
              <a:t> занес,</a:t>
            </a:r>
            <a:br>
              <a:rPr lang="ru-RU" sz="1600" dirty="0" smtClean="0"/>
            </a:br>
            <a:r>
              <a:rPr lang="ru-RU" sz="1600" dirty="0" smtClean="0"/>
              <a:t>Выбелил все ёлки…</a:t>
            </a:r>
            <a:br>
              <a:rPr lang="ru-RU" sz="1600" dirty="0" smtClean="0"/>
            </a:br>
            <a:r>
              <a:rPr lang="ru-RU" sz="1600" dirty="0" smtClean="0"/>
              <a:t>В комнате тепло,</a:t>
            </a:r>
            <a:br>
              <a:rPr lang="ru-RU" sz="1600" dirty="0" smtClean="0"/>
            </a:br>
            <a:r>
              <a:rPr lang="ru-RU" sz="1600" dirty="0" smtClean="0"/>
              <a:t>Печь </a:t>
            </a:r>
            <a:r>
              <a:rPr lang="ru-RU" sz="1600" dirty="0" err="1" smtClean="0"/>
              <a:t>гоpит</a:t>
            </a:r>
            <a:r>
              <a:rPr lang="ru-RU" sz="1600" dirty="0" smtClean="0"/>
              <a:t> алмазом,</a:t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 err="1" smtClean="0"/>
              <a:t>лyна</a:t>
            </a:r>
            <a:r>
              <a:rPr lang="ru-RU" sz="1600" dirty="0" smtClean="0"/>
              <a:t> в стекло</a:t>
            </a:r>
            <a:br>
              <a:rPr lang="ru-RU" sz="1600" dirty="0" smtClean="0"/>
            </a:br>
            <a:r>
              <a:rPr lang="ru-RU" sz="1600" dirty="0" err="1" smtClean="0"/>
              <a:t>Смотpит</a:t>
            </a:r>
            <a:r>
              <a:rPr lang="ru-RU" sz="1600" dirty="0" smtClean="0"/>
              <a:t> </a:t>
            </a:r>
            <a:r>
              <a:rPr lang="ru-RU" sz="1600" dirty="0" err="1" smtClean="0"/>
              <a:t>кpyглым</a:t>
            </a:r>
            <a:r>
              <a:rPr lang="ru-RU" sz="1600" dirty="0" smtClean="0"/>
              <a:t> глазом.</a:t>
            </a:r>
            <a:br>
              <a:rPr lang="ru-RU" sz="1600" dirty="0" smtClean="0"/>
            </a:br>
            <a:r>
              <a:rPr lang="ru-RU" sz="1600" dirty="0" smtClean="0"/>
              <a:t>Катя-Катенька-Катюшка</a:t>
            </a:r>
            <a:br>
              <a:rPr lang="ru-RU" sz="1600" dirty="0" smtClean="0"/>
            </a:br>
            <a:r>
              <a:rPr lang="ru-RU" sz="1600" dirty="0" smtClean="0"/>
              <a:t>Уложила спать </a:t>
            </a:r>
            <a:r>
              <a:rPr lang="ru-RU" sz="1600" dirty="0" err="1" smtClean="0"/>
              <a:t>игpyшки</a:t>
            </a:r>
            <a:r>
              <a:rPr lang="ru-RU" sz="1600" dirty="0" smtClean="0"/>
              <a:t>:</a:t>
            </a:r>
            <a:br>
              <a:rPr lang="ru-RU" sz="1600" dirty="0" smtClean="0"/>
            </a:br>
            <a:r>
              <a:rPr lang="ru-RU" sz="1600" dirty="0" err="1" smtClean="0"/>
              <a:t>Кyклy</a:t>
            </a:r>
            <a:r>
              <a:rPr lang="ru-RU" sz="1600" dirty="0" smtClean="0"/>
              <a:t> </a:t>
            </a:r>
            <a:r>
              <a:rPr lang="ru-RU" sz="1600" dirty="0" err="1" smtClean="0"/>
              <a:t>безволосyю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err="1" smtClean="0"/>
              <a:t>Собачкy</a:t>
            </a:r>
            <a:r>
              <a:rPr lang="ru-RU" sz="1600" dirty="0" smtClean="0"/>
              <a:t> </a:t>
            </a:r>
            <a:r>
              <a:rPr lang="ru-RU" sz="1600" dirty="0" err="1" smtClean="0"/>
              <a:t>безносyю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err="1" smtClean="0"/>
              <a:t>Лошадкy</a:t>
            </a:r>
            <a:r>
              <a:rPr lang="ru-RU" sz="1600" dirty="0" smtClean="0"/>
              <a:t> </a:t>
            </a:r>
            <a:r>
              <a:rPr lang="ru-RU" sz="1600" dirty="0" err="1" smtClean="0"/>
              <a:t>безногyю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 err="1" smtClean="0"/>
              <a:t>коpовкy</a:t>
            </a:r>
            <a:r>
              <a:rPr lang="ru-RU" sz="1600" dirty="0" smtClean="0"/>
              <a:t> </a:t>
            </a:r>
            <a:r>
              <a:rPr lang="ru-RU" sz="1600" dirty="0" err="1" smtClean="0"/>
              <a:t>безpогyю</a:t>
            </a:r>
            <a:r>
              <a:rPr lang="ru-RU" sz="1600" dirty="0" smtClean="0"/>
              <a:t> —</a:t>
            </a:r>
            <a:br>
              <a:rPr lang="ru-RU" sz="1600" dirty="0" smtClean="0"/>
            </a:br>
            <a:r>
              <a:rPr lang="ru-RU" sz="1600" dirty="0" smtClean="0"/>
              <a:t>Всех в комок,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 err="1" smtClean="0"/>
              <a:t>стаpый</a:t>
            </a:r>
            <a:r>
              <a:rPr lang="ru-RU" sz="1600" dirty="0" smtClean="0"/>
              <a:t> мамин </a:t>
            </a:r>
            <a:r>
              <a:rPr lang="ru-RU" sz="1600" dirty="0" err="1" smtClean="0"/>
              <a:t>чyлок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 err="1" smtClean="0"/>
              <a:t>дыpкой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Чтоб можно было дышать.</a:t>
            </a:r>
            <a:br>
              <a:rPr lang="ru-RU" sz="1600" dirty="0" smtClean="0"/>
            </a:br>
            <a:r>
              <a:rPr lang="ru-RU" sz="1600" dirty="0" smtClean="0"/>
              <a:t>— Извольте спать!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7169" name="Picture 1" descr="C:\Documents and Settings\Cyber\Рабочий стол\картинки\i 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500175"/>
            <a:ext cx="557213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 smtClean="0">
                <a:solidFill>
                  <a:srgbClr val="FFC000"/>
                </a:solidFill>
              </a:rPr>
              <a:t>Про Катюшу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       А я </a:t>
            </a:r>
            <a:r>
              <a:rPr lang="ru-RU" sz="1800" dirty="0" err="1" smtClean="0"/>
              <a:t>займyсь</a:t>
            </a:r>
            <a:r>
              <a:rPr lang="ru-RU" sz="1800" dirty="0" smtClean="0"/>
              <a:t> </a:t>
            </a:r>
            <a:r>
              <a:rPr lang="ru-RU" sz="1800" dirty="0" err="1" smtClean="0"/>
              <a:t>стиpкой</a:t>
            </a:r>
            <a:r>
              <a:rPr lang="ru-RU" sz="1800" dirty="0" smtClean="0"/>
              <a:t>….</a:t>
            </a:r>
            <a:br>
              <a:rPr lang="ru-RU" sz="1800" dirty="0" smtClean="0"/>
            </a:br>
            <a:r>
              <a:rPr lang="ru-RU" sz="1800" dirty="0" smtClean="0"/>
              <a:t>Ай, сколько пены!</a:t>
            </a:r>
            <a:br>
              <a:rPr lang="ru-RU" sz="1800" dirty="0" smtClean="0"/>
            </a:br>
            <a:r>
              <a:rPr lang="ru-RU" sz="1800" dirty="0" err="1" smtClean="0"/>
              <a:t>Забpызганы</a:t>
            </a:r>
            <a:r>
              <a:rPr lang="ru-RU" sz="1800" dirty="0" smtClean="0"/>
              <a:t> стены,</a:t>
            </a:r>
            <a:br>
              <a:rPr lang="ru-RU" sz="1800" dirty="0" smtClean="0"/>
            </a:br>
            <a:r>
              <a:rPr lang="ru-RU" sz="1800" dirty="0" smtClean="0"/>
              <a:t> Тазик пищит,</a:t>
            </a:r>
            <a:br>
              <a:rPr lang="ru-RU" sz="1800" dirty="0" smtClean="0"/>
            </a:br>
            <a:r>
              <a:rPr lang="ru-RU" sz="1800" dirty="0" smtClean="0"/>
              <a:t>Вода болтается,</a:t>
            </a:r>
            <a:br>
              <a:rPr lang="ru-RU" sz="1800" dirty="0" smtClean="0"/>
            </a:br>
            <a:r>
              <a:rPr lang="ru-RU" sz="1800" dirty="0" smtClean="0"/>
              <a:t>Катюша пыхтит,</a:t>
            </a:r>
            <a:br>
              <a:rPr lang="ru-RU" sz="1800" dirty="0" smtClean="0"/>
            </a:br>
            <a:r>
              <a:rPr lang="ru-RU" sz="1800" dirty="0" err="1" smtClean="0"/>
              <a:t>Табypет</a:t>
            </a:r>
            <a:r>
              <a:rPr lang="ru-RU" sz="1800" dirty="0" smtClean="0"/>
              <a:t> качается…</a:t>
            </a:r>
            <a:br>
              <a:rPr lang="ru-RU" sz="1800" dirty="0" smtClean="0"/>
            </a:br>
            <a:r>
              <a:rPr lang="ru-RU" sz="1800" dirty="0" err="1" smtClean="0"/>
              <a:t>Кpасные</a:t>
            </a:r>
            <a:r>
              <a:rPr lang="ru-RU" sz="1800" dirty="0" smtClean="0"/>
              <a:t> лапки</a:t>
            </a:r>
            <a:br>
              <a:rPr lang="ru-RU" sz="1800" dirty="0" smtClean="0"/>
            </a:br>
            <a:r>
              <a:rPr lang="ru-RU" sz="1800" dirty="0" err="1" smtClean="0"/>
              <a:t>Полощyт</a:t>
            </a:r>
            <a:r>
              <a:rPr lang="ru-RU" sz="1800" dirty="0" smtClean="0"/>
              <a:t> </a:t>
            </a:r>
            <a:r>
              <a:rPr lang="ru-RU" sz="1800" dirty="0" err="1" smtClean="0"/>
              <a:t>тpяпки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err="1" smtClean="0"/>
              <a:t>Hад</a:t>
            </a:r>
            <a:r>
              <a:rPr lang="ru-RU" sz="1800" dirty="0" smtClean="0"/>
              <a:t> водою мыльной</a:t>
            </a:r>
            <a:br>
              <a:rPr lang="ru-RU" sz="1800" dirty="0" smtClean="0"/>
            </a:br>
            <a:r>
              <a:rPr lang="ru-RU" sz="1800" dirty="0" smtClean="0"/>
              <a:t>Выжимают </a:t>
            </a:r>
            <a:r>
              <a:rPr lang="ru-RU" sz="1800" dirty="0" err="1" smtClean="0"/>
              <a:t>сильно-пpесильно</a:t>
            </a:r>
            <a:r>
              <a:rPr lang="ru-RU" sz="1800" dirty="0" smtClean="0"/>
              <a:t> —</a:t>
            </a:r>
            <a:br>
              <a:rPr lang="ru-RU" sz="1800" dirty="0" smtClean="0"/>
            </a:br>
            <a:r>
              <a:rPr lang="ru-RU" sz="1800" dirty="0" smtClean="0"/>
              <a:t>И в </a:t>
            </a:r>
            <a:r>
              <a:rPr lang="ru-RU" sz="1800" dirty="0" err="1" smtClean="0"/>
              <a:t>водy</a:t>
            </a:r>
            <a:r>
              <a:rPr lang="ru-RU" sz="1800" dirty="0" smtClean="0"/>
              <a:t> снова!</a:t>
            </a:r>
            <a:br>
              <a:rPr lang="ru-RU" sz="1800" dirty="0" smtClean="0"/>
            </a:br>
            <a:r>
              <a:rPr lang="ru-RU" sz="1800" dirty="0" smtClean="0"/>
              <a:t>Готово!</a:t>
            </a:r>
            <a:br>
              <a:rPr lang="ru-RU" sz="1800" dirty="0" smtClean="0"/>
            </a:br>
            <a:r>
              <a:rPr lang="ru-RU" sz="1800" dirty="0" smtClean="0"/>
              <a:t>От окна до самой печки,</a:t>
            </a:r>
            <a:br>
              <a:rPr lang="ru-RU" sz="1800" dirty="0" smtClean="0"/>
            </a:br>
            <a:r>
              <a:rPr lang="ru-RU" sz="1800" dirty="0" smtClean="0"/>
              <a:t>Словно белые овечки,</a:t>
            </a:r>
            <a:br>
              <a:rPr lang="ru-RU" sz="1800" dirty="0" smtClean="0"/>
            </a:br>
            <a:r>
              <a:rPr lang="ru-RU" sz="1800" dirty="0" err="1" smtClean="0"/>
              <a:t>Hа</a:t>
            </a:r>
            <a:r>
              <a:rPr lang="ru-RU" sz="1800" dirty="0" smtClean="0"/>
              <a:t> </a:t>
            </a:r>
            <a:r>
              <a:rPr lang="ru-RU" sz="1800" dirty="0" err="1" smtClean="0"/>
              <a:t>веpёвочках</a:t>
            </a:r>
            <a:r>
              <a:rPr lang="ru-RU" sz="1800" dirty="0" smtClean="0"/>
              <a:t> висят</a:t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 err="1" smtClean="0"/>
              <a:t>pяд</a:t>
            </a:r>
            <a:r>
              <a:rPr lang="ru-RU" sz="1800" dirty="0" smtClean="0"/>
              <a:t>:</a:t>
            </a:r>
            <a:br>
              <a:rPr lang="ru-RU" sz="1800" dirty="0" smtClean="0"/>
            </a:br>
            <a:r>
              <a:rPr lang="ru-RU" sz="1800" dirty="0" err="1" smtClean="0"/>
              <a:t>Лошадкина</a:t>
            </a:r>
            <a:r>
              <a:rPr lang="ru-RU" sz="1800" dirty="0" smtClean="0"/>
              <a:t> жилетка,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5298" name="Picture 2" descr="C:\Documents and Settings\Cyber\Рабочий стол\картинки\i 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7298"/>
            <a:ext cx="4572000" cy="5286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 dirty="0" smtClean="0">
                <a:solidFill>
                  <a:srgbClr val="FFC000"/>
                </a:solidFill>
              </a:rPr>
              <a:t>Про Катюшу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Мишкина салфетка,</a:t>
            </a:r>
            <a:br>
              <a:rPr lang="ru-RU" dirty="0" smtClean="0"/>
            </a:br>
            <a:r>
              <a:rPr lang="ru-RU" dirty="0" smtClean="0"/>
              <a:t>Собачьи </a:t>
            </a:r>
            <a:r>
              <a:rPr lang="ru-RU" dirty="0" err="1" smtClean="0"/>
              <a:t>чyлочки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Кyклины</a:t>
            </a:r>
            <a:r>
              <a:rPr lang="ru-RU" dirty="0" smtClean="0"/>
              <a:t> </a:t>
            </a:r>
            <a:r>
              <a:rPr lang="ru-RU" dirty="0" err="1" smtClean="0"/>
              <a:t>соpочки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Пелёнка</a:t>
            </a:r>
            <a:br>
              <a:rPr lang="ru-RU" dirty="0" smtClean="0"/>
            </a:br>
            <a:r>
              <a:rPr lang="ru-RU" dirty="0" err="1" smtClean="0"/>
              <a:t>Кyклиного</a:t>
            </a:r>
            <a:r>
              <a:rPr lang="ru-RU" dirty="0" smtClean="0"/>
              <a:t> </a:t>
            </a:r>
            <a:r>
              <a:rPr lang="ru-RU" dirty="0" err="1" smtClean="0"/>
              <a:t>pебёнка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Коpовьи</a:t>
            </a:r>
            <a:r>
              <a:rPr lang="ru-RU" dirty="0" smtClean="0"/>
              <a:t> штанишки</a:t>
            </a:r>
            <a:br>
              <a:rPr lang="ru-RU" dirty="0" smtClean="0"/>
            </a:br>
            <a:r>
              <a:rPr lang="ru-RU" dirty="0" smtClean="0"/>
              <a:t>И две </a:t>
            </a:r>
            <a:r>
              <a:rPr lang="ru-RU" dirty="0" err="1" smtClean="0"/>
              <a:t>баpхатные</a:t>
            </a:r>
            <a:r>
              <a:rPr lang="ru-RU" dirty="0" smtClean="0"/>
              <a:t> мышки.</a:t>
            </a:r>
            <a:br>
              <a:rPr lang="ru-RU" dirty="0" smtClean="0"/>
            </a:br>
            <a:r>
              <a:rPr lang="ru-RU" dirty="0" smtClean="0"/>
              <a:t> Покончила Катя со </a:t>
            </a:r>
            <a:r>
              <a:rPr lang="ru-RU" dirty="0" err="1" smtClean="0"/>
              <a:t>стиpкой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Сидит на </a:t>
            </a:r>
            <a:r>
              <a:rPr lang="ru-RU" dirty="0" err="1" smtClean="0"/>
              <a:t>полy</a:t>
            </a:r>
            <a:r>
              <a:rPr lang="ru-RU" dirty="0" smtClean="0"/>
              <a:t> </a:t>
            </a:r>
            <a:r>
              <a:rPr lang="ru-RU" dirty="0" err="1" smtClean="0"/>
              <a:t>pастопыpкой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Что бы еще </a:t>
            </a:r>
            <a:r>
              <a:rPr lang="ru-RU" dirty="0" err="1" smtClean="0"/>
              <a:t>пpедпpинять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К кошке залезть под </a:t>
            </a:r>
            <a:r>
              <a:rPr lang="ru-RU" dirty="0" err="1" smtClean="0"/>
              <a:t>кpовать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Забpосить</a:t>
            </a:r>
            <a:r>
              <a:rPr lang="ru-RU" dirty="0" smtClean="0"/>
              <a:t> за </a:t>
            </a:r>
            <a:r>
              <a:rPr lang="ru-RU" dirty="0" err="1" smtClean="0"/>
              <a:t>печкy</a:t>
            </a:r>
            <a:r>
              <a:rPr lang="ru-RU" dirty="0" smtClean="0"/>
              <a:t> </a:t>
            </a:r>
            <a:r>
              <a:rPr lang="ru-RU" dirty="0" err="1" smtClean="0"/>
              <a:t>заслонкy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Иль </a:t>
            </a:r>
            <a:r>
              <a:rPr lang="ru-RU" dirty="0" err="1" smtClean="0"/>
              <a:t>мишкy</a:t>
            </a:r>
            <a:r>
              <a:rPr lang="ru-RU" dirty="0" smtClean="0"/>
              <a:t> </a:t>
            </a:r>
            <a:r>
              <a:rPr lang="ru-RU" dirty="0" err="1" smtClean="0"/>
              <a:t>подстpичь</a:t>
            </a:r>
            <a:r>
              <a:rPr lang="ru-RU" dirty="0" smtClean="0"/>
              <a:t> под </a:t>
            </a:r>
            <a:r>
              <a:rPr lang="ru-RU" dirty="0" err="1" smtClean="0"/>
              <a:t>гpебёнкy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Documents and Settings\Cyber\Рабочий стол\картинки\baby-boy-clothes-clipart-cliparthut-free-clipart-j4kh8a-clipart.jpg"/>
          <p:cNvPicPr>
            <a:picLocks noChangeAspect="1" noChangeArrowheads="1"/>
          </p:cNvPicPr>
          <p:nvPr/>
        </p:nvPicPr>
        <p:blipFill>
          <a:blip r:embed="rId2"/>
          <a:srcRect b="8932"/>
          <a:stretch>
            <a:fillRect/>
          </a:stretch>
        </p:blipFill>
        <p:spPr bwMode="auto">
          <a:xfrm>
            <a:off x="5214942" y="1571612"/>
            <a:ext cx="3929058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Приготовишка</a:t>
            </a:r>
            <a:br>
              <a:rPr lang="ru-RU" sz="4800" i="1" dirty="0" smtClean="0">
                <a:solidFill>
                  <a:srgbClr val="FFC000"/>
                </a:solidFill>
                <a:latin typeface="+mn-lt"/>
              </a:rPr>
            </a:b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Длиннохвостая шинель.</a:t>
            </a:r>
            <a:br>
              <a:rPr lang="ru-RU" dirty="0" smtClean="0"/>
            </a:br>
            <a:r>
              <a:rPr lang="ru-RU" dirty="0" smtClean="0"/>
              <a:t>На щеках румянец.</a:t>
            </a:r>
            <a:br>
              <a:rPr lang="ru-RU" dirty="0" smtClean="0"/>
            </a:br>
            <a:r>
              <a:rPr lang="ru-RU" dirty="0" smtClean="0"/>
              <a:t>За щекою карамель,</a:t>
            </a:r>
            <a:br>
              <a:rPr lang="ru-RU" dirty="0" smtClean="0"/>
            </a:br>
            <a:r>
              <a:rPr lang="ru-RU" dirty="0" smtClean="0"/>
              <a:t>За спиною — ранец.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Он учёный человек.</a:t>
            </a:r>
            <a:br>
              <a:rPr lang="ru-RU" dirty="0" smtClean="0"/>
            </a:br>
            <a:r>
              <a:rPr lang="ru-RU" dirty="0" smtClean="0"/>
              <a:t>Знает, что ни спросим:</a:t>
            </a:r>
            <a:br>
              <a:rPr lang="ru-RU" dirty="0" smtClean="0"/>
            </a:br>
            <a:r>
              <a:rPr lang="ru-RU" dirty="0" smtClean="0"/>
              <a:t>Где стоит гора Казбек?</a:t>
            </a:r>
            <a:br>
              <a:rPr lang="ru-RU" dirty="0" smtClean="0"/>
            </a:br>
            <a:r>
              <a:rPr lang="ru-RU" dirty="0" smtClean="0"/>
              <a:t>Сколько трижды восемь?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классе он сидит сычом</a:t>
            </a:r>
            <a:br>
              <a:rPr lang="ru-RU" dirty="0" smtClean="0"/>
            </a:br>
            <a:r>
              <a:rPr lang="ru-RU" dirty="0" smtClean="0"/>
              <a:t>И жует резинку.</a:t>
            </a:r>
            <a:br>
              <a:rPr lang="ru-RU" dirty="0" smtClean="0"/>
            </a:br>
            <a:r>
              <a:rPr lang="ru-RU" dirty="0" smtClean="0"/>
              <a:t>Головёнка куличом,</a:t>
            </a:r>
            <a:br>
              <a:rPr lang="ru-RU" dirty="0" smtClean="0"/>
            </a:br>
            <a:r>
              <a:rPr lang="ru-RU" dirty="0" smtClean="0"/>
              <a:t>Уши, как у свинки.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в карманах — целый склад:</a:t>
            </a:r>
            <a:br>
              <a:rPr lang="ru-RU" dirty="0" smtClean="0"/>
            </a:br>
            <a:r>
              <a:rPr lang="ru-RU" dirty="0" smtClean="0"/>
              <a:t>Мох, пирог с грибами,</a:t>
            </a:r>
            <a:br>
              <a:rPr lang="ru-RU" dirty="0" smtClean="0"/>
            </a:br>
            <a:r>
              <a:rPr lang="ru-RU" dirty="0" smtClean="0"/>
              <a:t>Перья, ножик, мармелад,</a:t>
            </a:r>
            <a:br>
              <a:rPr lang="ru-RU" dirty="0" smtClean="0"/>
            </a:br>
            <a:r>
              <a:rPr lang="ru-RU" dirty="0" smtClean="0"/>
              <a:t>Баночка с клопами.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1" name="Picture 1" descr="C:\Documents and Settings\Cyber\Рабочий стол\картинки\pervoklass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85860"/>
            <a:ext cx="4429156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FFC000"/>
                </a:solidFill>
              </a:rPr>
              <a:t>Приготовишка</a:t>
            </a:r>
            <a:br>
              <a:rPr lang="ru-RU" sz="4400" i="1" dirty="0" smtClean="0">
                <a:solidFill>
                  <a:srgbClr val="FFC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В переменку он, как тигр,</a:t>
            </a:r>
            <a:br>
              <a:rPr lang="ru-RU" dirty="0" smtClean="0"/>
            </a:br>
            <a:r>
              <a:rPr lang="ru-RU" dirty="0" smtClean="0"/>
              <a:t>Бьётся с целым классом.</a:t>
            </a:r>
            <a:br>
              <a:rPr lang="ru-RU" dirty="0" smtClean="0"/>
            </a:br>
            <a:r>
              <a:rPr lang="ru-RU" dirty="0" smtClean="0"/>
              <a:t>Он зачинщик всяких игр,</a:t>
            </a:r>
            <a:br>
              <a:rPr lang="ru-RU" dirty="0" smtClean="0"/>
            </a:br>
            <a:r>
              <a:rPr lang="ru-RU" dirty="0" smtClean="0"/>
              <a:t>Он клянется басом.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Возвращается домой:</a:t>
            </a:r>
            <a:br>
              <a:rPr lang="ru-RU" dirty="0" smtClean="0"/>
            </a:br>
            <a:r>
              <a:rPr lang="ru-RU" dirty="0" smtClean="0"/>
              <a:t>Набекрень фуражка,</a:t>
            </a:r>
            <a:br>
              <a:rPr lang="ru-RU" dirty="0" smtClean="0"/>
            </a:br>
            <a:r>
              <a:rPr lang="ru-RU" dirty="0" smtClean="0"/>
              <a:t>Гордый, красный, грудь кормой,</a:t>
            </a:r>
            <a:br>
              <a:rPr lang="ru-RU" dirty="0" smtClean="0"/>
            </a:br>
            <a:r>
              <a:rPr lang="ru-RU" dirty="0" smtClean="0"/>
              <a:t>В кляксах вся мордашка.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«Ну, что нового, </a:t>
            </a:r>
            <a:r>
              <a:rPr lang="ru-RU" dirty="0" err="1" smtClean="0"/>
              <a:t>Васюк</a:t>
            </a:r>
            <a:r>
              <a:rPr lang="ru-RU" dirty="0" smtClean="0"/>
              <a:t>?» —</a:t>
            </a:r>
            <a:br>
              <a:rPr lang="ru-RU" dirty="0" smtClean="0"/>
            </a:br>
            <a:r>
              <a:rPr lang="ru-RU" dirty="0" smtClean="0"/>
              <a:t>Выбежит сестрёнка.</a:t>
            </a:r>
            <a:br>
              <a:rPr lang="ru-RU" dirty="0" smtClean="0"/>
            </a:br>
            <a:r>
              <a:rPr lang="ru-RU" dirty="0" smtClean="0"/>
              <a:t>Он, надувшись, как индюк,</a:t>
            </a:r>
            <a:br>
              <a:rPr lang="ru-RU" dirty="0" smtClean="0"/>
            </a:br>
            <a:r>
              <a:rPr lang="ru-RU" dirty="0" smtClean="0"/>
              <a:t>Пробурчит: «Девчонка!..»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Схватит хлеба толстый ком,</a:t>
            </a:r>
            <a:br>
              <a:rPr lang="ru-RU" dirty="0" smtClean="0"/>
            </a:br>
            <a:r>
              <a:rPr lang="ru-RU" dirty="0" smtClean="0"/>
              <a:t>Сбросит пояс с блузы</a:t>
            </a:r>
            <a:br>
              <a:rPr lang="ru-RU" dirty="0" smtClean="0"/>
            </a:br>
            <a:r>
              <a:rPr lang="ru-RU" dirty="0" smtClean="0"/>
              <a:t>И раскроет милый том —</a:t>
            </a:r>
            <a:br>
              <a:rPr lang="ru-RU" dirty="0" smtClean="0"/>
            </a:br>
            <a:r>
              <a:rPr lang="ru-RU" dirty="0" smtClean="0"/>
              <a:t>Робинзона Крузе.</a:t>
            </a:r>
          </a:p>
          <a:p>
            <a:pPr>
              <a:buNone/>
            </a:pPr>
            <a:r>
              <a:rPr lang="ru-RU" i="1" dirty="0" smtClean="0"/>
              <a:t>             1919 г</a:t>
            </a:r>
          </a:p>
          <a:p>
            <a:endParaRPr lang="ru-RU" dirty="0"/>
          </a:p>
        </p:txBody>
      </p:sp>
      <p:pic>
        <p:nvPicPr>
          <p:cNvPr id="14337" name="Picture 1" descr="C:\Documents and Settings\Cyber\Рабочий стол\картинки\i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357299"/>
            <a:ext cx="4714876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</a:rPr>
              <a:t>Биография</a:t>
            </a:r>
            <a:endParaRPr lang="ru-RU" sz="4800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2000" b="1" i="1" dirty="0" smtClean="0">
                <a:solidFill>
                  <a:srgbClr val="FFC000"/>
                </a:solidFill>
              </a:rPr>
              <a:t>Саша Чёрный </a:t>
            </a:r>
            <a:r>
              <a:rPr lang="ru-RU" sz="2000" dirty="0" smtClean="0"/>
              <a:t>  родился  </a:t>
            </a:r>
            <a:r>
              <a:rPr lang="ru-RU" sz="2000" dirty="0" smtClean="0">
                <a:solidFill>
                  <a:srgbClr val="FFC000"/>
                </a:solidFill>
              </a:rPr>
              <a:t>1 (13)-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        октября 1880 г. </a:t>
            </a:r>
            <a:r>
              <a:rPr lang="ru-RU" sz="2000" dirty="0" smtClean="0"/>
              <a:t>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rgbClr val="FFC000"/>
                </a:solidFill>
              </a:rPr>
              <a:t>Одессе , </a:t>
            </a:r>
            <a:r>
              <a:rPr lang="ru-RU" sz="2000" dirty="0" smtClean="0"/>
              <a:t>в </a:t>
            </a:r>
            <a:r>
              <a:rPr lang="ru-RU" sz="2000" dirty="0" err="1" smtClean="0"/>
              <a:t>зажи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smtClean="0"/>
              <a:t>          точной еврейской семье. </a:t>
            </a:r>
            <a:endParaRPr lang="ru-RU" sz="20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2000" dirty="0" smtClean="0"/>
              <a:t>      Отец, </a:t>
            </a:r>
            <a:r>
              <a:rPr lang="ru-RU" sz="2000" dirty="0" smtClean="0">
                <a:solidFill>
                  <a:srgbClr val="FFC000"/>
                </a:solidFill>
              </a:rPr>
              <a:t>Мендель Давидович Гликберг, </a:t>
            </a:r>
          </a:p>
          <a:p>
            <a:pPr>
              <a:buNone/>
            </a:pPr>
            <a:r>
              <a:rPr lang="ru-RU" sz="2000" dirty="0" smtClean="0"/>
              <a:t>был провизором, разъездным </a:t>
            </a:r>
            <a:r>
              <a:rPr lang="ru-RU" sz="2000" dirty="0" err="1" smtClean="0"/>
              <a:t>представи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err="1" smtClean="0"/>
              <a:t>телем</a:t>
            </a:r>
            <a:r>
              <a:rPr lang="ru-RU" sz="2000" dirty="0" smtClean="0"/>
              <a:t> химической фирмы Мать, </a:t>
            </a:r>
            <a:r>
              <a:rPr lang="ru-RU" sz="2000" dirty="0" smtClean="0">
                <a:solidFill>
                  <a:srgbClr val="FFC000"/>
                </a:solidFill>
              </a:rPr>
              <a:t>Марьям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Мееровна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(также урождённая </a:t>
            </a:r>
            <a:r>
              <a:rPr lang="ru-RU" sz="2000" dirty="0" smtClean="0">
                <a:solidFill>
                  <a:srgbClr val="FFC000"/>
                </a:solidFill>
              </a:rPr>
              <a:t>Гликберг, </a:t>
            </a:r>
          </a:p>
          <a:p>
            <a:pPr>
              <a:buNone/>
            </a:pPr>
            <a:r>
              <a:rPr lang="ru-RU" sz="2000" dirty="0" smtClean="0"/>
              <a:t>происходила из купеческой семьи. В семье</a:t>
            </a:r>
          </a:p>
          <a:p>
            <a:pPr>
              <a:buNone/>
            </a:pPr>
            <a:r>
              <a:rPr lang="ru-RU" sz="2000" dirty="0" smtClean="0"/>
              <a:t> было пятеро детей — </a:t>
            </a:r>
            <a:r>
              <a:rPr lang="ru-RU" sz="2000" dirty="0" smtClean="0">
                <a:solidFill>
                  <a:srgbClr val="FFC000"/>
                </a:solidFill>
              </a:rPr>
              <a:t>Лидия, Александр,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Владимир, Ольга и Георгий.</a:t>
            </a:r>
          </a:p>
          <a:p>
            <a:pPr>
              <a:buNone/>
            </a:pPr>
            <a:endParaRPr lang="ru-RU" sz="20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     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5" name="Picture 2" descr="C:\Documents and Settings\Cyber\Рабочий стол\картинки\Sasha_Cherny_s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638300"/>
            <a:ext cx="3571900" cy="4433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Крокодил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Я угрюмый крокодил </a:t>
            </a:r>
            <a:br>
              <a:rPr lang="ru-RU" dirty="0" smtClean="0"/>
            </a:br>
            <a:r>
              <a:rPr lang="ru-RU" dirty="0" smtClean="0"/>
              <a:t>И живу в зверинце. </a:t>
            </a:r>
            <a:br>
              <a:rPr lang="ru-RU" dirty="0" smtClean="0"/>
            </a:br>
            <a:r>
              <a:rPr lang="ru-RU" dirty="0" smtClean="0"/>
              <a:t>У меня от сквозняка </a:t>
            </a:r>
            <a:br>
              <a:rPr lang="ru-RU" dirty="0" smtClean="0"/>
            </a:br>
            <a:r>
              <a:rPr lang="ru-RU" dirty="0" smtClean="0"/>
              <a:t>Ревматизм в мизинце.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Каждый день меня кладут </a:t>
            </a:r>
            <a:br>
              <a:rPr lang="ru-RU" dirty="0" smtClean="0"/>
            </a:br>
            <a:r>
              <a:rPr lang="ru-RU" dirty="0" smtClean="0"/>
              <a:t>В длинный бак из цинка, </a:t>
            </a:r>
            <a:br>
              <a:rPr lang="ru-RU" dirty="0" smtClean="0"/>
            </a:br>
            <a:r>
              <a:rPr lang="ru-RU" dirty="0" smtClean="0"/>
              <a:t>А под баком на полу </a:t>
            </a:r>
            <a:br>
              <a:rPr lang="ru-RU" dirty="0" smtClean="0"/>
            </a:br>
            <a:r>
              <a:rPr lang="ru-RU" dirty="0" smtClean="0"/>
              <a:t>Ставят керосинку.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Хоть немного отойдешь </a:t>
            </a:r>
            <a:br>
              <a:rPr lang="ru-RU" dirty="0" smtClean="0"/>
            </a:br>
            <a:r>
              <a:rPr lang="ru-RU" dirty="0" smtClean="0"/>
              <a:t>И попаришь кости... </a:t>
            </a:r>
            <a:br>
              <a:rPr lang="ru-RU" dirty="0" smtClean="0"/>
            </a:br>
            <a:r>
              <a:rPr lang="ru-RU" dirty="0" smtClean="0"/>
              <a:t>Плачу, плачу целый день </a:t>
            </a:r>
            <a:br>
              <a:rPr lang="ru-RU" dirty="0" smtClean="0"/>
            </a:br>
            <a:r>
              <a:rPr lang="ru-RU" dirty="0" smtClean="0"/>
              <a:t>И дрожу от злости...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обед дают мне суп </a:t>
            </a:r>
            <a:br>
              <a:rPr lang="ru-RU" dirty="0" smtClean="0"/>
            </a:br>
            <a:r>
              <a:rPr lang="ru-RU" dirty="0" smtClean="0"/>
              <a:t>И четыре щуки: </a:t>
            </a:r>
            <a:br>
              <a:rPr lang="ru-RU" dirty="0" smtClean="0"/>
            </a:br>
            <a:r>
              <a:rPr lang="ru-RU" dirty="0" smtClean="0"/>
              <a:t>Две к проклятым сторожам </a:t>
            </a:r>
            <a:br>
              <a:rPr lang="ru-RU" dirty="0" smtClean="0"/>
            </a:br>
            <a:r>
              <a:rPr lang="ru-RU" dirty="0" smtClean="0"/>
              <a:t>Попадают в руки.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C:\Documents and Settings\Cyber\Рабочий стол\картинки\i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928801"/>
            <a:ext cx="5429256" cy="2643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 smtClean="0">
                <a:solidFill>
                  <a:srgbClr val="FFC000"/>
                </a:solidFill>
              </a:rPr>
              <a:t>Крокодил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1800" dirty="0" smtClean="0"/>
              <a:t>Ах, на нильском берегу </a:t>
            </a:r>
            <a:br>
              <a:rPr lang="ru-RU" sz="1800" dirty="0" smtClean="0"/>
            </a:br>
            <a:r>
              <a:rPr lang="ru-RU" sz="1800" dirty="0" smtClean="0"/>
              <a:t>Жил я без печали! </a:t>
            </a:r>
            <a:br>
              <a:rPr lang="ru-RU" sz="1800" dirty="0" smtClean="0"/>
            </a:br>
            <a:r>
              <a:rPr lang="ru-RU" sz="1800" dirty="0" err="1" smtClean="0"/>
              <a:t>Негры</a:t>
            </a:r>
            <a:r>
              <a:rPr lang="ru-RU" sz="1800" dirty="0" smtClean="0"/>
              <a:t> сцапали меня, </a:t>
            </a:r>
            <a:br>
              <a:rPr lang="ru-RU" sz="1800" dirty="0" smtClean="0"/>
            </a:br>
            <a:r>
              <a:rPr lang="ru-RU" sz="1800" dirty="0" smtClean="0"/>
              <a:t>С мордой хвост связали. 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Я попал на пароход... </a:t>
            </a:r>
            <a:br>
              <a:rPr lang="ru-RU" sz="1800" dirty="0" smtClean="0"/>
            </a:br>
            <a:r>
              <a:rPr lang="ru-RU" sz="1800" dirty="0" smtClean="0"/>
              <a:t>Как меня тошнило! </a:t>
            </a:r>
            <a:br>
              <a:rPr lang="ru-RU" sz="1800" dirty="0" smtClean="0"/>
            </a:br>
            <a:r>
              <a:rPr lang="ru-RU" sz="1800" dirty="0" smtClean="0"/>
              <a:t>У! Зачем я вылезал </a:t>
            </a:r>
            <a:br>
              <a:rPr lang="ru-RU" sz="1800" dirty="0" smtClean="0"/>
            </a:br>
            <a:r>
              <a:rPr lang="ru-RU" sz="1800" dirty="0" smtClean="0"/>
              <a:t>Из родного Нила?.. 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Эй, ты, мальчик, </a:t>
            </a:r>
            <a:r>
              <a:rPr lang="ru-RU" sz="1800" dirty="0" err="1" smtClean="0"/>
              <a:t>толстопуз</a:t>
            </a:r>
            <a:r>
              <a:rPr lang="ru-RU" sz="1800" dirty="0" smtClean="0"/>
              <a:t>, - </a:t>
            </a:r>
            <a:br>
              <a:rPr lang="ru-RU" sz="1800" dirty="0" smtClean="0"/>
            </a:br>
            <a:r>
              <a:rPr lang="ru-RU" sz="1800" dirty="0" smtClean="0"/>
              <a:t>Ближе стань немножко... </a:t>
            </a:r>
            <a:br>
              <a:rPr lang="ru-RU" sz="1800" dirty="0" smtClean="0"/>
            </a:br>
            <a:r>
              <a:rPr lang="ru-RU" sz="1800" dirty="0" smtClean="0"/>
              <a:t>Дай кусочек откусить </a:t>
            </a:r>
            <a:br>
              <a:rPr lang="ru-RU" sz="1800" dirty="0" smtClean="0"/>
            </a:br>
            <a:r>
              <a:rPr lang="ru-RU" sz="1800" dirty="0" smtClean="0"/>
              <a:t>От румяной ножки!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" descr="C:\Documents and Settings\Cyber\Рабочий стол\картинки\i (7).jpg"/>
          <p:cNvPicPr>
            <a:picLocks noChangeAspect="1" noChangeArrowheads="1"/>
          </p:cNvPicPr>
          <p:nvPr/>
        </p:nvPicPr>
        <p:blipFill>
          <a:blip r:embed="rId2"/>
          <a:srcRect l="31250"/>
          <a:stretch>
            <a:fillRect/>
          </a:stretch>
        </p:blipFill>
        <p:spPr bwMode="auto">
          <a:xfrm>
            <a:off x="3929058" y="1500173"/>
            <a:ext cx="5214942" cy="5000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+mn-lt"/>
              </a:rPr>
              <a:t>КАК КОТ СМЕТАН</a:t>
            </a:r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Ы</a:t>
            </a:r>
            <a:r>
              <a:rPr lang="ru-RU" i="1" dirty="0" smtClean="0">
                <a:solidFill>
                  <a:srgbClr val="FFC000"/>
                </a:solidFill>
                <a:latin typeface="+mn-lt"/>
              </a:rPr>
              <a:t> ПОЕЛ</a:t>
            </a:r>
            <a:br>
              <a:rPr lang="ru-RU" i="1" dirty="0" smtClean="0">
                <a:solidFill>
                  <a:srgbClr val="FFC00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Жили </a:t>
            </a:r>
            <a:r>
              <a:rPr lang="ru-RU" dirty="0" smtClean="0"/>
              <a:t> - были </a:t>
            </a:r>
            <a:r>
              <a:rPr lang="ru-RU" dirty="0" smtClean="0"/>
              <a:t>мышки,</a:t>
            </a:r>
            <a:br>
              <a:rPr lang="ru-RU" dirty="0" smtClean="0"/>
            </a:br>
            <a:r>
              <a:rPr lang="ru-RU" dirty="0" smtClean="0"/>
              <a:t>Серые пальтишки.</a:t>
            </a:r>
            <a:br>
              <a:rPr lang="ru-RU" dirty="0" smtClean="0"/>
            </a:br>
            <a:r>
              <a:rPr lang="ru-RU" dirty="0" smtClean="0"/>
              <a:t>Жил был кот,</a:t>
            </a:r>
            <a:br>
              <a:rPr lang="ru-RU" dirty="0" smtClean="0"/>
            </a:br>
            <a:r>
              <a:rPr lang="ru-RU" dirty="0" smtClean="0"/>
              <a:t>Бархатный живот.</a:t>
            </a:r>
            <a:br>
              <a:rPr lang="ru-RU" dirty="0" smtClean="0"/>
            </a:br>
            <a:r>
              <a:rPr lang="ru-RU" dirty="0" smtClean="0"/>
              <a:t>Пошел кот к чулану</a:t>
            </a:r>
            <a:br>
              <a:rPr lang="ru-RU" dirty="0" smtClean="0"/>
            </a:br>
            <a:r>
              <a:rPr lang="ru-RU" dirty="0" smtClean="0"/>
              <a:t>Покушать сметану, -</a:t>
            </a:r>
            <a:br>
              <a:rPr lang="ru-RU" dirty="0" smtClean="0"/>
            </a:br>
            <a:r>
              <a:rPr lang="ru-RU" dirty="0" smtClean="0"/>
              <a:t>Да чулан на задвижке,</a:t>
            </a:r>
            <a:br>
              <a:rPr lang="ru-RU" dirty="0" smtClean="0"/>
            </a:br>
            <a:r>
              <a:rPr lang="ru-RU" dirty="0" smtClean="0"/>
              <a:t>А в чулане - мышки...</a:t>
            </a:r>
            <a:br>
              <a:rPr lang="ru-RU" dirty="0" smtClean="0"/>
            </a:br>
            <a:r>
              <a:rPr lang="ru-RU" dirty="0" smtClean="0"/>
              <a:t>Сидит кот перед дверцей,</a:t>
            </a:r>
            <a:br>
              <a:rPr lang="ru-RU" dirty="0" smtClean="0"/>
            </a:br>
            <a:r>
              <a:rPr lang="ru-RU" dirty="0" smtClean="0"/>
              <a:t>Колотится сердце, -</a:t>
            </a:r>
            <a:br>
              <a:rPr lang="ru-RU" dirty="0" smtClean="0"/>
            </a:br>
            <a:r>
              <a:rPr lang="ru-RU" dirty="0" smtClean="0"/>
              <a:t>Войти нельзя.</a:t>
            </a:r>
            <a:br>
              <a:rPr lang="ru-RU" dirty="0" smtClean="0"/>
            </a:br>
            <a:r>
              <a:rPr lang="ru-RU" dirty="0" smtClean="0"/>
              <a:t>Вот запел кот,</a:t>
            </a:r>
            <a:br>
              <a:rPr lang="ru-RU" dirty="0" smtClean="0"/>
            </a:br>
            <a:r>
              <a:rPr lang="ru-RU" dirty="0" smtClean="0"/>
              <a:t>Бархатный живот,</a:t>
            </a:r>
            <a:br>
              <a:rPr lang="ru-RU" dirty="0" smtClean="0"/>
            </a:br>
            <a:r>
              <a:rPr lang="ru-RU" dirty="0" smtClean="0"/>
              <a:t>Тоненьким голосишкой -</a:t>
            </a:r>
            <a:br>
              <a:rPr lang="ru-RU" dirty="0" smtClean="0"/>
            </a:br>
            <a:r>
              <a:rPr lang="ru-RU" dirty="0" smtClean="0"/>
              <a:t>Вроде мышки:</a:t>
            </a:r>
            <a:br>
              <a:rPr lang="ru-RU" dirty="0" smtClean="0"/>
            </a:br>
            <a:r>
              <a:rPr lang="ru-RU" dirty="0" smtClean="0"/>
              <a:t>"Эй, вы, слышь,</a:t>
            </a:r>
            <a:br>
              <a:rPr lang="ru-RU" dirty="0" smtClean="0"/>
            </a:br>
            <a:r>
              <a:rPr lang="ru-RU" dirty="0" smtClean="0"/>
              <a:t>Я тоже мышь,</a:t>
            </a:r>
            <a:br>
              <a:rPr lang="ru-RU" dirty="0" smtClean="0"/>
            </a:br>
            <a:r>
              <a:rPr lang="ru-RU" dirty="0" smtClean="0"/>
              <a:t>Больно хочется мне есть,</a:t>
            </a:r>
            <a:br>
              <a:rPr lang="ru-RU" dirty="0" smtClean="0"/>
            </a:br>
            <a:r>
              <a:rPr lang="ru-RU" dirty="0" smtClean="0"/>
              <a:t>Да под дверь не пролезть...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C:\Documents and Settings\Cyber\Рабочий стол\картинки\cartoon-doodle-of-cat-and-mouse-vector-illustration-igor-zakowski-OrDwyv-clip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071546"/>
            <a:ext cx="5143535" cy="5214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+mn-lt"/>
              </a:rPr>
              <a:t>КАК КОТ СМЕТАН</a:t>
            </a:r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Ы</a:t>
            </a:r>
            <a:r>
              <a:rPr lang="ru-RU" i="1" dirty="0" smtClean="0">
                <a:solidFill>
                  <a:srgbClr val="FFC000"/>
                </a:solidFill>
                <a:latin typeface="+mn-lt"/>
              </a:rPr>
              <a:t> ПОЕЛ</a:t>
            </a:r>
            <a:br>
              <a:rPr lang="ru-RU" i="1" dirty="0" smtClean="0">
                <a:solidFill>
                  <a:srgbClr val="FFC000"/>
                </a:solidFill>
                <a:latin typeface="+mn-lt"/>
              </a:rPr>
            </a:br>
            <a:endParaRPr lang="ru-RU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t">
              <a:buNone/>
            </a:pPr>
            <a:r>
              <a:rPr lang="ru-RU" sz="2000" dirty="0" smtClean="0"/>
              <a:t>      У вас там много в стакане,</a:t>
            </a:r>
            <a:br>
              <a:rPr lang="ru-RU" sz="2000" dirty="0" smtClean="0"/>
            </a:br>
            <a:r>
              <a:rPr lang="ru-RU" sz="2000" dirty="0" smtClean="0"/>
              <a:t>Вымажьте лапки в сметане</a:t>
            </a:r>
            <a:br>
              <a:rPr lang="ru-RU" sz="2000" dirty="0" smtClean="0"/>
            </a:br>
            <a:r>
              <a:rPr lang="ru-RU" sz="2000" dirty="0" smtClean="0"/>
              <a:t>Да высуньте под дверку</a:t>
            </a:r>
            <a:br>
              <a:rPr lang="ru-RU" sz="2000" dirty="0" smtClean="0"/>
            </a:br>
            <a:r>
              <a:rPr lang="ru-RU" sz="2000" dirty="0" smtClean="0"/>
              <a:t>Скорей, глухие тетёрки!</a:t>
            </a:r>
            <a:br>
              <a:rPr lang="ru-RU" sz="2000" dirty="0" smtClean="0"/>
            </a:br>
            <a:r>
              <a:rPr lang="ru-RU" sz="2000" dirty="0" smtClean="0"/>
              <a:t>Я полижу,</a:t>
            </a:r>
            <a:br>
              <a:rPr lang="ru-RU" sz="2000" dirty="0" smtClean="0"/>
            </a:br>
            <a:r>
              <a:rPr lang="ru-RU" sz="2000" dirty="0" smtClean="0"/>
              <a:t>Спасибо скажу".</a:t>
            </a:r>
            <a:br>
              <a:rPr lang="ru-RU" sz="2000" dirty="0" smtClean="0"/>
            </a:br>
            <a:r>
              <a:rPr lang="ru-RU" sz="2000" dirty="0" smtClean="0"/>
              <a:t>Поверили мышки</a:t>
            </a:r>
            <a:br>
              <a:rPr lang="ru-RU" sz="2000" dirty="0" smtClean="0"/>
            </a:br>
            <a:r>
              <a:rPr lang="ru-RU" sz="2000" dirty="0" smtClean="0"/>
              <a:t>Коту-плутишке.</a:t>
            </a:r>
            <a:br>
              <a:rPr lang="ru-RU" sz="2000" dirty="0" smtClean="0"/>
            </a:br>
            <a:r>
              <a:rPr lang="ru-RU" sz="2000" dirty="0" smtClean="0"/>
              <a:t>Высунули лапки...</a:t>
            </a:r>
            <a:br>
              <a:rPr lang="ru-RU" sz="2000" dirty="0" smtClean="0"/>
            </a:br>
            <a:r>
              <a:rPr lang="ru-RU" sz="2000" dirty="0" smtClean="0"/>
              <a:t>А кот - цап</a:t>
            </a:r>
            <a:br>
              <a:rPr lang="ru-RU" sz="2000" dirty="0" smtClean="0"/>
            </a:br>
            <a:r>
              <a:rPr lang="ru-RU" sz="2000" dirty="0" smtClean="0"/>
              <a:t>Со всех лап...</a:t>
            </a:r>
            <a:br>
              <a:rPr lang="ru-RU" sz="2000" dirty="0" smtClean="0"/>
            </a:br>
            <a:r>
              <a:rPr lang="ru-RU" sz="2000" dirty="0" smtClean="0"/>
              <a:t>Вытащил за лапки,</a:t>
            </a:r>
            <a:br>
              <a:rPr lang="ru-RU" sz="2000" dirty="0" smtClean="0"/>
            </a:br>
            <a:r>
              <a:rPr lang="ru-RU" sz="2000" dirty="0" smtClean="0"/>
              <a:t>Сгрёб в охапку</a:t>
            </a:r>
            <a:br>
              <a:rPr lang="ru-RU" sz="2000" dirty="0" smtClean="0"/>
            </a:br>
            <a:r>
              <a:rPr lang="ru-RU" sz="2000" dirty="0" smtClean="0"/>
              <a:t>Да в рот.</a:t>
            </a:r>
          </a:p>
          <a:p>
            <a:endParaRPr lang="ru-RU" sz="2000" dirty="0"/>
          </a:p>
        </p:txBody>
      </p:sp>
      <p:pic>
        <p:nvPicPr>
          <p:cNvPr id="2049" name="Picture 1" descr="C:\Documents and Settings\Cyber\Рабочий стол\картинки\img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609724"/>
            <a:ext cx="5000628" cy="524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Сероглазый мальчик, радостная птица… </a:t>
            </a:r>
            <a:r>
              <a:rPr lang="ru-RU" sz="3100" i="1" dirty="0" smtClean="0">
                <a:solidFill>
                  <a:srgbClr val="FFC000"/>
                </a:solidFill>
                <a:latin typeface="+mn-lt"/>
              </a:rPr>
              <a:t>(Из цикла "С приятелем«)</a:t>
            </a:r>
            <a:br>
              <a:rPr lang="ru-RU" sz="3100" i="1" dirty="0" smtClean="0">
                <a:solidFill>
                  <a:srgbClr val="FFC000"/>
                </a:solidFill>
                <a:latin typeface="+mn-lt"/>
              </a:rPr>
            </a:br>
            <a:endParaRPr lang="ru-RU" sz="31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                                                             ***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5600" dirty="0" smtClean="0"/>
              <a:t>Сероглазый мальчик, радостная птица,</a:t>
            </a:r>
            <a:br>
              <a:rPr lang="ru-RU" sz="5600" dirty="0" smtClean="0"/>
            </a:br>
            <a:r>
              <a:rPr lang="ru-RU" sz="5600" dirty="0" smtClean="0"/>
              <a:t>Посмотри в окошко на </a:t>
            </a:r>
            <a:r>
              <a:rPr lang="ru-RU" sz="5600" dirty="0" err="1" smtClean="0"/>
              <a:t>далеёий</a:t>
            </a:r>
            <a:r>
              <a:rPr lang="ru-RU" sz="5600" dirty="0" smtClean="0"/>
              <a:t> склон:</a:t>
            </a:r>
            <a:br>
              <a:rPr lang="ru-RU" sz="5600" dirty="0" smtClean="0"/>
            </a:br>
            <a:r>
              <a:rPr lang="ru-RU" sz="5600" dirty="0" smtClean="0"/>
              <a:t>Полосой сбегает жёлтая пшеница,</a:t>
            </a:r>
            <a:br>
              <a:rPr lang="ru-RU" sz="5600" dirty="0" smtClean="0"/>
            </a:br>
            <a:r>
              <a:rPr lang="ru-RU" sz="5600" dirty="0" smtClean="0"/>
              <a:t>И  леса под солнцем – как  зелёный сон.</a:t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>Мы пойдем с тобою к  ласковой вершине</a:t>
            </a:r>
            <a:br>
              <a:rPr lang="ru-RU" sz="5600" dirty="0" smtClean="0"/>
            </a:br>
            <a:r>
              <a:rPr lang="ru-RU" sz="5600" dirty="0" smtClean="0"/>
              <a:t>И  орловской песней тишину вспугнём.</a:t>
            </a:r>
            <a:br>
              <a:rPr lang="ru-RU" sz="5600" dirty="0" smtClean="0"/>
            </a:br>
            <a:r>
              <a:rPr lang="ru-RU" sz="5600" dirty="0" smtClean="0"/>
              <a:t>Там холмы маячат полукругом синим,</a:t>
            </a:r>
            <a:br>
              <a:rPr lang="ru-RU" sz="5600" dirty="0" smtClean="0"/>
            </a:br>
            <a:r>
              <a:rPr lang="ru-RU" sz="5600" dirty="0" smtClean="0"/>
              <a:t>Там играют пчелы над горбатым пнём…</a:t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>Если я отравлен тёмным русским  ядом,</a:t>
            </a:r>
            <a:br>
              <a:rPr lang="ru-RU" sz="5600" dirty="0" smtClean="0"/>
            </a:br>
            <a:r>
              <a:rPr lang="ru-RU" sz="5600" dirty="0" smtClean="0"/>
              <a:t>Ты – весёлый мальчик, сероглазый  гном…</a:t>
            </a:r>
            <a:br>
              <a:rPr lang="ru-RU" sz="5600" dirty="0" smtClean="0"/>
            </a:br>
            <a:r>
              <a:rPr lang="ru-RU" sz="5600" dirty="0" smtClean="0"/>
              <a:t>Свесим с камня ноги, бросим палки рядом,</a:t>
            </a:r>
            <a:br>
              <a:rPr lang="ru-RU" sz="5600" dirty="0" smtClean="0"/>
            </a:br>
            <a:r>
              <a:rPr lang="ru-RU" sz="5600" dirty="0" smtClean="0"/>
              <a:t>Будем долго думать, каждый о своём.</a:t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>А потом свернём  мы в чащу к букам серым,</a:t>
            </a:r>
            <a:br>
              <a:rPr lang="ru-RU" sz="5600" dirty="0" smtClean="0"/>
            </a:br>
            <a:r>
              <a:rPr lang="ru-RU" sz="5600" dirty="0" smtClean="0"/>
              <a:t>Сыроежек пёстрых соберем в мешок.</a:t>
            </a:r>
            <a:br>
              <a:rPr lang="ru-RU" sz="5600" dirty="0" smtClean="0"/>
            </a:br>
            <a:r>
              <a:rPr lang="ru-RU" sz="5600" dirty="0" smtClean="0"/>
              <a:t>Ржавый лист сквозит там, словно мех пантеры,</a:t>
            </a:r>
            <a:br>
              <a:rPr lang="ru-RU" sz="5600" dirty="0" smtClean="0"/>
            </a:br>
            <a:r>
              <a:rPr lang="ru-RU" sz="5600" dirty="0" smtClean="0"/>
              <a:t>Белка нас увидит – вскочит на сучок.</a:t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>Всё тебе скажу я, всё, что сам я знаю:</a:t>
            </a:r>
            <a:br>
              <a:rPr lang="ru-RU" sz="5600" dirty="0" smtClean="0"/>
            </a:br>
            <a:r>
              <a:rPr lang="ru-RU" sz="5600" dirty="0" smtClean="0"/>
              <a:t>О </a:t>
            </a:r>
            <a:r>
              <a:rPr lang="ru-RU" sz="5600" dirty="0" err="1" smtClean="0"/>
              <a:t>грибах-горкушах</a:t>
            </a:r>
            <a:r>
              <a:rPr lang="ru-RU" sz="5600" dirty="0" smtClean="0"/>
              <a:t>, про житьё ежей;</a:t>
            </a:r>
            <a:br>
              <a:rPr lang="ru-RU" sz="5600" dirty="0" smtClean="0"/>
            </a:br>
            <a:r>
              <a:rPr lang="ru-RU" sz="5600" dirty="0" smtClean="0"/>
              <a:t>Я тебе рябины пышной наломаю…</a:t>
            </a:r>
            <a:br>
              <a:rPr lang="ru-RU" sz="5600" dirty="0" smtClean="0"/>
            </a:br>
            <a:r>
              <a:rPr lang="ru-RU" sz="5600" dirty="0" smtClean="0"/>
              <a:t>Ты ее не помнишь у родных межей?</a:t>
            </a:r>
            <a:br>
              <a:rPr lang="ru-RU" sz="5600" dirty="0" smtClean="0"/>
            </a:br>
            <a:r>
              <a:rPr lang="ru-RU" sz="5600" dirty="0" smtClean="0"/>
              <a:t/>
            </a:r>
            <a:br>
              <a:rPr lang="ru-RU" sz="5600" dirty="0" smtClean="0"/>
            </a:br>
            <a:r>
              <a:rPr lang="ru-RU" sz="5600" dirty="0" smtClean="0"/>
              <a:t>А когда тумана мглистая одежда</a:t>
            </a:r>
            <a:br>
              <a:rPr lang="ru-RU" sz="5600" dirty="0" smtClean="0"/>
            </a:br>
            <a:r>
              <a:rPr lang="ru-RU" sz="5600" dirty="0" smtClean="0"/>
              <a:t>Встанет за горой – мы вниз сбежим свистя.</a:t>
            </a:r>
            <a:br>
              <a:rPr lang="ru-RU" sz="5600" dirty="0" smtClean="0"/>
            </a:br>
            <a:r>
              <a:rPr lang="ru-RU" sz="5600" dirty="0" smtClean="0"/>
              <a:t>Зрей и подымайся, русская надежда,</a:t>
            </a:r>
            <a:br>
              <a:rPr lang="ru-RU" sz="5600" dirty="0" smtClean="0"/>
            </a:br>
            <a:r>
              <a:rPr lang="ru-RU" sz="5600" dirty="0" smtClean="0"/>
              <a:t>Сероглазый мальчик, ясное дитя!..</a:t>
            </a:r>
            <a:endParaRPr lang="ru-RU" sz="5600" dirty="0"/>
          </a:p>
        </p:txBody>
      </p:sp>
      <p:pic>
        <p:nvPicPr>
          <p:cNvPr id="6" name="Picture 1" descr="C:\Documents and Settings\Cyber\Рабочий стол\картинки\0_106831_b9394566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600200"/>
            <a:ext cx="4286247" cy="5114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+mn-lt"/>
              </a:rPr>
              <a:t>Выберите правильный ответ:</a:t>
            </a:r>
            <a:endParaRPr lang="ru-RU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1.) Саша Чёрный  родился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а.) </a:t>
            </a:r>
            <a:r>
              <a:rPr lang="ru-RU" b="1" dirty="0" smtClean="0"/>
              <a:t>в Одессе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б.) </a:t>
            </a:r>
            <a:r>
              <a:rPr lang="ru-RU" b="1" dirty="0" smtClean="0"/>
              <a:t>в Москве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в.) </a:t>
            </a:r>
            <a:r>
              <a:rPr lang="ru-RU" b="1" dirty="0" smtClean="0"/>
              <a:t>в Петербурге.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2.) Свои первые произведения поэт подписывал так: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а.) </a:t>
            </a:r>
            <a:r>
              <a:rPr lang="ru-RU" b="1" dirty="0" smtClean="0"/>
              <a:t>Саша Чёрный 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б.) </a:t>
            </a:r>
            <a:r>
              <a:rPr lang="ru-RU" b="1" dirty="0" smtClean="0"/>
              <a:t>А. Гликберг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в.) </a:t>
            </a:r>
            <a:r>
              <a:rPr lang="ru-RU" b="1" dirty="0" smtClean="0"/>
              <a:t>Сам по себе</a:t>
            </a:r>
            <a:r>
              <a:rPr lang="ru-RU" dirty="0" smtClean="0"/>
              <a:t>.</a:t>
            </a:r>
            <a:r>
              <a:rPr lang="ru-RU" b="1" dirty="0" smtClean="0"/>
              <a:t>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C000"/>
                </a:solidFill>
              </a:rPr>
              <a:t>Выберите правильный ответ: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3.) Саша Чёрный  учился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а.) </a:t>
            </a:r>
            <a:r>
              <a:rPr lang="ru-RU" b="1" dirty="0" smtClean="0"/>
              <a:t>в Англии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б.) </a:t>
            </a:r>
            <a:r>
              <a:rPr lang="ru-RU" b="1" dirty="0" smtClean="0"/>
              <a:t>во Франции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в.) </a:t>
            </a:r>
            <a:r>
              <a:rPr lang="ru-RU" b="1" dirty="0" smtClean="0"/>
              <a:t>в Германии.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4.)Последние годы жизни поэт провёл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а.) </a:t>
            </a:r>
            <a:r>
              <a:rPr lang="ru-RU" b="1" dirty="0" smtClean="0"/>
              <a:t>в Литве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б.) </a:t>
            </a:r>
            <a:r>
              <a:rPr lang="ru-RU" b="1" dirty="0" smtClean="0"/>
              <a:t>во Франции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в.) </a:t>
            </a:r>
            <a:r>
              <a:rPr lang="ru-RU" b="1" dirty="0" smtClean="0"/>
              <a:t>в Италии</a:t>
            </a:r>
            <a:r>
              <a:rPr lang="ru-RU" dirty="0" smtClean="0"/>
              <a:t>.</a:t>
            </a:r>
            <a:r>
              <a:rPr lang="ru-RU" b="1" dirty="0" smtClean="0"/>
              <a:t>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Восстановите стихотворение:</a:t>
            </a:r>
            <a:endParaRPr lang="ru-RU" sz="40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3805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C000"/>
                </a:solidFill>
              </a:rPr>
              <a:t>    </a:t>
            </a: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i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Слова для справок:</a:t>
            </a:r>
            <a:r>
              <a:rPr lang="ru-RU" sz="2400" dirty="0" smtClean="0"/>
              <a:t> в сметане, на кроватке,  ножки, 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/>
              <a:t>две ямочки, без замочка, рукавичек, без подушки.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071677"/>
            <a:ext cx="62150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/>
              <a:t> - Отчего у мамочки</a:t>
            </a:r>
            <a:br>
              <a:rPr lang="ru-RU" sz="1600" dirty="0" smtClean="0"/>
            </a:br>
            <a:r>
              <a:rPr lang="ru-RU" sz="1600" dirty="0" smtClean="0"/>
              <a:t>На щеках     </a:t>
            </a:r>
            <a:r>
              <a:rPr lang="ru-RU" sz="1600" b="1" dirty="0" smtClean="0">
                <a:solidFill>
                  <a:schemeClr val="bg1"/>
                </a:solidFill>
              </a:rPr>
              <a:t>…  …</a:t>
            </a:r>
            <a:r>
              <a:rPr lang="ru-RU" sz="1600" dirty="0" smtClean="0"/>
              <a:t> ?</a:t>
            </a:r>
            <a:br>
              <a:rPr lang="ru-RU" sz="1600" dirty="0" smtClean="0"/>
            </a:br>
            <a:r>
              <a:rPr lang="ru-RU" sz="1600" dirty="0" smtClean="0"/>
              <a:t>- Отчего у кошки</a:t>
            </a:r>
            <a:br>
              <a:rPr lang="ru-RU" sz="1600" dirty="0" smtClean="0"/>
            </a:br>
            <a:r>
              <a:rPr lang="ru-RU" sz="1600" dirty="0" smtClean="0"/>
              <a:t>Вместо ручек   </a:t>
            </a:r>
            <a:r>
              <a:rPr lang="ru-RU" sz="1600" b="1" dirty="0" smtClean="0">
                <a:solidFill>
                  <a:schemeClr val="bg1"/>
                </a:solidFill>
              </a:rPr>
              <a:t>…</a:t>
            </a:r>
            <a:r>
              <a:rPr lang="ru-RU" sz="1600" dirty="0" smtClean="0"/>
              <a:t> ?</a:t>
            </a:r>
            <a:br>
              <a:rPr lang="ru-RU" sz="1600" dirty="0" smtClean="0"/>
            </a:br>
            <a:r>
              <a:rPr lang="ru-RU" sz="1600" dirty="0" smtClean="0"/>
              <a:t>- Отчего шоколадки</a:t>
            </a:r>
            <a:br>
              <a:rPr lang="ru-RU" sz="1600" dirty="0" smtClean="0"/>
            </a:br>
            <a:r>
              <a:rPr lang="ru-RU" sz="1600" dirty="0" smtClean="0"/>
              <a:t>Не растут  </a:t>
            </a:r>
            <a:r>
              <a:rPr lang="ru-RU" sz="1600" b="1" dirty="0" smtClean="0">
                <a:solidFill>
                  <a:schemeClr val="bg1"/>
                </a:solidFill>
              </a:rPr>
              <a:t>…</a:t>
            </a:r>
            <a:r>
              <a:rPr lang="ru-RU" sz="1600" dirty="0" smtClean="0"/>
              <a:t>  </a:t>
            </a:r>
            <a:r>
              <a:rPr lang="ru-RU" sz="1600" b="1" dirty="0" smtClean="0">
                <a:solidFill>
                  <a:schemeClr val="bg1"/>
                </a:solidFill>
              </a:rPr>
              <a:t>…</a:t>
            </a:r>
            <a:r>
              <a:rPr lang="ru-RU" sz="1600" dirty="0" smtClean="0"/>
              <a:t> ?</a:t>
            </a:r>
            <a:br>
              <a:rPr lang="ru-RU" sz="1600" dirty="0" smtClean="0"/>
            </a:br>
            <a:r>
              <a:rPr lang="ru-RU" sz="1600" dirty="0" smtClean="0"/>
              <a:t>- Отчего у няни</a:t>
            </a:r>
            <a:br>
              <a:rPr lang="ru-RU" sz="1600" dirty="0" smtClean="0"/>
            </a:br>
            <a:r>
              <a:rPr lang="ru-RU" sz="1600" dirty="0" smtClean="0"/>
              <a:t>Волоса   </a:t>
            </a:r>
            <a:r>
              <a:rPr lang="ru-RU" sz="1600" b="1" dirty="0" smtClean="0">
                <a:solidFill>
                  <a:schemeClr val="bg1"/>
                </a:solidFill>
              </a:rPr>
              <a:t>… 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…</a:t>
            </a:r>
            <a:r>
              <a:rPr lang="ru-RU" sz="1600" dirty="0" smtClean="0"/>
              <a:t> ?</a:t>
            </a:r>
            <a:br>
              <a:rPr lang="ru-RU" sz="1600" dirty="0" smtClean="0"/>
            </a:br>
            <a:r>
              <a:rPr lang="ru-RU" sz="1600" dirty="0" smtClean="0"/>
              <a:t>- Отчего у птичек</a:t>
            </a:r>
            <a:br>
              <a:rPr lang="ru-RU" sz="1600" dirty="0" smtClean="0"/>
            </a:br>
            <a:r>
              <a:rPr lang="ru-RU" sz="1600" dirty="0" smtClean="0"/>
              <a:t>Нет  </a:t>
            </a:r>
            <a:r>
              <a:rPr lang="ru-RU" sz="1600" b="1" dirty="0" smtClean="0">
                <a:solidFill>
                  <a:schemeClr val="bg1"/>
                </a:solidFill>
              </a:rPr>
              <a:t>… </a:t>
            </a:r>
            <a:r>
              <a:rPr lang="ru-RU" sz="1600" dirty="0" smtClean="0"/>
              <a:t>?</a:t>
            </a:r>
            <a:br>
              <a:rPr lang="ru-RU" sz="1600" dirty="0" smtClean="0"/>
            </a:br>
            <a:r>
              <a:rPr lang="ru-RU" sz="1600" dirty="0" smtClean="0"/>
              <a:t>- Отчего лягушки</a:t>
            </a:r>
            <a:br>
              <a:rPr lang="ru-RU" sz="1600" dirty="0" smtClean="0"/>
            </a:br>
            <a:r>
              <a:rPr lang="ru-RU" sz="1600" dirty="0" smtClean="0"/>
              <a:t>Спят  </a:t>
            </a:r>
            <a:r>
              <a:rPr lang="ru-RU" sz="1600" b="1" dirty="0" smtClean="0">
                <a:solidFill>
                  <a:schemeClr val="bg1"/>
                </a:solidFill>
              </a:rPr>
              <a:t>…  … </a:t>
            </a:r>
            <a:r>
              <a:rPr lang="ru-RU" sz="1600" dirty="0" smtClean="0"/>
              <a:t>?</a:t>
            </a:r>
          </a:p>
          <a:p>
            <a:pPr>
              <a:buNone/>
            </a:pPr>
            <a:r>
              <a:rPr lang="ru-RU" sz="1600" dirty="0" smtClean="0"/>
              <a:t>     - Оттого, что у моего сыночка</a:t>
            </a:r>
            <a:br>
              <a:rPr lang="ru-RU" sz="1600" dirty="0" smtClean="0"/>
            </a:br>
            <a:r>
              <a:rPr lang="ru-RU" sz="1600" dirty="0" smtClean="0"/>
              <a:t>Рот   </a:t>
            </a:r>
            <a:r>
              <a:rPr lang="ru-RU" sz="1600" b="1" dirty="0" smtClean="0">
                <a:solidFill>
                  <a:schemeClr val="bg1"/>
                </a:solidFill>
              </a:rPr>
              <a:t>...  … </a:t>
            </a:r>
            <a:r>
              <a:rPr lang="ru-RU" sz="1600" dirty="0" smtClean="0"/>
              <a:t> .   </a:t>
            </a:r>
          </a:p>
          <a:p>
            <a:pPr>
              <a:buNone/>
            </a:pP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1571612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chemeClr val="bg1"/>
                </a:solidFill>
              </a:rPr>
              <a:t>Приставалка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Picture 2" descr="C:\Documents and Settings\Cyber\Рабочий стол\картинки\den_mate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3116"/>
            <a:ext cx="378621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Проверьте себя:</a:t>
            </a:r>
            <a:br>
              <a:rPr lang="ru-RU" sz="4800" i="1" dirty="0" smtClean="0">
                <a:solidFill>
                  <a:srgbClr val="FFC000"/>
                </a:solidFill>
                <a:latin typeface="+mn-lt"/>
              </a:rPr>
            </a:br>
            <a:r>
              <a:rPr lang="ru-RU" sz="4800" i="1" dirty="0" err="1" smtClean="0">
                <a:solidFill>
                  <a:srgbClr val="FFC000"/>
                </a:solidFill>
                <a:latin typeface="+mn-lt"/>
              </a:rPr>
              <a:t>Приставалка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pic>
        <p:nvPicPr>
          <p:cNvPr id="53251" name="Picture 3" descr="C:\Documents and Settings\Cyber\Рабочий стол\картинки\i 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500175"/>
            <a:ext cx="4572032" cy="51435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857364"/>
            <a:ext cx="6572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- Отчего у мамочки</a:t>
            </a:r>
            <a:br>
              <a:rPr lang="ru-RU" dirty="0" smtClean="0"/>
            </a:br>
            <a:r>
              <a:rPr lang="ru-RU" dirty="0" smtClean="0"/>
              <a:t>На щеках две ямочки?</a:t>
            </a:r>
            <a:br>
              <a:rPr lang="ru-RU" dirty="0" smtClean="0"/>
            </a:br>
            <a:r>
              <a:rPr lang="ru-RU" dirty="0" smtClean="0"/>
              <a:t>- Отчего у кошки</a:t>
            </a:r>
            <a:br>
              <a:rPr lang="ru-RU" dirty="0" smtClean="0"/>
            </a:br>
            <a:r>
              <a:rPr lang="ru-RU" dirty="0" smtClean="0"/>
              <a:t>Вместо ручек ножки?</a:t>
            </a:r>
            <a:br>
              <a:rPr lang="ru-RU" dirty="0" smtClean="0"/>
            </a:br>
            <a:r>
              <a:rPr lang="ru-RU" dirty="0" smtClean="0"/>
              <a:t>- Отчего шоколадки</a:t>
            </a:r>
            <a:br>
              <a:rPr lang="ru-RU" dirty="0" smtClean="0"/>
            </a:br>
            <a:r>
              <a:rPr lang="ru-RU" dirty="0" smtClean="0"/>
              <a:t>Не растут на кроватке?</a:t>
            </a:r>
            <a:br>
              <a:rPr lang="ru-RU" dirty="0" smtClean="0"/>
            </a:br>
            <a:r>
              <a:rPr lang="ru-RU" dirty="0" smtClean="0"/>
              <a:t>- Отчего у няни</a:t>
            </a:r>
            <a:br>
              <a:rPr lang="ru-RU" dirty="0" smtClean="0"/>
            </a:br>
            <a:r>
              <a:rPr lang="ru-RU" dirty="0" smtClean="0"/>
              <a:t>Волоса в сметане?</a:t>
            </a:r>
            <a:br>
              <a:rPr lang="ru-RU" dirty="0" smtClean="0"/>
            </a:br>
            <a:r>
              <a:rPr lang="ru-RU" dirty="0" smtClean="0"/>
              <a:t>- Отчего у птичек</a:t>
            </a:r>
            <a:br>
              <a:rPr lang="ru-RU" dirty="0" smtClean="0"/>
            </a:br>
            <a:r>
              <a:rPr lang="ru-RU" dirty="0" smtClean="0"/>
              <a:t>Нет рукавичек?</a:t>
            </a:r>
            <a:br>
              <a:rPr lang="ru-RU" dirty="0" smtClean="0"/>
            </a:br>
            <a:r>
              <a:rPr lang="ru-RU" dirty="0" smtClean="0"/>
              <a:t>- Отчего лягушки</a:t>
            </a:r>
            <a:br>
              <a:rPr lang="ru-RU" dirty="0" smtClean="0"/>
            </a:br>
            <a:r>
              <a:rPr lang="ru-RU" dirty="0" smtClean="0"/>
              <a:t>Спят без подушки?..</a:t>
            </a:r>
          </a:p>
          <a:p>
            <a:pPr>
              <a:buNone/>
            </a:pPr>
            <a:r>
              <a:rPr lang="ru-RU" dirty="0" smtClean="0"/>
              <a:t>     - Оттого, что у моего сыночка</a:t>
            </a:r>
            <a:br>
              <a:rPr lang="ru-RU" dirty="0" smtClean="0"/>
            </a:br>
            <a:r>
              <a:rPr lang="ru-RU" dirty="0" smtClean="0"/>
              <a:t>Рот без замочка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C000"/>
                </a:solidFill>
                <a:latin typeface="+mn-lt"/>
              </a:rPr>
              <a:t>Итоги</a:t>
            </a:r>
            <a:endParaRPr lang="ru-RU" sz="54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Составьте </a:t>
            </a:r>
            <a:r>
              <a:rPr lang="ru-RU" b="1" dirty="0" err="1" smtClean="0">
                <a:solidFill>
                  <a:srgbClr val="FFC000"/>
                </a:solidFill>
              </a:rPr>
              <a:t>синквейн</a:t>
            </a:r>
            <a:r>
              <a:rPr lang="ru-RU" b="1" dirty="0" smtClean="0">
                <a:solidFill>
                  <a:srgbClr val="FFC000"/>
                </a:solidFill>
              </a:rPr>
              <a:t> о Саше Чёрном.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1.)  </a:t>
            </a:r>
            <a:r>
              <a:rPr lang="ru-RU" dirty="0" smtClean="0"/>
              <a:t>исходное слово (слова)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2.)  </a:t>
            </a:r>
            <a:r>
              <a:rPr lang="ru-RU" dirty="0" smtClean="0">
                <a:solidFill>
                  <a:schemeClr val="bg1"/>
                </a:solidFill>
              </a:rPr>
              <a:t>2 </a:t>
            </a:r>
            <a:r>
              <a:rPr lang="ru-RU" dirty="0" smtClean="0"/>
              <a:t>прилагательных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3.)  </a:t>
            </a:r>
            <a:r>
              <a:rPr lang="ru-RU" dirty="0" smtClean="0">
                <a:solidFill>
                  <a:schemeClr val="bg1"/>
                </a:solidFill>
              </a:rPr>
              <a:t>3</a:t>
            </a:r>
            <a:r>
              <a:rPr lang="ru-RU" dirty="0" smtClean="0"/>
              <a:t> глагола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4.)  </a:t>
            </a:r>
            <a:r>
              <a:rPr lang="ru-RU" dirty="0" smtClean="0"/>
              <a:t>предложение из </a:t>
            </a:r>
            <a:r>
              <a:rPr lang="ru-RU" dirty="0" smtClean="0">
                <a:solidFill>
                  <a:schemeClr val="bg1"/>
                </a:solidFill>
              </a:rPr>
              <a:t>4 </a:t>
            </a:r>
            <a:r>
              <a:rPr lang="ru-RU" dirty="0" smtClean="0"/>
              <a:t>слов </a:t>
            </a:r>
            <a:r>
              <a:rPr lang="ru-RU" dirty="0" smtClean="0">
                <a:solidFill>
                  <a:srgbClr val="FFC000"/>
                </a:solidFill>
              </a:rPr>
              <a:t>(… - это…)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5.)  </a:t>
            </a:r>
            <a:r>
              <a:rPr lang="ru-RU" dirty="0" smtClean="0"/>
              <a:t>обобщающее слово.  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Биография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sz="2000" dirty="0" smtClean="0"/>
              <a:t>Чтобы дать ребёнку возможность</a:t>
            </a:r>
          </a:p>
          <a:p>
            <a:pPr>
              <a:buNone/>
            </a:pPr>
            <a:r>
              <a:rPr lang="ru-RU" sz="2000" dirty="0" smtClean="0"/>
              <a:t> поступить в </a:t>
            </a:r>
            <a:r>
              <a:rPr lang="ru-RU" sz="2000" dirty="0" smtClean="0">
                <a:solidFill>
                  <a:srgbClr val="FFC000"/>
                </a:solidFill>
              </a:rPr>
              <a:t>белоцерковскую</a:t>
            </a:r>
            <a:r>
              <a:rPr lang="ru-RU" sz="2000" dirty="0" smtClean="0"/>
              <a:t> гимназию,</a:t>
            </a:r>
          </a:p>
          <a:p>
            <a:pPr>
              <a:buNone/>
            </a:pPr>
            <a:r>
              <a:rPr lang="ru-RU" sz="2000" dirty="0" smtClean="0"/>
              <a:t> родители крестили его. В гимназии </a:t>
            </a:r>
            <a:r>
              <a:rPr lang="ru-RU" sz="2000" dirty="0" err="1" smtClean="0">
                <a:solidFill>
                  <a:srgbClr val="FFC000"/>
                </a:solidFill>
              </a:rPr>
              <a:t>Алек</a:t>
            </a:r>
            <a:r>
              <a:rPr lang="ru-RU" sz="2000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sz="2000" dirty="0" err="1" smtClean="0">
                <a:solidFill>
                  <a:srgbClr val="FFC000"/>
                </a:solidFill>
              </a:rPr>
              <a:t>сандр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проучился недолго. Мальчик сбежал</a:t>
            </a:r>
          </a:p>
          <a:p>
            <a:pPr>
              <a:buNone/>
            </a:pPr>
            <a:r>
              <a:rPr lang="ru-RU" sz="2000" dirty="0" smtClean="0"/>
              <a:t> из дома, стал нищим, попрошайничал. Об </a:t>
            </a:r>
          </a:p>
          <a:p>
            <a:pPr>
              <a:buNone/>
            </a:pPr>
            <a:r>
              <a:rPr lang="ru-RU" sz="2000" dirty="0" smtClean="0"/>
              <a:t>его горестной судьбе написали в газете, и</a:t>
            </a:r>
          </a:p>
          <a:p>
            <a:pPr>
              <a:buNone/>
            </a:pPr>
            <a:r>
              <a:rPr lang="ru-RU" sz="2000" dirty="0" smtClean="0"/>
              <a:t> житомирский чиновник </a:t>
            </a:r>
            <a:r>
              <a:rPr lang="ru-RU" sz="2000" dirty="0" smtClean="0">
                <a:solidFill>
                  <a:srgbClr val="FFC000"/>
                </a:solidFill>
              </a:rPr>
              <a:t>К. К. </a:t>
            </a:r>
            <a:r>
              <a:rPr lang="ru-RU" sz="2000" dirty="0" err="1" smtClean="0">
                <a:solidFill>
                  <a:srgbClr val="FFC000"/>
                </a:solidFill>
              </a:rPr>
              <a:t>Роше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/>
              <a:t>растро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err="1" smtClean="0"/>
              <a:t>ганный</a:t>
            </a:r>
            <a:r>
              <a:rPr lang="ru-RU" sz="2000" dirty="0" smtClean="0"/>
              <a:t> этой историей, взял мальчика к себе.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К. К. </a:t>
            </a:r>
            <a:r>
              <a:rPr lang="ru-RU" sz="2000" dirty="0" err="1" smtClean="0">
                <a:solidFill>
                  <a:srgbClr val="FFC000"/>
                </a:solidFill>
              </a:rPr>
              <a:t>Роше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smtClean="0"/>
              <a:t>много занимавшийся благотвори-</a:t>
            </a:r>
          </a:p>
          <a:p>
            <a:pPr>
              <a:buNone/>
            </a:pPr>
            <a:r>
              <a:rPr lang="ru-RU" sz="2000" dirty="0" err="1" smtClean="0"/>
              <a:t>тельностью</a:t>
            </a:r>
            <a:r>
              <a:rPr lang="ru-RU" sz="2000" dirty="0" smtClean="0"/>
              <a:t> и любивший поэзию, оказал на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Александра </a:t>
            </a:r>
            <a:r>
              <a:rPr lang="ru-RU" sz="2000" dirty="0" smtClean="0"/>
              <a:t>большое влияние.</a:t>
            </a:r>
          </a:p>
          <a:p>
            <a:endParaRPr lang="ru-RU" dirty="0"/>
          </a:p>
        </p:txBody>
      </p:sp>
      <p:pic>
        <p:nvPicPr>
          <p:cNvPr id="5" name="Picture 4" descr="C:\Documents and Settings\Cyber\Рабочий стол\картинки\s-chjornyj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925637"/>
            <a:ext cx="3500430" cy="3717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</a:t>
            </a:r>
          </a:p>
          <a:p>
            <a:pPr>
              <a:buNone/>
            </a:pPr>
            <a:r>
              <a:rPr lang="ru-RU" sz="4000" b="1" i="1" dirty="0" smtClean="0">
                <a:solidFill>
                  <a:srgbClr val="FFC000"/>
                </a:solidFill>
              </a:rPr>
              <a:t>                   </a:t>
            </a:r>
            <a:r>
              <a:rPr lang="ru-RU" sz="6000" b="1" i="1" dirty="0" smtClean="0">
                <a:solidFill>
                  <a:srgbClr val="FFC000"/>
                </a:solidFill>
              </a:rPr>
              <a:t>Спасибо!</a:t>
            </a:r>
            <a:r>
              <a:rPr lang="ru-RU" sz="4000" b="1" i="1" dirty="0" smtClean="0">
                <a:solidFill>
                  <a:srgbClr val="FFC000"/>
                </a:solidFill>
              </a:rPr>
              <a:t>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Проба пера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     С </a:t>
            </a:r>
            <a:r>
              <a:rPr lang="ru-RU" dirty="0" smtClean="0">
                <a:solidFill>
                  <a:srgbClr val="FFC000"/>
                </a:solidFill>
              </a:rPr>
              <a:t>1901</a:t>
            </a:r>
            <a:r>
              <a:rPr lang="ru-RU" dirty="0" smtClean="0"/>
              <a:t> по </a:t>
            </a:r>
            <a:r>
              <a:rPr lang="ru-RU" dirty="0" smtClean="0">
                <a:solidFill>
                  <a:srgbClr val="FFC000"/>
                </a:solidFill>
              </a:rPr>
              <a:t>1902 </a:t>
            </a:r>
            <a:r>
              <a:rPr lang="ru-RU" dirty="0" smtClean="0"/>
              <a:t>год </a:t>
            </a:r>
            <a:r>
              <a:rPr lang="ru-RU" dirty="0" smtClean="0">
                <a:solidFill>
                  <a:srgbClr val="FFC000"/>
                </a:solidFill>
              </a:rPr>
              <a:t>Александр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 Гликберг </a:t>
            </a:r>
            <a:r>
              <a:rPr lang="ru-RU" dirty="0" smtClean="0"/>
              <a:t>служил рядовым в учебной </a:t>
            </a:r>
          </a:p>
          <a:p>
            <a:pPr>
              <a:buNone/>
            </a:pPr>
            <a:r>
              <a:rPr lang="ru-RU" dirty="0" smtClean="0"/>
              <a:t>команде, затем работал в </a:t>
            </a:r>
            <a:r>
              <a:rPr lang="ru-RU" dirty="0" err="1" smtClean="0">
                <a:solidFill>
                  <a:srgbClr val="FFC000"/>
                </a:solidFill>
              </a:rPr>
              <a:t>Новоселен</a:t>
            </a:r>
            <a:r>
              <a:rPr lang="ru-RU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dirty="0" err="1" smtClean="0">
                <a:solidFill>
                  <a:srgbClr val="FFC000"/>
                </a:solidFill>
              </a:rPr>
              <a:t>ской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smtClean="0"/>
              <a:t>таможне. </a:t>
            </a:r>
            <a:r>
              <a:rPr lang="ru-RU" dirty="0" smtClean="0">
                <a:solidFill>
                  <a:srgbClr val="FFC000"/>
                </a:solidFill>
              </a:rPr>
              <a:t>1 июня 1904 года</a:t>
            </a:r>
            <a:r>
              <a:rPr lang="ru-RU" dirty="0" smtClean="0"/>
              <a:t> в </a:t>
            </a:r>
            <a:r>
              <a:rPr lang="ru-RU" dirty="0" err="1" smtClean="0"/>
              <a:t>жи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томирской</a:t>
            </a:r>
            <a:r>
              <a:rPr lang="ru-RU" dirty="0" smtClean="0"/>
              <a:t> газете </a:t>
            </a:r>
            <a:r>
              <a:rPr lang="ru-RU" dirty="0" smtClean="0">
                <a:solidFill>
                  <a:srgbClr val="FFC000"/>
                </a:solidFill>
              </a:rPr>
              <a:t>«Волынский вест-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ник» </a:t>
            </a:r>
            <a:r>
              <a:rPr lang="ru-RU" dirty="0" smtClean="0"/>
              <a:t>напечатан его </a:t>
            </a:r>
            <a:r>
              <a:rPr lang="ru-RU" dirty="0" smtClean="0">
                <a:solidFill>
                  <a:srgbClr val="FFC000"/>
                </a:solidFill>
              </a:rPr>
              <a:t>«Дневник резонё-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ра» </a:t>
            </a:r>
            <a:r>
              <a:rPr lang="ru-RU" dirty="0" smtClean="0"/>
              <a:t>за подписью </a:t>
            </a:r>
            <a:r>
              <a:rPr lang="ru-RU" dirty="0" smtClean="0">
                <a:solidFill>
                  <a:srgbClr val="FFC000"/>
                </a:solidFill>
              </a:rPr>
              <a:t>«Сам по себе». 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           В 1905 году </a:t>
            </a:r>
            <a:r>
              <a:rPr lang="ru-RU" dirty="0" smtClean="0"/>
              <a:t>переехал в </a:t>
            </a:r>
            <a:r>
              <a:rPr lang="ru-RU" dirty="0" smtClean="0">
                <a:solidFill>
                  <a:srgbClr val="FFC000"/>
                </a:solidFill>
              </a:rPr>
              <a:t>Санкт-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Петербург, </a:t>
            </a:r>
            <a:r>
              <a:rPr lang="ru-RU" dirty="0" smtClean="0"/>
              <a:t>где опубликовал принес-</a:t>
            </a:r>
          </a:p>
          <a:p>
            <a:pPr>
              <a:buNone/>
            </a:pPr>
            <a:r>
              <a:rPr lang="ru-RU" dirty="0" err="1" smtClean="0"/>
              <a:t>шие</a:t>
            </a:r>
            <a:r>
              <a:rPr lang="ru-RU" dirty="0" smtClean="0"/>
              <a:t> ему известность сатирические </a:t>
            </a:r>
          </a:p>
          <a:p>
            <a:pPr>
              <a:buNone/>
            </a:pPr>
            <a:r>
              <a:rPr lang="ru-RU" dirty="0" smtClean="0"/>
              <a:t>стихи в журналах </a:t>
            </a:r>
            <a:r>
              <a:rPr lang="ru-RU" dirty="0" smtClean="0">
                <a:solidFill>
                  <a:srgbClr val="FFC000"/>
                </a:solidFill>
              </a:rPr>
              <a:t>«Зритель», «Аль-</a:t>
            </a:r>
          </a:p>
          <a:p>
            <a:pPr>
              <a:buNone/>
            </a:pPr>
            <a:r>
              <a:rPr lang="ru-RU" dirty="0" err="1" smtClean="0">
                <a:solidFill>
                  <a:srgbClr val="FFC000"/>
                </a:solidFill>
              </a:rPr>
              <a:t>манах</a:t>
            </a:r>
            <a:r>
              <a:rPr lang="ru-RU" dirty="0" smtClean="0">
                <a:solidFill>
                  <a:srgbClr val="FFC000"/>
                </a:solidFill>
              </a:rPr>
              <a:t>», «Журнал», «Маски», «</a:t>
            </a:r>
            <a:r>
              <a:rPr lang="ru-RU" dirty="0" err="1" smtClean="0">
                <a:solidFill>
                  <a:srgbClr val="FFC000"/>
                </a:solidFill>
              </a:rPr>
              <a:t>Ле</a:t>
            </a:r>
            <a:r>
              <a:rPr lang="ru-RU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dirty="0" err="1" smtClean="0">
                <a:solidFill>
                  <a:srgbClr val="FFC000"/>
                </a:solidFill>
              </a:rPr>
              <a:t>ший</a:t>
            </a:r>
            <a:r>
              <a:rPr lang="ru-RU" dirty="0" smtClean="0">
                <a:solidFill>
                  <a:srgbClr val="FFC000"/>
                </a:solidFill>
              </a:rPr>
              <a:t>» </a:t>
            </a:r>
            <a:r>
              <a:rPr lang="ru-RU" dirty="0" smtClean="0"/>
              <a:t>и др. Как писал </a:t>
            </a:r>
            <a:r>
              <a:rPr lang="ru-RU" dirty="0" smtClean="0">
                <a:solidFill>
                  <a:srgbClr val="FFC000"/>
                </a:solidFill>
              </a:rPr>
              <a:t>Чуковский: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«по-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лучив свежий номер журнала, </a:t>
            </a:r>
            <a:r>
              <a:rPr lang="ru-RU" b="1" i="1" dirty="0" err="1" smtClean="0">
                <a:solidFill>
                  <a:schemeClr val="bg1"/>
                </a:solidFill>
              </a:rPr>
              <a:t>чита</a:t>
            </a:r>
            <a:r>
              <a:rPr lang="ru-RU" b="1" i="1" dirty="0" smtClean="0">
                <a:solidFill>
                  <a:schemeClr val="bg1"/>
                </a:solidFill>
              </a:rPr>
              <a:t>-</a:t>
            </a:r>
          </a:p>
          <a:p>
            <a:pPr>
              <a:buNone/>
            </a:pPr>
            <a:r>
              <a:rPr lang="ru-RU" b="1" i="1" dirty="0" err="1" smtClean="0">
                <a:solidFill>
                  <a:schemeClr val="bg1"/>
                </a:solidFill>
              </a:rPr>
              <a:t>тель</a:t>
            </a:r>
            <a:r>
              <a:rPr lang="ru-RU" b="1" i="1" dirty="0" smtClean="0">
                <a:solidFill>
                  <a:schemeClr val="bg1"/>
                </a:solidFill>
              </a:rPr>
              <a:t>, прежде всего, искал в нём </a:t>
            </a:r>
            <a:r>
              <a:rPr lang="ru-RU" b="1" i="1" dirty="0" err="1" smtClean="0">
                <a:solidFill>
                  <a:schemeClr val="bg1"/>
                </a:solidFill>
              </a:rPr>
              <a:t>сти</a:t>
            </a:r>
            <a:r>
              <a:rPr lang="ru-RU" b="1" i="1" dirty="0" smtClean="0">
                <a:solidFill>
                  <a:schemeClr val="bg1"/>
                </a:solidFill>
              </a:rPr>
              <a:t>-</a:t>
            </a:r>
          </a:p>
          <a:p>
            <a:pPr>
              <a:buNone/>
            </a:pPr>
            <a:r>
              <a:rPr lang="ru-RU" b="1" i="1" dirty="0" err="1" smtClean="0">
                <a:solidFill>
                  <a:schemeClr val="bg1"/>
                </a:solidFill>
              </a:rPr>
              <a:t>хи</a:t>
            </a:r>
            <a:r>
              <a:rPr lang="ru-RU" b="1" i="1" dirty="0" smtClean="0">
                <a:solidFill>
                  <a:schemeClr val="bg1"/>
                </a:solidFill>
              </a:rPr>
              <a:t> Саши Чёрного».</a:t>
            </a:r>
          </a:p>
          <a:p>
            <a:pPr>
              <a:buNone/>
            </a:pPr>
            <a:r>
              <a:rPr lang="ru-RU" dirty="0" smtClean="0"/>
              <a:t>            Первое стихотворение под </a:t>
            </a:r>
            <a:r>
              <a:rPr lang="ru-RU" dirty="0" err="1" smtClean="0"/>
              <a:t>псев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донимом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C000"/>
                </a:solidFill>
              </a:rPr>
              <a:t>«Саша Чёрный» </a:t>
            </a:r>
            <a:r>
              <a:rPr lang="ru-RU" dirty="0" smtClean="0"/>
              <a:t>— сатира </a:t>
            </a:r>
            <a:r>
              <a:rPr lang="ru-RU" dirty="0" smtClean="0">
                <a:solidFill>
                  <a:srgbClr val="FFC000"/>
                </a:solidFill>
              </a:rPr>
              <a:t>«</a:t>
            </a:r>
            <a:r>
              <a:rPr lang="ru-RU" dirty="0" err="1" smtClean="0">
                <a:solidFill>
                  <a:srgbClr val="FFC000"/>
                </a:solidFill>
              </a:rPr>
              <a:t>Че</a:t>
            </a:r>
            <a:r>
              <a:rPr lang="ru-RU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пуха», </a:t>
            </a:r>
            <a:r>
              <a:rPr lang="ru-RU" dirty="0" smtClean="0"/>
              <a:t>напечатанное </a:t>
            </a:r>
            <a:r>
              <a:rPr lang="ru-RU" dirty="0" smtClean="0">
                <a:solidFill>
                  <a:srgbClr val="FFC000"/>
                </a:solidFill>
              </a:rPr>
              <a:t>27 ноября 1905 года, </a:t>
            </a:r>
          </a:p>
          <a:p>
            <a:pPr>
              <a:buNone/>
            </a:pPr>
            <a:r>
              <a:rPr lang="ru-RU" dirty="0" smtClean="0"/>
              <a:t>привело к закрытию журнала </a:t>
            </a:r>
            <a:r>
              <a:rPr lang="ru-RU" dirty="0" smtClean="0">
                <a:solidFill>
                  <a:srgbClr val="FFC000"/>
                </a:solidFill>
              </a:rPr>
              <a:t>«Зритель». </a:t>
            </a:r>
          </a:p>
          <a:p>
            <a:pPr>
              <a:buNone/>
            </a:pPr>
            <a:r>
              <a:rPr lang="ru-RU" dirty="0" smtClean="0"/>
              <a:t>Поэтический сборник </a:t>
            </a:r>
            <a:r>
              <a:rPr lang="ru-RU" dirty="0" smtClean="0">
                <a:solidFill>
                  <a:srgbClr val="FFC000"/>
                </a:solidFill>
              </a:rPr>
              <a:t>«Разные мотивы» </a:t>
            </a:r>
          </a:p>
          <a:p>
            <a:pPr>
              <a:buNone/>
            </a:pPr>
            <a:r>
              <a:rPr lang="ru-RU" dirty="0" smtClean="0"/>
              <a:t>был запрещён цензурой.</a:t>
            </a:r>
          </a:p>
          <a:p>
            <a:endParaRPr lang="ru-RU" dirty="0"/>
          </a:p>
        </p:txBody>
      </p:sp>
      <p:pic>
        <p:nvPicPr>
          <p:cNvPr id="6" name="Picture 2" descr="C:\Documents and Settings\Cyber\Рабочий стол\картинки\view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571612"/>
            <a:ext cx="5429256" cy="4525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Детям</a:t>
            </a:r>
            <a:br>
              <a:rPr lang="ru-RU" sz="4800" i="1" dirty="0" smtClean="0">
                <a:solidFill>
                  <a:srgbClr val="FFC000"/>
                </a:solidFill>
                <a:latin typeface="+mn-lt"/>
              </a:rPr>
            </a:b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dirty="0" smtClean="0"/>
              <a:t>Может быть, слыхали все вы — и не раз,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Что на свете есть поэты?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А какие их приметы,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Расскажу я вам сейчас:</a:t>
            </a:r>
          </a:p>
          <a:p>
            <a:pPr>
              <a:buNone/>
            </a:pPr>
            <a:r>
              <a:rPr lang="ru-RU" sz="5600" dirty="0" smtClean="0"/>
              <a:t>Уж давным-давно пропели петухи…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А поэт еще в постели.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Днём шагает он без цели,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Ночью пишет всё стихи.</a:t>
            </a:r>
          </a:p>
          <a:p>
            <a:pPr>
              <a:buNone/>
            </a:pPr>
            <a:r>
              <a:rPr lang="ru-RU" sz="5600" dirty="0" smtClean="0"/>
              <a:t>Беззаботный и беспечный, как Барбос,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Весел он под каждым кровом,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И играет звонким словом,</a:t>
            </a:r>
            <a:br>
              <a:rPr lang="ru-RU" sz="5600" dirty="0" smtClean="0"/>
            </a:br>
            <a:r>
              <a:rPr lang="ru-RU" sz="5600" dirty="0" smtClean="0"/>
              <a:t>Он хоть взрослый, но совсем такой, как вы: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Любит сказки, солнце, ёлки,—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То прилежнее он </a:t>
            </a:r>
            <a:r>
              <a:rPr lang="ru-RU" sz="5600" dirty="0" smtClean="0"/>
              <a:t>пчёлки</a:t>
            </a:r>
            <a:r>
              <a:rPr lang="ru-RU" sz="5600" dirty="0" smtClean="0"/>
              <a:t>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То ленивее совы.</a:t>
            </a:r>
          </a:p>
          <a:p>
            <a:pPr>
              <a:buNone/>
            </a:pPr>
            <a:r>
              <a:rPr lang="ru-RU" sz="5600" dirty="0" smtClean="0"/>
              <a:t>У него есть белоснежный, резвый конь,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Конь Пегас, рысак крылатый,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И на нём поэт лохматый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Мчится в воду и в огонь…</a:t>
            </a:r>
          </a:p>
          <a:p>
            <a:pPr>
              <a:buNone/>
            </a:pPr>
            <a:r>
              <a:rPr lang="ru-RU" sz="5600" dirty="0" smtClean="0"/>
              <a:t>Ну так вот, — такой поэт примчался к вам: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Это ваш слуга покорный,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Он зовется «Саша Чёрный»…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Почему? Не знаю сам.</a:t>
            </a:r>
          </a:p>
          <a:p>
            <a:pPr>
              <a:buNone/>
            </a:pPr>
            <a:r>
              <a:rPr lang="ru-RU" sz="5600" dirty="0" smtClean="0"/>
              <a:t>Здесь для вас связал в букет он, как цветы,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Все стихи при свете свечки.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До свиданья, человечки! —</a:t>
            </a:r>
            <a:br>
              <a:rPr lang="ru-RU" sz="5600" dirty="0" smtClean="0"/>
            </a:br>
            <a:r>
              <a:rPr lang="ru-RU" sz="5600" dirty="0" smtClean="0"/>
              <a:t>                            Надо чайник снять с плиты…</a:t>
            </a:r>
          </a:p>
          <a:p>
            <a:pPr>
              <a:buNone/>
            </a:pPr>
            <a:r>
              <a:rPr lang="ru-RU" sz="5600" dirty="0" smtClean="0"/>
              <a:t> </a:t>
            </a:r>
          </a:p>
          <a:p>
            <a:pPr>
              <a:buNone/>
            </a:pPr>
            <a:r>
              <a:rPr lang="ru-RU" sz="5600" i="1" dirty="0" smtClean="0"/>
              <a:t>1920 г.</a:t>
            </a:r>
          </a:p>
          <a:p>
            <a:endParaRPr lang="ru-RU" dirty="0"/>
          </a:p>
        </p:txBody>
      </p:sp>
      <p:pic>
        <p:nvPicPr>
          <p:cNvPr id="16385" name="Picture 1" descr="C:\Documents and Settings\Cyber\Рабочий стол\картинки\imgpreview (6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71612"/>
            <a:ext cx="4071966" cy="4929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Творчество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sz="2000" dirty="0" smtClean="0"/>
              <a:t>В </a:t>
            </a:r>
            <a:r>
              <a:rPr lang="ru-RU" sz="2000" dirty="0" smtClean="0">
                <a:solidFill>
                  <a:srgbClr val="FFC000"/>
                </a:solidFill>
              </a:rPr>
              <a:t>1906—1908 годах  С. Чёрный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жил в </a:t>
            </a:r>
            <a:r>
              <a:rPr lang="ru-RU" sz="2000" dirty="0" smtClean="0">
                <a:solidFill>
                  <a:srgbClr val="FFC000"/>
                </a:solidFill>
              </a:rPr>
              <a:t>Германии, </a:t>
            </a:r>
            <a:r>
              <a:rPr lang="ru-RU" sz="2000" dirty="0" smtClean="0"/>
              <a:t>где продолжил </a:t>
            </a:r>
            <a:r>
              <a:rPr lang="ru-RU" sz="2000" dirty="0" err="1" smtClean="0"/>
              <a:t>образо</a:t>
            </a:r>
            <a:r>
              <a:rPr lang="ru-RU" sz="2000" dirty="0" smtClean="0"/>
              <a:t>-</a:t>
            </a:r>
          </a:p>
          <a:p>
            <a:pPr>
              <a:buNone/>
            </a:pPr>
            <a:r>
              <a:rPr lang="ru-RU" sz="2000" dirty="0" err="1" smtClean="0"/>
              <a:t>вание</a:t>
            </a:r>
            <a:r>
              <a:rPr lang="ru-RU" sz="2000" dirty="0" smtClean="0"/>
              <a:t> в </a:t>
            </a:r>
            <a:r>
              <a:rPr lang="ru-RU" sz="2000" dirty="0" err="1" smtClean="0">
                <a:solidFill>
                  <a:srgbClr val="FFC000"/>
                </a:solidFill>
              </a:rPr>
              <a:t>Гейдельбергском</a:t>
            </a:r>
            <a:r>
              <a:rPr lang="ru-RU" sz="2000" dirty="0" smtClean="0">
                <a:solidFill>
                  <a:srgbClr val="FFC000"/>
                </a:solidFill>
              </a:rPr>
              <a:t> университете.</a:t>
            </a:r>
          </a:p>
          <a:p>
            <a:pPr>
              <a:buNone/>
            </a:pPr>
            <a:r>
              <a:rPr lang="ru-RU" sz="2000" dirty="0" smtClean="0"/>
              <a:t>          Вернувшись в </a:t>
            </a:r>
            <a:r>
              <a:rPr lang="ru-RU" sz="2000" dirty="0" smtClean="0">
                <a:solidFill>
                  <a:srgbClr val="FFC000"/>
                </a:solidFill>
              </a:rPr>
              <a:t>Петербург</a:t>
            </a:r>
            <a:r>
              <a:rPr lang="ru-RU" sz="2000" dirty="0" smtClean="0"/>
              <a:t> в </a:t>
            </a:r>
            <a:r>
              <a:rPr lang="ru-RU" sz="2000" dirty="0" smtClean="0">
                <a:solidFill>
                  <a:srgbClr val="FFC000"/>
                </a:solidFill>
              </a:rPr>
              <a:t>1908 </a:t>
            </a:r>
            <a:r>
              <a:rPr lang="ru-RU" sz="2000" dirty="0" smtClean="0"/>
              <a:t>го-</a:t>
            </a:r>
          </a:p>
          <a:p>
            <a:pPr>
              <a:buNone/>
            </a:pPr>
            <a:r>
              <a:rPr lang="ru-RU" sz="2000" dirty="0" err="1" smtClean="0"/>
              <a:t>ду</a:t>
            </a:r>
            <a:r>
              <a:rPr lang="ru-RU" sz="2000" dirty="0" smtClean="0"/>
              <a:t>, сотрудничал с журналом </a:t>
            </a:r>
            <a:r>
              <a:rPr lang="ru-RU" sz="2000" dirty="0" smtClean="0">
                <a:solidFill>
                  <a:srgbClr val="FFC000"/>
                </a:solidFill>
              </a:rPr>
              <a:t>«</a:t>
            </a:r>
            <a:r>
              <a:rPr lang="ru-RU" sz="2000" dirty="0" err="1" smtClean="0">
                <a:solidFill>
                  <a:srgbClr val="FFC000"/>
                </a:solidFill>
              </a:rPr>
              <a:t>Сатирикон</a:t>
            </a:r>
            <a:r>
              <a:rPr lang="ru-RU" sz="2000" dirty="0" smtClean="0">
                <a:solidFill>
                  <a:srgbClr val="FFC000"/>
                </a:solidFill>
              </a:rPr>
              <a:t>».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Выпустил сборники стихов </a:t>
            </a:r>
            <a:r>
              <a:rPr lang="ru-RU" sz="2000" dirty="0" smtClean="0">
                <a:solidFill>
                  <a:srgbClr val="FFC000"/>
                </a:solidFill>
              </a:rPr>
              <a:t>«Всем нищим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духом», «Невольная дань», «Сатиры».</a:t>
            </a:r>
          </a:p>
          <a:p>
            <a:pPr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6" name="Picture 2" descr="C:\Documents and Settings\Cyber\Рабочий стол\картинки\130672314_RRSR_RSSRS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600200"/>
            <a:ext cx="3786182" cy="4708525"/>
          </a:xfrm>
          <a:prstGeom prst="rect">
            <a:avLst/>
          </a:prstGeom>
          <a:noFill/>
        </p:spPr>
      </p:pic>
      <p:pic>
        <p:nvPicPr>
          <p:cNvPr id="7" name="Picture 3" descr="C:\Documents and Settings\Cyber\Рабочий стол\картинки\Sasha_Chernyj__Izbrannye_satiry_i_liri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357694"/>
            <a:ext cx="2286016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  <a:latin typeface="+mn-lt"/>
              </a:rPr>
              <a:t>Творчество</a:t>
            </a:r>
            <a:endParaRPr lang="ru-RU" sz="4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Публиковался в журналах </a:t>
            </a:r>
            <a:r>
              <a:rPr lang="ru-RU" sz="2000" dirty="0" smtClean="0">
                <a:solidFill>
                  <a:srgbClr val="FFC000"/>
                </a:solidFill>
              </a:rPr>
              <a:t>«</a:t>
            </a:r>
            <a:r>
              <a:rPr lang="ru-RU" sz="2000" dirty="0" err="1" smtClean="0">
                <a:solidFill>
                  <a:srgbClr val="FFC000"/>
                </a:solidFill>
              </a:rPr>
              <a:t>Современ</a:t>
            </a:r>
            <a:r>
              <a:rPr lang="ru-RU" sz="2000" dirty="0" smtClean="0">
                <a:solidFill>
                  <a:srgbClr val="FFC000"/>
                </a:solidFill>
              </a:rPr>
              <a:t>-</a:t>
            </a:r>
          </a:p>
          <a:p>
            <a:pPr>
              <a:buNone/>
            </a:pPr>
            <a:r>
              <a:rPr lang="ru-RU" sz="2000" dirty="0" err="1" smtClean="0">
                <a:solidFill>
                  <a:srgbClr val="FFC000"/>
                </a:solidFill>
              </a:rPr>
              <a:t>ный</a:t>
            </a:r>
            <a:r>
              <a:rPr lang="ru-RU" sz="2000" dirty="0" smtClean="0">
                <a:solidFill>
                  <a:srgbClr val="FFC000"/>
                </a:solidFill>
              </a:rPr>
              <a:t> мир», «Аргус», «Солнце России»,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«Современник», </a:t>
            </a:r>
            <a:r>
              <a:rPr lang="ru-RU" sz="2000" dirty="0" smtClean="0"/>
              <a:t>в газетах </a:t>
            </a:r>
            <a:r>
              <a:rPr lang="ru-RU" sz="2000" dirty="0" smtClean="0">
                <a:solidFill>
                  <a:srgbClr val="FFC000"/>
                </a:solidFill>
              </a:rPr>
              <a:t>«Киевская 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мысль», «Русская молва», «Одесские но-</a:t>
            </a:r>
          </a:p>
          <a:p>
            <a:pPr>
              <a:buNone/>
            </a:pPr>
            <a:r>
              <a:rPr lang="ru-RU" sz="2000" dirty="0" err="1" smtClean="0">
                <a:solidFill>
                  <a:srgbClr val="FFC000"/>
                </a:solidFill>
              </a:rPr>
              <a:t>вости</a:t>
            </a:r>
            <a:r>
              <a:rPr lang="ru-RU" sz="2000" dirty="0" smtClean="0">
                <a:solidFill>
                  <a:srgbClr val="FFC000"/>
                </a:solidFill>
              </a:rPr>
              <a:t>». </a:t>
            </a:r>
            <a:r>
              <a:rPr lang="ru-RU" sz="2000" dirty="0" smtClean="0"/>
              <a:t>Стал известным как детский пи-</a:t>
            </a:r>
          </a:p>
          <a:p>
            <a:pPr>
              <a:buNone/>
            </a:pPr>
            <a:r>
              <a:rPr lang="ru-RU" sz="2000" dirty="0" err="1" smtClean="0"/>
              <a:t>сатель</a:t>
            </a:r>
            <a:r>
              <a:rPr lang="ru-RU" sz="2000" dirty="0" smtClean="0"/>
              <a:t>: книги </a:t>
            </a:r>
            <a:r>
              <a:rPr lang="ru-RU" sz="2000" dirty="0" smtClean="0">
                <a:solidFill>
                  <a:srgbClr val="FFC000"/>
                </a:solidFill>
              </a:rPr>
              <a:t>«Тук-Тук», «Живая азбука»</a:t>
            </a:r>
          </a:p>
          <a:p>
            <a:pPr>
              <a:buNone/>
            </a:pP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smtClean="0"/>
              <a:t>и другие.</a:t>
            </a:r>
          </a:p>
          <a:p>
            <a:endParaRPr lang="ru-RU" sz="2000" dirty="0"/>
          </a:p>
        </p:txBody>
      </p:sp>
      <p:pic>
        <p:nvPicPr>
          <p:cNvPr id="6" name="Picture 2" descr="C:\Documents and Settings\Cyber\Рабочий стол\картинки\sasha_chernyj_zhivaja_azbuka_1995_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600200"/>
            <a:ext cx="3500430" cy="4708525"/>
          </a:xfrm>
          <a:prstGeom prst="rect">
            <a:avLst/>
          </a:prstGeom>
          <a:noFill/>
        </p:spPr>
      </p:pic>
      <p:pic>
        <p:nvPicPr>
          <p:cNvPr id="11268" name="Picture 4" descr="C:\Documents and Settings\Cyber\Рабочий стол\картинки\sonety-chernyy-sasha-9875-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214818"/>
            <a:ext cx="2571768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5001493</TotalTime>
  <Words>737</Words>
  <PresentationFormat>Экран (4:3)</PresentationFormat>
  <Paragraphs>295</Paragraphs>
  <Slides>50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Апекс</vt:lpstr>
      <vt:lpstr>Пакет</vt:lpstr>
      <vt:lpstr>Саша Чёрный </vt:lpstr>
      <vt:lpstr>Саша Чёрный  (Александр Михайлович  Гликберг) -</vt:lpstr>
      <vt:lpstr>А. И. Куприн</vt:lpstr>
      <vt:lpstr>Биография</vt:lpstr>
      <vt:lpstr>Биография</vt:lpstr>
      <vt:lpstr>Проба пера</vt:lpstr>
      <vt:lpstr>Детям </vt:lpstr>
      <vt:lpstr>Творчество</vt:lpstr>
      <vt:lpstr>Творчество</vt:lpstr>
      <vt:lpstr>С. Чёрный на войне</vt:lpstr>
      <vt:lpstr>Песня войны </vt:lpstr>
      <vt:lpstr>Песня войны </vt:lpstr>
      <vt:lpstr>На фронт </vt:lpstr>
      <vt:lpstr>Творчество в эмиграции</vt:lpstr>
      <vt:lpstr>Эмиграция</vt:lpstr>
      <vt:lpstr>Мираж </vt:lpstr>
      <vt:lpstr>Мираж </vt:lpstr>
      <vt:lpstr>Когда, как бес…</vt:lpstr>
      <vt:lpstr>ДОЖДЬ </vt:lpstr>
      <vt:lpstr>Дождь</vt:lpstr>
      <vt:lpstr>Дождь</vt:lpstr>
      <vt:lpstr>СУМЕРКИ </vt:lpstr>
      <vt:lpstr>Человек </vt:lpstr>
      <vt:lpstr>Человек </vt:lpstr>
      <vt:lpstr>Смерть</vt:lpstr>
      <vt:lpstr>Память о поэте</vt:lpstr>
      <vt:lpstr>Память о поэте</vt:lpstr>
      <vt:lpstr>С. Чёрный  и  музыка</vt:lpstr>
      <vt:lpstr>Воробей</vt:lpstr>
      <vt:lpstr>Каждый вечер перед сном…</vt:lpstr>
      <vt:lpstr>Волк </vt:lpstr>
      <vt:lpstr>Зимою всего веселей... </vt:lpstr>
      <vt:lpstr>Зимою всего веселей... </vt:lpstr>
      <vt:lpstr>Перед ужином </vt:lpstr>
      <vt:lpstr>Про Катюшу</vt:lpstr>
      <vt:lpstr>Про Катюшу</vt:lpstr>
      <vt:lpstr>Про Катюшу</vt:lpstr>
      <vt:lpstr>Приготовишка </vt:lpstr>
      <vt:lpstr>Приготовишка </vt:lpstr>
      <vt:lpstr>Крокодил</vt:lpstr>
      <vt:lpstr>Крокодил</vt:lpstr>
      <vt:lpstr>КАК КОТ СМЕТАНЫ ПОЕЛ </vt:lpstr>
      <vt:lpstr>КАК КОТ СМЕТАНЫ ПОЕЛ </vt:lpstr>
      <vt:lpstr> Сероглазый мальчик, радостная птица… (Из цикла "С приятелем«) </vt:lpstr>
      <vt:lpstr>Выберите правильный ответ:</vt:lpstr>
      <vt:lpstr>Выберите правильный ответ:</vt:lpstr>
      <vt:lpstr>Восстановите стихотворение:</vt:lpstr>
      <vt:lpstr>Проверьте себя: Приставалка</vt:lpstr>
      <vt:lpstr>Итоги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Саша Чёрный </dc:title>
  <cp:lastModifiedBy>Cyber</cp:lastModifiedBy>
  <cp:revision>53</cp:revision>
  <dcterms:modified xsi:type="dcterms:W3CDTF">2017-07-05T21:18:58Z</dcterms:modified>
</cp:coreProperties>
</file>