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285" r:id="rId3"/>
    <p:sldId id="257" r:id="rId4"/>
    <p:sldId id="286" r:id="rId5"/>
    <p:sldId id="277" r:id="rId6"/>
    <p:sldId id="258" r:id="rId7"/>
    <p:sldId id="287" r:id="rId8"/>
    <p:sldId id="278" r:id="rId9"/>
    <p:sldId id="260" r:id="rId10"/>
    <p:sldId id="288" r:id="rId11"/>
    <p:sldId id="261" r:id="rId12"/>
    <p:sldId id="263" r:id="rId13"/>
    <p:sldId id="264" r:id="rId14"/>
    <p:sldId id="262" r:id="rId15"/>
    <p:sldId id="265" r:id="rId16"/>
    <p:sldId id="266" r:id="rId17"/>
    <p:sldId id="293" r:id="rId18"/>
    <p:sldId id="267" r:id="rId19"/>
    <p:sldId id="279" r:id="rId20"/>
    <p:sldId id="280" r:id="rId21"/>
    <p:sldId id="271" r:id="rId22"/>
    <p:sldId id="292" r:id="rId23"/>
    <p:sldId id="272" r:id="rId24"/>
    <p:sldId id="281" r:id="rId25"/>
    <p:sldId id="273" r:id="rId26"/>
    <p:sldId id="282" r:id="rId27"/>
    <p:sldId id="283" r:id="rId28"/>
    <p:sldId id="291" r:id="rId2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varScale="1">
        <p:scale>
          <a:sx n="66" d="100"/>
          <a:sy n="66" d="100"/>
        </p:scale>
        <p:origin x="60" y="1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6CD4DCF2-D177-4C3D-8CD5-47244AD6AE4D}" type="datetimeFigureOut">
              <a:rPr lang="ru-RU" smtClean="0"/>
              <a:pPr/>
              <a:t>16.10.2021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4314851-BFB9-432A-94AC-DA79BCF4800E}"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CD4DCF2-D177-4C3D-8CD5-47244AD6AE4D}" type="datetimeFigureOut">
              <a:rPr lang="ru-RU" smtClean="0"/>
              <a:pPr/>
              <a:t>16.10.2021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4314851-BFB9-432A-94AC-DA79BCF4800E}"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CD4DCF2-D177-4C3D-8CD5-47244AD6AE4D}" type="datetimeFigureOut">
              <a:rPr lang="ru-RU" smtClean="0"/>
              <a:pPr/>
              <a:t>16.10.2021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4314851-BFB9-432A-94AC-DA79BCF4800E}"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CD4DCF2-D177-4C3D-8CD5-47244AD6AE4D}" type="datetimeFigureOut">
              <a:rPr lang="ru-RU" smtClean="0"/>
              <a:pPr/>
              <a:t>16.10.2021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4314851-BFB9-432A-94AC-DA79BCF4800E}"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6CD4DCF2-D177-4C3D-8CD5-47244AD6AE4D}" type="datetimeFigureOut">
              <a:rPr lang="ru-RU" smtClean="0"/>
              <a:pPr/>
              <a:t>16.10.2021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4314851-BFB9-432A-94AC-DA79BCF4800E}"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6CD4DCF2-D177-4C3D-8CD5-47244AD6AE4D}" type="datetimeFigureOut">
              <a:rPr lang="ru-RU" smtClean="0"/>
              <a:pPr/>
              <a:t>16.10.2021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4314851-BFB9-432A-94AC-DA79BCF4800E}"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6CD4DCF2-D177-4C3D-8CD5-47244AD6AE4D}" type="datetimeFigureOut">
              <a:rPr lang="ru-RU" smtClean="0"/>
              <a:pPr/>
              <a:t>16.10.2021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4314851-BFB9-432A-94AC-DA79BCF4800E}"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6CD4DCF2-D177-4C3D-8CD5-47244AD6AE4D}" type="datetimeFigureOut">
              <a:rPr lang="ru-RU" smtClean="0"/>
              <a:pPr/>
              <a:t>16.10.2021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4314851-BFB9-432A-94AC-DA79BCF4800E}"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CD4DCF2-D177-4C3D-8CD5-47244AD6AE4D}" type="datetimeFigureOut">
              <a:rPr lang="ru-RU" smtClean="0"/>
              <a:pPr/>
              <a:t>16.10.2021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4314851-BFB9-432A-94AC-DA79BCF4800E}"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6CD4DCF2-D177-4C3D-8CD5-47244AD6AE4D}" type="datetimeFigureOut">
              <a:rPr lang="ru-RU" smtClean="0"/>
              <a:pPr/>
              <a:t>16.10.2021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4314851-BFB9-432A-94AC-DA79BCF4800E}"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6CD4DCF2-D177-4C3D-8CD5-47244AD6AE4D}" type="datetimeFigureOut">
              <a:rPr lang="ru-RU" smtClean="0"/>
              <a:pPr/>
              <a:t>16.10.2021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4314851-BFB9-432A-94AC-DA79BCF4800E}"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D4DCF2-D177-4C3D-8CD5-47244AD6AE4D}" type="datetimeFigureOut">
              <a:rPr lang="ru-RU" smtClean="0"/>
              <a:pPr/>
              <a:t>16.10.2021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314851-BFB9-432A-94AC-DA79BCF4800E}"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img-fotki.yandex.ru/get/9261/158094028.1/0_d9c1f_c14ce669_XL.jpg"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kamozin.com/storage/album/2/i/8/b1953438202211ee28564a1.jpg"/>
          <p:cNvPicPr>
            <a:picLocks noChangeAspect="1" noChangeArrowheads="1"/>
          </p:cNvPicPr>
          <p:nvPr/>
        </p:nvPicPr>
        <p:blipFill>
          <a:blip r:embed="rId2" cstate="print">
            <a:lum bright="40000" contrast="-30000"/>
          </a:blip>
          <a:srcRect/>
          <a:stretch>
            <a:fillRect/>
          </a:stretch>
        </p:blipFill>
        <p:spPr bwMode="auto">
          <a:xfrm>
            <a:off x="-36512" y="0"/>
            <a:ext cx="9144000" cy="6858000"/>
          </a:xfrm>
          <a:prstGeom prst="rect">
            <a:avLst/>
          </a:prstGeom>
          <a:noFill/>
        </p:spPr>
      </p:pic>
      <p:sp>
        <p:nvSpPr>
          <p:cNvPr id="6" name="TextBox 5"/>
          <p:cNvSpPr txBox="1"/>
          <p:nvPr/>
        </p:nvSpPr>
        <p:spPr>
          <a:xfrm>
            <a:off x="285720" y="1928802"/>
            <a:ext cx="9145015" cy="120032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7200" b="1" dirty="0">
                <a:ln w="11430">
                  <a:solidFill>
                    <a:schemeClr val="tx1"/>
                  </a:solidFill>
                </a:ln>
                <a:solidFill>
                  <a:srgbClr val="008000"/>
                </a:solidFill>
                <a:effectLst>
                  <a:outerShdw blurRad="50800" dist="39000" dir="5460000" algn="tl">
                    <a:srgbClr val="000000">
                      <a:alpha val="38000"/>
                    </a:srgbClr>
                  </a:outerShdw>
                </a:effectLst>
              </a:rPr>
              <a:t>Мост «Будущего»</a:t>
            </a:r>
          </a:p>
        </p:txBody>
      </p:sp>
      <p:sp>
        <p:nvSpPr>
          <p:cNvPr id="7" name="Прямоугольник 6"/>
          <p:cNvSpPr/>
          <p:nvPr/>
        </p:nvSpPr>
        <p:spPr>
          <a:xfrm>
            <a:off x="3500430" y="4714884"/>
            <a:ext cx="5286380" cy="1477328"/>
          </a:xfrm>
          <a:prstGeom prst="rect">
            <a:avLst/>
          </a:prstGeom>
        </p:spPr>
        <p:txBody>
          <a:bodyPr wrap="square">
            <a:spAutoFit/>
          </a:bodyPr>
          <a:lstStyle/>
          <a:p>
            <a:pPr algn="r"/>
            <a:r>
              <a:rPr lang="ru-RU" b="1" dirty="0">
                <a:ln>
                  <a:solidFill>
                    <a:srgbClr val="008000"/>
                  </a:solidFill>
                </a:ln>
              </a:rPr>
              <a:t>Работу выполнила:</a:t>
            </a:r>
          </a:p>
          <a:p>
            <a:pPr algn="r"/>
            <a:r>
              <a:rPr lang="ru-RU" b="1" dirty="0">
                <a:ln>
                  <a:solidFill>
                    <a:srgbClr val="008000"/>
                  </a:solidFill>
                </a:ln>
              </a:rPr>
              <a:t>        Маркова Маргарита 3 класс                    Научный руководитель:</a:t>
            </a:r>
          </a:p>
          <a:p>
            <a:pPr algn="r"/>
            <a:r>
              <a:rPr lang="ru-RU" b="1" dirty="0">
                <a:ln>
                  <a:solidFill>
                    <a:srgbClr val="008000"/>
                  </a:solidFill>
                </a:ln>
              </a:rPr>
              <a:t>Агеева Юлия Владимировна, </a:t>
            </a:r>
          </a:p>
          <a:p>
            <a:pPr algn="r"/>
            <a:r>
              <a:rPr lang="ru-RU" b="1" dirty="0">
                <a:ln>
                  <a:solidFill>
                    <a:srgbClr val="008000"/>
                  </a:solidFill>
                </a:ln>
              </a:rPr>
              <a:t>учитель начальных классов</a:t>
            </a:r>
            <a:r>
              <a:rPr lang="ru-RU" b="1" dirty="0"/>
              <a:t>.</a:t>
            </a:r>
          </a:p>
        </p:txBody>
      </p:sp>
      <p:sp>
        <p:nvSpPr>
          <p:cNvPr id="5" name="Прямоугольник 4"/>
          <p:cNvSpPr/>
          <p:nvPr/>
        </p:nvSpPr>
        <p:spPr>
          <a:xfrm>
            <a:off x="928662" y="571480"/>
            <a:ext cx="7840608" cy="646331"/>
          </a:xfrm>
          <a:prstGeom prst="rect">
            <a:avLst/>
          </a:prstGeom>
          <a:noFill/>
        </p:spPr>
        <p:txBody>
          <a:bodyPr wrap="none" lIns="91440" tIns="45720" rIns="91440" bIns="45720">
            <a:spAutoFit/>
          </a:bodyPr>
          <a:lstStyle/>
          <a:p>
            <a:pPr algn="ctr"/>
            <a:r>
              <a:rPr lang="ru-RU"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Информационно – творческий проект</a:t>
            </a:r>
            <a:endParaRPr lang="ru-RU"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8000">
              <a:srgbClr val="DDEBCF">
                <a:alpha val="33000"/>
              </a:srgbClr>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39552" y="260648"/>
            <a:ext cx="8229600" cy="549696"/>
          </a:xfrm>
        </p:spPr>
        <p:txBody>
          <a:bodyPr>
            <a:noAutofit/>
          </a:bodyPr>
          <a:lstStyle/>
          <a:p>
            <a:br>
              <a:rPr lang="ru-RU" sz="3200" dirty="0">
                <a:latin typeface="Times New Roman" pitchFamily="18" charset="0"/>
                <a:cs typeface="Times New Roman" pitchFamily="18" charset="0"/>
              </a:rPr>
            </a:br>
            <a:br>
              <a:rPr lang="ru-RU" sz="3200" dirty="0">
                <a:latin typeface="Times New Roman" pitchFamily="18" charset="0"/>
                <a:cs typeface="Times New Roman" pitchFamily="18" charset="0"/>
              </a:rPr>
            </a:br>
            <a:r>
              <a:rPr lang="ru-RU" b="1" dirty="0">
                <a:ln>
                  <a:solidFill>
                    <a:srgbClr val="008000"/>
                  </a:solidFill>
                </a:ln>
              </a:rPr>
              <a:t>Какие бывают мосты?</a:t>
            </a:r>
            <a:br>
              <a:rPr lang="ru-RU" sz="3200" dirty="0">
                <a:latin typeface="Times New Roman" pitchFamily="18" charset="0"/>
                <a:cs typeface="Times New Roman" pitchFamily="18" charset="0"/>
              </a:rPr>
            </a:br>
            <a:endParaRPr lang="ru-RU" sz="3200" dirty="0">
              <a:latin typeface="Times New Roman" pitchFamily="18" charset="0"/>
              <a:cs typeface="Times New Roman" pitchFamily="18" charset="0"/>
            </a:endParaRPr>
          </a:p>
        </p:txBody>
      </p:sp>
      <p:graphicFrame>
        <p:nvGraphicFramePr>
          <p:cNvPr id="5" name="Таблица 4"/>
          <p:cNvGraphicFramePr>
            <a:graphicFrameLocks noGrp="1"/>
          </p:cNvGraphicFramePr>
          <p:nvPr/>
        </p:nvGraphicFramePr>
        <p:xfrm>
          <a:off x="899592" y="1268760"/>
          <a:ext cx="7416824" cy="5403614"/>
        </p:xfrm>
        <a:graphic>
          <a:graphicData uri="http://schemas.openxmlformats.org/drawingml/2006/table">
            <a:tbl>
              <a:tblPr/>
              <a:tblGrid>
                <a:gridCol w="3389624">
                  <a:extLst>
                    <a:ext uri="{9D8B030D-6E8A-4147-A177-3AD203B41FA5}">
                      <a16:colId xmlns:a16="http://schemas.microsoft.com/office/drawing/2014/main" val="20000"/>
                    </a:ext>
                  </a:extLst>
                </a:gridCol>
                <a:gridCol w="4027200">
                  <a:extLst>
                    <a:ext uri="{9D8B030D-6E8A-4147-A177-3AD203B41FA5}">
                      <a16:colId xmlns:a16="http://schemas.microsoft.com/office/drawing/2014/main" val="20001"/>
                    </a:ext>
                  </a:extLst>
                </a:gridCol>
              </a:tblGrid>
              <a:tr h="776765">
                <a:tc>
                  <a:txBody>
                    <a:bodyPr/>
                    <a:lstStyle/>
                    <a:p>
                      <a:pPr>
                        <a:lnSpc>
                          <a:spcPct val="150000"/>
                        </a:lnSpc>
                      </a:pPr>
                      <a:r>
                        <a:rPr lang="ru-RU" sz="2000" b="1" dirty="0">
                          <a:latin typeface="Times New Roman" pitchFamily="18" charset="0"/>
                          <a:cs typeface="Times New Roman" pitchFamily="18" charset="0"/>
                        </a:rPr>
                        <a:t>По назначению</a:t>
                      </a:r>
                    </a:p>
                  </a:txBody>
                  <a:tcPr marL="65952" marR="659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r>
                        <a:rPr lang="ru-RU" sz="1600">
                          <a:latin typeface="Times New Roman" pitchFamily="18" charset="0"/>
                          <a:cs typeface="Times New Roman" pitchFamily="18" charset="0"/>
                        </a:rPr>
                        <a:t>пешеходный, автомобильный, железнодорожный, комбинированный</a:t>
                      </a:r>
                    </a:p>
                  </a:txBody>
                  <a:tcPr marL="65952" marR="659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56137">
                <a:tc>
                  <a:txBody>
                    <a:bodyPr/>
                    <a:lstStyle/>
                    <a:p>
                      <a:pPr>
                        <a:lnSpc>
                          <a:spcPct val="150000"/>
                        </a:lnSpc>
                        <a:tabLst>
                          <a:tab pos="1104900" algn="l"/>
                        </a:tabLst>
                      </a:pPr>
                      <a:r>
                        <a:rPr lang="ru-RU" sz="2000" b="1" dirty="0">
                          <a:latin typeface="Times New Roman" pitchFamily="18" charset="0"/>
                          <a:cs typeface="Times New Roman" pitchFamily="18" charset="0"/>
                        </a:rPr>
                        <a:t>По местонахождению</a:t>
                      </a:r>
                    </a:p>
                  </a:txBody>
                  <a:tcPr marL="65952" marR="659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r>
                        <a:rPr lang="ru-RU" sz="1600">
                          <a:latin typeface="Times New Roman" pitchFamily="18" charset="0"/>
                          <a:cs typeface="Times New Roman" pitchFamily="18" charset="0"/>
                        </a:rPr>
                        <a:t>виадук, мост через реку или вдоль ската горы</a:t>
                      </a:r>
                    </a:p>
                  </a:txBody>
                  <a:tcPr marL="65952" marR="659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76765">
                <a:tc>
                  <a:txBody>
                    <a:bodyPr/>
                    <a:lstStyle/>
                    <a:p>
                      <a:pPr>
                        <a:lnSpc>
                          <a:spcPct val="150000"/>
                        </a:lnSpc>
                      </a:pPr>
                      <a:r>
                        <a:rPr lang="ru-RU" sz="2000" b="1" dirty="0">
                          <a:latin typeface="Times New Roman" pitchFamily="18" charset="0"/>
                          <a:cs typeface="Times New Roman" pitchFamily="18" charset="0"/>
                        </a:rPr>
                        <a:t>По типу опорной конструкции</a:t>
                      </a:r>
                    </a:p>
                  </a:txBody>
                  <a:tcPr marL="65952" marR="659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r>
                        <a:rPr lang="ru-RU" sz="1600" dirty="0">
                          <a:latin typeface="Times New Roman" pitchFamily="18" charset="0"/>
                          <a:cs typeface="Times New Roman" pitchFamily="18" charset="0"/>
                        </a:rPr>
                        <a:t>балочный, распорный (арочный подвесной), понтонный.</a:t>
                      </a:r>
                    </a:p>
                  </a:txBody>
                  <a:tcPr marL="65952" marR="659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76765">
                <a:tc>
                  <a:txBody>
                    <a:bodyPr/>
                    <a:lstStyle/>
                    <a:p>
                      <a:pPr>
                        <a:lnSpc>
                          <a:spcPct val="150000"/>
                        </a:lnSpc>
                      </a:pPr>
                      <a:r>
                        <a:rPr lang="ru-RU" sz="2000" b="1" dirty="0">
                          <a:latin typeface="Times New Roman" pitchFamily="18" charset="0"/>
                          <a:cs typeface="Times New Roman" pitchFamily="18" charset="0"/>
                        </a:rPr>
                        <a:t>По использованному стройматериалу</a:t>
                      </a:r>
                    </a:p>
                  </a:txBody>
                  <a:tcPr marL="65952" marR="659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r>
                        <a:rPr lang="ru-RU" sz="1600" dirty="0">
                          <a:latin typeface="Times New Roman" pitchFamily="18" charset="0"/>
                          <a:cs typeface="Times New Roman" pitchFamily="18" charset="0"/>
                        </a:rPr>
                        <a:t>металлический, железобетонный, деревянный.</a:t>
                      </a:r>
                    </a:p>
                  </a:txBody>
                  <a:tcPr marL="65952" marR="659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941912">
                <a:tc>
                  <a:txBody>
                    <a:bodyPr/>
                    <a:lstStyle/>
                    <a:p>
                      <a:pPr algn="just">
                        <a:lnSpc>
                          <a:spcPct val="150000"/>
                        </a:lnSpc>
                      </a:pPr>
                      <a:r>
                        <a:rPr lang="ru-RU" sz="2000" b="1" dirty="0">
                          <a:latin typeface="Times New Roman" pitchFamily="18" charset="0"/>
                          <a:cs typeface="Times New Roman" pitchFamily="18" charset="0"/>
                        </a:rPr>
                        <a:t>По технологии строения </a:t>
                      </a:r>
                    </a:p>
                  </a:txBody>
                  <a:tcPr marL="65952" marR="659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r>
                        <a:rPr lang="ru-RU" sz="1600" dirty="0">
                          <a:latin typeface="Times New Roman" pitchFamily="18" charset="0"/>
                          <a:cs typeface="Times New Roman" pitchFamily="18" charset="0"/>
                        </a:rPr>
                        <a:t>разводной,  подвесной,  качающийся, сворачивающийся,  подъемный, летающий,  поворотный, затопляемый, водный, отодвигаемый,  стеклянный и растущий.</a:t>
                      </a:r>
                    </a:p>
                  </a:txBody>
                  <a:tcPr marL="65952" marR="659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673834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8000">
              <a:srgbClr val="DDEBCF">
                <a:alpha val="33000"/>
              </a:srgbClr>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r>
              <a:rPr lang="ru-RU" sz="4000" b="1" dirty="0"/>
              <a:t>Такое привычное для всех нас сооружение, как мост, может быть очень и очень необычным</a:t>
            </a:r>
            <a:r>
              <a:rPr lang="ru-RU" b="1" dirty="0"/>
              <a:t>. </a:t>
            </a:r>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556792"/>
            <a:ext cx="4572638" cy="3429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198884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7771" y="3356992"/>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507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8000">
              <a:srgbClr val="DDEBCF">
                <a:alpha val="33000"/>
              </a:srgbClr>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dirty="0">
                <a:ln>
                  <a:solidFill>
                    <a:srgbClr val="008000"/>
                  </a:solidFill>
                </a:ln>
              </a:rPr>
              <a:t>Подъёмный мост -Нидерланды</a:t>
            </a:r>
          </a:p>
        </p:txBody>
      </p:sp>
      <p:sp>
        <p:nvSpPr>
          <p:cNvPr id="3" name="Содержимое 2"/>
          <p:cNvSpPr>
            <a:spLocks noGrp="1"/>
          </p:cNvSpPr>
          <p:nvPr>
            <p:ph idx="1"/>
          </p:nvPr>
        </p:nvSpPr>
        <p:spPr/>
        <p:txBody>
          <a:bodyPr/>
          <a:lstStyle/>
          <a:p>
            <a:endParaRPr lang="ru-RU"/>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196752"/>
            <a:ext cx="8280920"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18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8000">
              <a:srgbClr val="DDEBCF">
                <a:alpha val="33000"/>
              </a:srgbClr>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229600" cy="1143000"/>
          </a:xfrm>
        </p:spPr>
        <p:txBody>
          <a:bodyPr>
            <a:normAutofit fontScale="90000"/>
          </a:bodyPr>
          <a:lstStyle/>
          <a:p>
            <a:r>
              <a:rPr lang="ru-RU" sz="4000" b="1" dirty="0">
                <a:ln>
                  <a:solidFill>
                    <a:srgbClr val="009900"/>
                  </a:solidFill>
                </a:ln>
              </a:rPr>
              <a:t>Двухуровневый мост в Индии, который не пришлось строить, он вырос сам</a:t>
            </a:r>
            <a:r>
              <a:rPr lang="ru-RU" dirty="0">
                <a:ln>
                  <a:solidFill>
                    <a:srgbClr val="009900"/>
                  </a:solidFill>
                </a:ln>
              </a:rPr>
              <a:t>.</a:t>
            </a:r>
          </a:p>
        </p:txBody>
      </p:sp>
      <p:sp>
        <p:nvSpPr>
          <p:cNvPr id="3" name="Содержимое 2"/>
          <p:cNvSpPr>
            <a:spLocks noGrp="1"/>
          </p:cNvSpPr>
          <p:nvPr>
            <p:ph idx="1"/>
          </p:nvPr>
        </p:nvSpPr>
        <p:spPr/>
        <p:txBody>
          <a:bodyPr/>
          <a:lstStyle/>
          <a:p>
            <a:endParaRPr lang="ru-RU"/>
          </a:p>
        </p:txBody>
      </p:sp>
      <p:pic>
        <p:nvPicPr>
          <p:cNvPr id="819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3299" y="1556792"/>
            <a:ext cx="8352928" cy="4585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0503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8000">
              <a:srgbClr val="DDEBCF">
                <a:alpha val="33000"/>
              </a:srgbClr>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ln>
                  <a:solidFill>
                    <a:srgbClr val="009900"/>
                  </a:solidFill>
                </a:ln>
              </a:rPr>
              <a:t>Стеклянный мост на горе </a:t>
            </a:r>
            <a:r>
              <a:rPr lang="ru-RU" dirty="0" err="1">
                <a:ln>
                  <a:solidFill>
                    <a:srgbClr val="009900"/>
                  </a:solidFill>
                </a:ln>
              </a:rPr>
              <a:t>Тяньмэнь</a:t>
            </a:r>
            <a:r>
              <a:rPr lang="ru-RU" dirty="0">
                <a:ln>
                  <a:solidFill>
                    <a:srgbClr val="009900"/>
                  </a:solidFill>
                </a:ln>
              </a:rPr>
              <a:t> в Китае.</a:t>
            </a:r>
          </a:p>
        </p:txBody>
      </p:sp>
      <p:sp>
        <p:nvSpPr>
          <p:cNvPr id="3" name="Содержимое 2"/>
          <p:cNvSpPr>
            <a:spLocks noGrp="1"/>
          </p:cNvSpPr>
          <p:nvPr>
            <p:ph idx="1"/>
          </p:nvPr>
        </p:nvSpPr>
        <p:spPr/>
        <p:txBody>
          <a:bodyPr/>
          <a:lstStyle/>
          <a:p>
            <a:endParaRPr lang="ru-RU" dirty="0"/>
          </a:p>
        </p:txBody>
      </p:sp>
      <p:pic>
        <p:nvPicPr>
          <p:cNvPr id="4" name="Рисунок 3" descr="C:\Documents and Settings\Каб №28\Рабочий стол\мой проект\прозрачный.jpg"/>
          <p:cNvPicPr/>
          <p:nvPr/>
        </p:nvPicPr>
        <p:blipFill>
          <a:blip r:embed="rId2" cstate="print"/>
          <a:srcRect l="9483" t="25000" r="22414" b="-2381"/>
          <a:stretch>
            <a:fillRect/>
          </a:stretch>
        </p:blipFill>
        <p:spPr bwMode="auto">
          <a:xfrm>
            <a:off x="428596" y="1498464"/>
            <a:ext cx="8463884" cy="5359536"/>
          </a:xfrm>
          <a:prstGeom prst="rect">
            <a:avLst/>
          </a:prstGeom>
          <a:noFill/>
          <a:ln w="9525">
            <a:noFill/>
            <a:miter lim="800000"/>
            <a:headEnd/>
            <a:tailEnd/>
          </a:ln>
        </p:spPr>
      </p:pic>
    </p:spTree>
    <p:extLst>
      <p:ext uri="{BB962C8B-B14F-4D97-AF65-F5344CB8AC3E}">
        <p14:creationId xmlns:p14="http://schemas.microsoft.com/office/powerpoint/2010/main" val="724929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8000">
              <a:srgbClr val="DDEBCF">
                <a:alpha val="33000"/>
              </a:srgbClr>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229600" cy="1143000"/>
          </a:xfrm>
        </p:spPr>
        <p:txBody>
          <a:bodyPr>
            <a:normAutofit fontScale="90000"/>
          </a:bodyPr>
          <a:lstStyle/>
          <a:p>
            <a:r>
              <a:rPr lang="ru-RU" sz="4000" b="1" dirty="0">
                <a:ln>
                  <a:solidFill>
                    <a:srgbClr val="008000"/>
                  </a:solidFill>
                </a:ln>
              </a:rPr>
              <a:t>Виадук в Шотландии по которому Гарри Поттер ехал на учёбу в </a:t>
            </a:r>
            <a:r>
              <a:rPr lang="ru-RU" sz="4000" b="1" dirty="0" err="1">
                <a:ln>
                  <a:solidFill>
                    <a:srgbClr val="008000"/>
                  </a:solidFill>
                </a:ln>
              </a:rPr>
              <a:t>Хогвардс</a:t>
            </a:r>
            <a:r>
              <a:rPr lang="ru-RU" dirty="0"/>
              <a:t>.</a:t>
            </a:r>
          </a:p>
        </p:txBody>
      </p:sp>
      <p:pic>
        <p:nvPicPr>
          <p:cNvPr id="921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556792"/>
            <a:ext cx="8064896"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4505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8000">
              <a:srgbClr val="DDEBCF">
                <a:alpha val="33000"/>
              </a:srgbClr>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2002234"/>
          </a:xfrm>
        </p:spPr>
        <p:txBody>
          <a:bodyPr>
            <a:noAutofit/>
          </a:bodyPr>
          <a:lstStyle/>
          <a:p>
            <a:br>
              <a:rPr lang="ru-RU" sz="3200" dirty="0"/>
            </a:br>
            <a:r>
              <a:rPr lang="ru-RU" sz="3600" dirty="0">
                <a:ln>
                  <a:solidFill>
                    <a:srgbClr val="009900"/>
                  </a:solidFill>
                </a:ln>
              </a:rPr>
              <a:t>«</a:t>
            </a:r>
            <a:r>
              <a:rPr lang="ru-RU" sz="3600" b="1" dirty="0">
                <a:ln>
                  <a:solidFill>
                    <a:srgbClr val="009900"/>
                  </a:solidFill>
                </a:ln>
              </a:rPr>
              <a:t>Питательный» мост в  Австралии. </a:t>
            </a:r>
            <a:br>
              <a:rPr lang="ru-RU" sz="3200" b="1" dirty="0"/>
            </a:br>
            <a:r>
              <a:rPr lang="ru-RU" sz="2800" dirty="0">
                <a:latin typeface="Times New Roman" pitchFamily="18" charset="0"/>
                <a:cs typeface="Times New Roman" pitchFamily="18" charset="0"/>
              </a:rPr>
              <a:t>Научить переходить дорогу животных невозможно, поэтому человек придумал для них специальные мосты для перехода </a:t>
            </a:r>
            <a:br>
              <a:rPr lang="ru-RU" sz="2800" dirty="0">
                <a:latin typeface="Times New Roman" pitchFamily="18" charset="0"/>
                <a:cs typeface="Times New Roman" pitchFamily="18" charset="0"/>
              </a:rPr>
            </a:br>
            <a:r>
              <a:rPr lang="ru-RU" sz="2800" dirty="0" err="1">
                <a:latin typeface="Times New Roman" pitchFamily="18" charset="0"/>
                <a:cs typeface="Times New Roman" pitchFamily="18" charset="0"/>
              </a:rPr>
              <a:t>дорог-Экодуки</a:t>
            </a:r>
            <a:r>
              <a:rPr lang="ru-RU" sz="3200" dirty="0">
                <a:latin typeface="Times New Roman" pitchFamily="18" charset="0"/>
                <a:cs typeface="Times New Roman" pitchFamily="18" charset="0"/>
              </a:rPr>
              <a:t>.</a:t>
            </a:r>
          </a:p>
        </p:txBody>
      </p:sp>
      <p:pic>
        <p:nvPicPr>
          <p:cNvPr id="10242" name="Picture 2"/>
          <p:cNvPicPr>
            <a:picLocks noGrp="1" noChangeAspect="1" noChangeArrowheads="1"/>
          </p:cNvPicPr>
          <p:nvPr>
            <p:ph idx="1"/>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8588"/>
          <a:stretch>
            <a:fillRect/>
          </a:stretch>
        </p:blipFill>
        <p:spPr bwMode="auto">
          <a:xfrm>
            <a:off x="1259632" y="2564904"/>
            <a:ext cx="6659310"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9971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8000">
              <a:srgbClr val="DDEBCF">
                <a:alpha val="33000"/>
              </a:srgbClr>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1296144"/>
          </a:xfrm>
        </p:spPr>
        <p:txBody>
          <a:bodyPr>
            <a:noAutofit/>
          </a:bodyPr>
          <a:lstStyle/>
          <a:p>
            <a:r>
              <a:rPr lang="ru-RU" sz="3200" b="1" dirty="0"/>
              <a:t>Как и любое другое строение, строительство моста состоит из нескольких этапов:</a:t>
            </a:r>
            <a:br>
              <a:rPr lang="ru-RU" sz="3200" dirty="0"/>
            </a:br>
            <a:endParaRPr lang="ru-RU" sz="3200" dirty="0">
              <a:latin typeface="Times New Roman" pitchFamily="18" charset="0"/>
              <a:cs typeface="Times New Roman" pitchFamily="18" charset="0"/>
            </a:endParaRPr>
          </a:p>
        </p:txBody>
      </p:sp>
      <p:sp>
        <p:nvSpPr>
          <p:cNvPr id="4" name="Содержимое 3"/>
          <p:cNvSpPr>
            <a:spLocks noGrp="1"/>
          </p:cNvSpPr>
          <p:nvPr>
            <p:ph idx="1"/>
          </p:nvPr>
        </p:nvSpPr>
        <p:spPr>
          <a:xfrm>
            <a:off x="467544" y="1124744"/>
            <a:ext cx="8229600" cy="4525963"/>
          </a:xfrm>
        </p:spPr>
        <p:txBody>
          <a:bodyPr/>
          <a:lstStyle/>
          <a:p>
            <a:r>
              <a:rPr lang="ru-RU" dirty="0"/>
              <a:t>1. Разработка и проектирование моста.</a:t>
            </a:r>
          </a:p>
          <a:p>
            <a:r>
              <a:rPr lang="ru-RU" dirty="0"/>
              <a:t>2. Установка опорных конструкций.</a:t>
            </a:r>
          </a:p>
          <a:p>
            <a:r>
              <a:rPr lang="ru-RU" dirty="0"/>
              <a:t>3. После установки опор и пилонов приступают к монтажу пролетов моста.</a:t>
            </a:r>
          </a:p>
        </p:txBody>
      </p:sp>
      <p:pic>
        <p:nvPicPr>
          <p:cNvPr id="5" name="Рисунок 4" descr="строение моста">
            <a:hlinkClick r:id="rId2"/>
          </p:cNvPr>
          <p:cNvPicPr/>
          <p:nvPr/>
        </p:nvPicPr>
        <p:blipFill>
          <a:blip r:embed="rId3" cstate="print">
            <a:extLst>
              <a:ext uri="{28A0092B-C50C-407E-A947-70E740481C1C}">
                <a14:useLocalDpi xmlns:a14="http://schemas.microsoft.com/office/drawing/2010/main" val="0"/>
              </a:ext>
            </a:extLst>
          </a:blip>
          <a:srcRect l="7282"/>
          <a:stretch>
            <a:fillRect/>
          </a:stretch>
        </p:blipFill>
        <p:spPr bwMode="auto">
          <a:xfrm>
            <a:off x="2483768" y="3573016"/>
            <a:ext cx="4475609" cy="3015404"/>
          </a:xfrm>
          <a:prstGeom prst="rect">
            <a:avLst/>
          </a:prstGeom>
          <a:noFill/>
          <a:ln>
            <a:noFill/>
          </a:ln>
        </p:spPr>
      </p:pic>
    </p:spTree>
    <p:extLst>
      <p:ext uri="{BB962C8B-B14F-4D97-AF65-F5344CB8AC3E}">
        <p14:creationId xmlns:p14="http://schemas.microsoft.com/office/powerpoint/2010/main" val="1209971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8000">
              <a:srgbClr val="DDEBCF">
                <a:alpha val="33000"/>
              </a:srgbClr>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10" y="571480"/>
            <a:ext cx="8229600" cy="1143000"/>
          </a:xfrm>
        </p:spPr>
        <p:txBody>
          <a:bodyPr>
            <a:normAutofit fontScale="90000"/>
          </a:bodyPr>
          <a:lstStyle/>
          <a:p>
            <a:br>
              <a:rPr lang="ru-RU" dirty="0"/>
            </a:br>
            <a:br>
              <a:rPr lang="ru-RU" dirty="0"/>
            </a:br>
            <a:br>
              <a:rPr lang="ru-RU" dirty="0"/>
            </a:br>
            <a:r>
              <a:rPr lang="ru-RU" sz="3100" dirty="0"/>
              <a:t>В современном мире необходимы прочные мосты, которые могли бы служить человеку долгое время. Мы смогли сделать подборку таких сооружений и выделить из них самый распространённый по использованию и прочности </a:t>
            </a:r>
            <a:br>
              <a:rPr lang="ru-RU" sz="3100" dirty="0"/>
            </a:br>
            <a:r>
              <a:rPr lang="ru-RU" dirty="0">
                <a:ln>
                  <a:solidFill>
                    <a:srgbClr val="008000"/>
                  </a:solidFill>
                </a:ln>
              </a:rPr>
              <a:t>Балочный мост </a:t>
            </a:r>
            <a:br>
              <a:rPr lang="ru-RU" dirty="0"/>
            </a:br>
            <a:endParaRPr lang="ru-RU" dirty="0"/>
          </a:p>
        </p:txBody>
      </p:sp>
      <p:pic>
        <p:nvPicPr>
          <p:cNvPr id="1126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996952"/>
            <a:ext cx="4104456"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3068960"/>
            <a:ext cx="4488557" cy="346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9317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8000">
              <a:srgbClr val="DDEBCF">
                <a:alpha val="33000"/>
              </a:srgbClr>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8229600" cy="1143000"/>
          </a:xfrm>
        </p:spPr>
        <p:txBody>
          <a:bodyPr>
            <a:noAutofit/>
          </a:bodyPr>
          <a:lstStyle/>
          <a:p>
            <a:br>
              <a:rPr lang="ru-RU" sz="2400" dirty="0">
                <a:latin typeface="Times New Roman" pitchFamily="18" charset="0"/>
                <a:cs typeface="Times New Roman" pitchFamily="18" charset="0"/>
              </a:rPr>
            </a:br>
            <a:r>
              <a:rPr lang="ru-RU" sz="2400" dirty="0">
                <a:latin typeface="Times New Roman" pitchFamily="18" charset="0"/>
                <a:cs typeface="Times New Roman" pitchFamily="18" charset="0"/>
              </a:rPr>
              <a:t>Собрав всю информацию о мостах и технологии их строения, мы решили  создать свой прототип  балочного моста, который отличается своей прочностью и частотой использования в  строительстве</a:t>
            </a:r>
            <a:r>
              <a:rPr lang="ru-RU" sz="2400" dirty="0"/>
              <a:t>. </a:t>
            </a:r>
          </a:p>
        </p:txBody>
      </p:sp>
      <p:pic>
        <p:nvPicPr>
          <p:cNvPr id="8" name="Picture 3" descr="C:\Users\Гордеева\Desktop\1465498253_1504.gif"/>
          <p:cNvPicPr>
            <a:picLocks noGrp="1" noChangeAspect="1" noChangeArrowheads="1" noCrop="1"/>
          </p:cNvPicPr>
          <p:nvPr>
            <p:ph idx="1"/>
          </p:nvPr>
        </p:nvPicPr>
        <p:blipFill>
          <a:blip r:embed="rId2" cstate="print"/>
          <a:srcRect/>
          <a:stretch>
            <a:fillRect/>
          </a:stretch>
        </p:blipFill>
        <p:spPr bwMode="auto">
          <a:xfrm>
            <a:off x="1214414" y="2000240"/>
            <a:ext cx="6972545" cy="4071966"/>
          </a:xfrm>
          <a:prstGeom prst="rect">
            <a:avLst/>
          </a:prstGeom>
          <a:noFill/>
        </p:spPr>
      </p:pic>
    </p:spTree>
    <p:extLst>
      <p:ext uri="{BB962C8B-B14F-4D97-AF65-F5344CB8AC3E}">
        <p14:creationId xmlns:p14="http://schemas.microsoft.com/office/powerpoint/2010/main" val="483730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kamozin.com/storage/album/2/i/8/b1953438202211ee28564a1.jpg"/>
          <p:cNvPicPr>
            <a:picLocks noChangeAspect="1" noChangeArrowheads="1"/>
          </p:cNvPicPr>
          <p:nvPr/>
        </p:nvPicPr>
        <p:blipFill>
          <a:blip r:embed="rId2" cstate="print">
            <a:lum bright="40000" contrast="-30000"/>
          </a:blip>
          <a:srcRect/>
          <a:stretch>
            <a:fillRect/>
          </a:stretch>
        </p:blipFill>
        <p:spPr bwMode="auto">
          <a:xfrm>
            <a:off x="0" y="0"/>
            <a:ext cx="9144000" cy="6858000"/>
          </a:xfrm>
          <a:prstGeom prst="rect">
            <a:avLst/>
          </a:prstGeom>
          <a:noFill/>
        </p:spPr>
      </p:pic>
      <p:sp>
        <p:nvSpPr>
          <p:cNvPr id="3" name="Прямоугольник 2"/>
          <p:cNvSpPr/>
          <p:nvPr/>
        </p:nvSpPr>
        <p:spPr>
          <a:xfrm>
            <a:off x="785786" y="214290"/>
            <a:ext cx="7429552" cy="523220"/>
          </a:xfrm>
          <a:prstGeom prst="rect">
            <a:avLst/>
          </a:prstGeom>
        </p:spPr>
        <p:txBody>
          <a:bodyPr wrap="square">
            <a:spAutoFit/>
          </a:bodyPr>
          <a:lstStyle/>
          <a:p>
            <a:endParaRPr lang="ru-RU" sz="2800" b="1" dirty="0"/>
          </a:p>
        </p:txBody>
      </p:sp>
      <p:sp>
        <p:nvSpPr>
          <p:cNvPr id="5" name="Прямоугольник 4"/>
          <p:cNvSpPr/>
          <p:nvPr/>
        </p:nvSpPr>
        <p:spPr>
          <a:xfrm>
            <a:off x="357158" y="214290"/>
            <a:ext cx="8501122" cy="2062103"/>
          </a:xfrm>
          <a:prstGeom prst="rect">
            <a:avLst/>
          </a:prstGeom>
        </p:spPr>
        <p:txBody>
          <a:bodyPr wrap="square">
            <a:spAutoFit/>
          </a:bodyPr>
          <a:lstStyle/>
          <a:p>
            <a:pPr algn="ctr"/>
            <a:r>
              <a:rPr lang="ru-RU" sz="3200" b="1" dirty="0">
                <a:ln>
                  <a:solidFill>
                    <a:srgbClr val="008000"/>
                  </a:solidFill>
                </a:ln>
                <a:latin typeface="Times New Roman" pitchFamily="18" charset="0"/>
                <a:cs typeface="Times New Roman" pitchFamily="18" charset="0"/>
              </a:rPr>
              <a:t>Актуальность</a:t>
            </a:r>
            <a:endParaRPr lang="ru-RU" sz="2000" b="1" dirty="0">
              <a:ln>
                <a:solidFill>
                  <a:srgbClr val="008000"/>
                </a:solidFill>
              </a:ln>
              <a:latin typeface="Times New Roman" pitchFamily="18" charset="0"/>
              <a:cs typeface="Times New Roman" pitchFamily="18" charset="0"/>
            </a:endParaRPr>
          </a:p>
          <a:p>
            <a:pPr algn="ctr"/>
            <a:r>
              <a:rPr lang="ru-RU" sz="2400" dirty="0">
                <a:ln>
                  <a:solidFill>
                    <a:schemeClr val="tx1"/>
                  </a:solidFill>
                </a:ln>
                <a:latin typeface="Times New Roman" pitchFamily="18" charset="0"/>
                <a:cs typeface="Times New Roman" pitchFamily="18" charset="0"/>
              </a:rPr>
              <a:t>В последнее время мы все чаще слышим информацию о том, что мосты рушатся по разным причинам. Нам стало интересно, как строятся мосты и можно ли построить мост, который не обрушится на протяжении многих лет? </a:t>
            </a:r>
          </a:p>
        </p:txBody>
      </p:sp>
      <p:pic>
        <p:nvPicPr>
          <p:cNvPr id="1026" name="Picture 2" descr="C:\Users\Гордеева\Desktop\м\1465498607_1507.gif"/>
          <p:cNvPicPr>
            <a:picLocks noChangeAspect="1" noChangeArrowheads="1" noCrop="1"/>
          </p:cNvPicPr>
          <p:nvPr/>
        </p:nvPicPr>
        <p:blipFill>
          <a:blip r:embed="rId3" cstate="print"/>
          <a:srcRect/>
          <a:stretch>
            <a:fillRect/>
          </a:stretch>
        </p:blipFill>
        <p:spPr bwMode="auto">
          <a:xfrm>
            <a:off x="1000100" y="2571744"/>
            <a:ext cx="7106562" cy="3974857"/>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8000">
              <a:srgbClr val="DDEBCF">
                <a:alpha val="33000"/>
              </a:srgbClr>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620688"/>
            <a:ext cx="7067128" cy="1143000"/>
          </a:xfrm>
        </p:spPr>
        <p:txBody>
          <a:bodyPr>
            <a:noAutofit/>
          </a:bodyPr>
          <a:lstStyle/>
          <a:p>
            <a:r>
              <a:rPr lang="ru-RU" sz="2800" dirty="0">
                <a:latin typeface="Times New Roman" pitchFamily="18" charset="0"/>
                <a:cs typeface="Times New Roman" pitchFamily="18" charset="0"/>
              </a:rPr>
              <a:t>Сначала мы разработали этапы построения своей модели и выполнили проектное изображение нашего моста на бумаге. </a:t>
            </a:r>
            <a:endParaRPr lang="ru-RU" sz="2800" b="1" dirty="0">
              <a:latin typeface="Times New Roman" pitchFamily="18" charset="0"/>
              <a:cs typeface="Times New Roman" pitchFamily="18" charset="0"/>
            </a:endParaRPr>
          </a:p>
        </p:txBody>
      </p:sp>
      <p:pic>
        <p:nvPicPr>
          <p:cNvPr id="4" name="Содержимое 3" descr="C:\Users\Гордеева\Desktop\мост.png"/>
          <p:cNvPicPr>
            <a:picLocks noGrp="1"/>
          </p:cNvPicPr>
          <p:nvPr>
            <p:ph idx="1"/>
          </p:nvPr>
        </p:nvPicPr>
        <p:blipFill>
          <a:blip r:embed="rId2" cstate="print"/>
          <a:srcRect/>
          <a:stretch>
            <a:fillRect/>
          </a:stretch>
        </p:blipFill>
        <p:spPr bwMode="auto">
          <a:xfrm>
            <a:off x="467544" y="2276872"/>
            <a:ext cx="8229600" cy="4392488"/>
          </a:xfrm>
          <a:prstGeom prst="rect">
            <a:avLst/>
          </a:prstGeom>
          <a:noFill/>
          <a:ln w="9525">
            <a:noFill/>
            <a:miter lim="800000"/>
            <a:headEnd/>
            <a:tailEnd/>
          </a:ln>
        </p:spPr>
      </p:pic>
    </p:spTree>
    <p:extLst>
      <p:ext uri="{BB962C8B-B14F-4D97-AF65-F5344CB8AC3E}">
        <p14:creationId xmlns:p14="http://schemas.microsoft.com/office/powerpoint/2010/main" val="1914458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8000">
              <a:srgbClr val="DDEBCF">
                <a:alpha val="33000"/>
              </a:srgbClr>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229600" cy="1143000"/>
          </a:xfrm>
        </p:spPr>
        <p:txBody>
          <a:bodyPr>
            <a:normAutofit fontScale="90000"/>
          </a:bodyPr>
          <a:lstStyle/>
          <a:p>
            <a:br>
              <a:rPr lang="ru-RU" sz="4000" dirty="0">
                <a:latin typeface="Times New Roman" pitchFamily="18" charset="0"/>
                <a:cs typeface="Times New Roman" pitchFamily="18" charset="0"/>
              </a:rPr>
            </a:br>
            <a:br>
              <a:rPr lang="ru-RU" sz="4000" dirty="0">
                <a:latin typeface="Times New Roman" pitchFamily="18" charset="0"/>
                <a:cs typeface="Times New Roman" pitchFamily="18" charset="0"/>
              </a:rPr>
            </a:br>
            <a:r>
              <a:rPr lang="ru-RU" sz="4000" dirty="0">
                <a:latin typeface="Times New Roman" pitchFamily="18" charset="0"/>
                <a:cs typeface="Times New Roman" pitchFamily="18" charset="0"/>
              </a:rPr>
              <a:t>Затем, используя подручные материалы, мы сделали наш мост в «черновом варианте»</a:t>
            </a:r>
            <a:br>
              <a:rPr lang="ru-RU" dirty="0"/>
            </a:br>
            <a:endParaRPr lang="ru-RU" dirty="0"/>
          </a:p>
        </p:txBody>
      </p:sp>
      <p:pic>
        <p:nvPicPr>
          <p:cNvPr id="143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007328"/>
            <a:ext cx="7992888" cy="437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9302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8000">
              <a:srgbClr val="DDEBCF">
                <a:alpha val="33000"/>
              </a:srgbClr>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642918"/>
            <a:ext cx="8229600" cy="1143000"/>
          </a:xfrm>
        </p:spPr>
        <p:txBody>
          <a:bodyPr>
            <a:normAutofit fontScale="90000"/>
          </a:bodyPr>
          <a:lstStyle/>
          <a:p>
            <a:br>
              <a:rPr lang="ru-RU" sz="4000" dirty="0">
                <a:latin typeface="Times New Roman" pitchFamily="18" charset="0"/>
                <a:cs typeface="Times New Roman" pitchFamily="18" charset="0"/>
              </a:rPr>
            </a:br>
            <a:br>
              <a:rPr lang="ru-RU" sz="4000" dirty="0">
                <a:latin typeface="Times New Roman" pitchFamily="18" charset="0"/>
                <a:cs typeface="Times New Roman" pitchFamily="18" charset="0"/>
              </a:rPr>
            </a:br>
            <a:r>
              <a:rPr lang="ru-RU" sz="3100" dirty="0"/>
              <a:t>На следующем этапе нашей работы мы решили сделать несколько моделей моста из разных природных материалов (шишек и дерева), чтобы потом испытать их на прочность.</a:t>
            </a:r>
            <a:br>
              <a:rPr lang="ru-RU" sz="3100" dirty="0"/>
            </a:br>
            <a:br>
              <a:rPr lang="ru-RU" dirty="0"/>
            </a:br>
            <a:endParaRPr lang="ru-RU" dirty="0"/>
          </a:p>
        </p:txBody>
      </p:sp>
      <p:pic>
        <p:nvPicPr>
          <p:cNvPr id="43010" name="Picture 2" descr="C:\Users\13_29\Downloads\IMG-20190304-WA0006.jpg"/>
          <p:cNvPicPr>
            <a:picLocks noChangeAspect="1" noChangeArrowheads="1"/>
          </p:cNvPicPr>
          <p:nvPr/>
        </p:nvPicPr>
        <p:blipFill>
          <a:blip r:embed="rId2" cstate="print"/>
          <a:srcRect/>
          <a:stretch>
            <a:fillRect/>
          </a:stretch>
        </p:blipFill>
        <p:spPr bwMode="auto">
          <a:xfrm>
            <a:off x="1500166" y="2000240"/>
            <a:ext cx="6072230" cy="4554173"/>
          </a:xfrm>
          <a:prstGeom prst="rect">
            <a:avLst/>
          </a:prstGeom>
          <a:noFill/>
        </p:spPr>
      </p:pic>
    </p:spTree>
    <p:extLst>
      <p:ext uri="{BB962C8B-B14F-4D97-AF65-F5344CB8AC3E}">
        <p14:creationId xmlns:p14="http://schemas.microsoft.com/office/powerpoint/2010/main" val="1049302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8000">
              <a:srgbClr val="DDEBCF">
                <a:alpha val="33000"/>
              </a:srgbClr>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642194"/>
          </a:xfrm>
        </p:spPr>
        <p:txBody>
          <a:bodyPr>
            <a:noAutofit/>
          </a:bodyPr>
          <a:lstStyle/>
          <a:p>
            <a:r>
              <a:rPr lang="ru-RU" sz="3200" dirty="0"/>
              <a:t> Под руководством преподавателя нашего кружка «</a:t>
            </a:r>
            <a:r>
              <a:rPr lang="ru-RU" sz="3200" dirty="0" err="1"/>
              <a:t>Самоделкин</a:t>
            </a:r>
            <a:r>
              <a:rPr lang="ru-RU" sz="3200" dirty="0"/>
              <a:t>» Бугаева Александра Михайловича мы сделали детали для нашего моста из дерева.</a:t>
            </a:r>
          </a:p>
        </p:txBody>
      </p:sp>
      <p:pic>
        <p:nvPicPr>
          <p:cNvPr id="1741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357430"/>
            <a:ext cx="3890712" cy="3725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6314" y="2428868"/>
            <a:ext cx="4106166" cy="364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7858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8000">
              <a:srgbClr val="DDEBCF">
                <a:alpha val="33000"/>
              </a:srgbClr>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930226"/>
          </a:xfrm>
        </p:spPr>
        <p:txBody>
          <a:bodyPr>
            <a:noAutofit/>
          </a:bodyPr>
          <a:lstStyle/>
          <a:p>
            <a:r>
              <a:rPr lang="ru-RU" sz="2800" dirty="0">
                <a:latin typeface="Times New Roman" pitchFamily="18" charset="0"/>
                <a:cs typeface="Times New Roman" pitchFamily="18" charset="0"/>
              </a:rPr>
              <a:t>Основа нашего моста сделана из кусков фанеры. Основанием моста являются кубические балки. Пролёты моста мы выложили  реечками. Перила моста  сделали из тонких брусков.</a:t>
            </a:r>
          </a:p>
        </p:txBody>
      </p:sp>
      <p:sp>
        <p:nvSpPr>
          <p:cNvPr id="6146" name="AutoShape 2" descr="https://apf.mail.ru/cgi-bin/readmsg/IMG-20190304-WA0007.jpg?id=15516945110000000301%3B0%3B2&amp;x-email=ageeva.yuliya.79%40mail.ru&amp;exif=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148" name="AutoShape 4" descr="https://apf.mail.ru/cgi-bin/readmsg/IMG-20190304-WA0007.jpg?id=15516945110000000301%3B0%3B2&amp;x-email=ageeva.yuliya.79%40mail.ru&amp;exif=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8" name="Содержимое 5" descr="C:\Users\Оксана\Desktop\проект\IMG_20190214_140140.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28728" y="2571744"/>
            <a:ext cx="6572296" cy="4000528"/>
          </a:xfrm>
          <a:prstGeom prst="rect">
            <a:avLst/>
          </a:prstGeom>
          <a:noFill/>
          <a:ln>
            <a:noFill/>
          </a:ln>
        </p:spPr>
      </p:pic>
    </p:spTree>
    <p:extLst>
      <p:ext uri="{BB962C8B-B14F-4D97-AF65-F5344CB8AC3E}">
        <p14:creationId xmlns:p14="http://schemas.microsoft.com/office/powerpoint/2010/main" val="3534804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8000">
              <a:srgbClr val="DDEBCF">
                <a:alpha val="33000"/>
              </a:srgbClr>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500042"/>
            <a:ext cx="8229600" cy="1143000"/>
          </a:xfrm>
        </p:spPr>
        <p:txBody>
          <a:bodyPr>
            <a:normAutofit fontScale="90000"/>
          </a:bodyPr>
          <a:lstStyle/>
          <a:p>
            <a:br>
              <a:rPr lang="ru-RU" sz="3100" dirty="0">
                <a:latin typeface="Times New Roman" pitchFamily="18" charset="0"/>
                <a:cs typeface="Times New Roman" pitchFamily="18" charset="0"/>
              </a:rPr>
            </a:br>
            <a:r>
              <a:rPr lang="ru-RU" sz="3100" dirty="0">
                <a:latin typeface="Times New Roman" pitchFamily="18" charset="0"/>
                <a:cs typeface="Times New Roman" pitchFamily="18" charset="0"/>
              </a:rPr>
              <a:t>А на занятиях кружка  «Я - исследователь» мы собрали модели нашего моста из дерева и шишек. </a:t>
            </a:r>
            <a:br>
              <a:rPr lang="ru-RU" dirty="0"/>
            </a:br>
            <a:endParaRPr lang="ru-RU" dirty="0"/>
          </a:p>
        </p:txBody>
      </p:sp>
      <p:pic>
        <p:nvPicPr>
          <p:cNvPr id="6" name="Содержимое 5" descr="C:\Users\ADGIN\Desktop\НПК Шаг в будущее\IMG-20190304-WA0008.jpg"/>
          <p:cNvPicPr>
            <a:picLocks noGrp="1"/>
          </p:cNvPicPr>
          <p:nvPr>
            <p:ph idx="1"/>
          </p:nvPr>
        </p:nvPicPr>
        <p:blipFill>
          <a:blip r:embed="rId2" cstate="print"/>
          <a:srcRect/>
          <a:stretch>
            <a:fillRect/>
          </a:stretch>
        </p:blipFill>
        <p:spPr bwMode="auto">
          <a:xfrm>
            <a:off x="4572000" y="1928802"/>
            <a:ext cx="3881404" cy="4084795"/>
          </a:xfrm>
          <a:prstGeom prst="rect">
            <a:avLst/>
          </a:prstGeom>
          <a:noFill/>
          <a:ln w="9525">
            <a:noFill/>
            <a:miter lim="800000"/>
            <a:headEnd/>
            <a:tailEnd/>
          </a:ln>
        </p:spPr>
      </p:pic>
      <p:pic>
        <p:nvPicPr>
          <p:cNvPr id="5" name="Picture 5" descr="C:\Users\13_29\Downloads\IMG-20190304-WA0007.jpg"/>
          <p:cNvPicPr>
            <a:picLocks noChangeAspect="1" noChangeArrowheads="1"/>
          </p:cNvPicPr>
          <p:nvPr/>
        </p:nvPicPr>
        <p:blipFill>
          <a:blip r:embed="rId3" cstate="print"/>
          <a:srcRect l="22265" r="15625" b="9614"/>
          <a:stretch>
            <a:fillRect/>
          </a:stretch>
        </p:blipFill>
        <p:spPr bwMode="auto">
          <a:xfrm>
            <a:off x="571472" y="1928802"/>
            <a:ext cx="3786214" cy="4357718"/>
          </a:xfrm>
          <a:prstGeom prst="rect">
            <a:avLst/>
          </a:prstGeom>
          <a:noFill/>
        </p:spPr>
      </p:pic>
    </p:spTree>
    <p:extLst>
      <p:ext uri="{BB962C8B-B14F-4D97-AF65-F5344CB8AC3E}">
        <p14:creationId xmlns:p14="http://schemas.microsoft.com/office/powerpoint/2010/main" val="20748692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8000">
              <a:srgbClr val="DDEBCF">
                <a:alpha val="33000"/>
              </a:srgbClr>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br>
              <a:rPr lang="ru-RU" sz="3100" dirty="0">
                <a:latin typeface="Times New Roman" pitchFamily="18" charset="0"/>
                <a:cs typeface="Times New Roman" pitchFamily="18" charset="0"/>
              </a:rPr>
            </a:br>
            <a:br>
              <a:rPr lang="ru-RU" sz="3100" dirty="0">
                <a:latin typeface="Times New Roman" pitchFamily="18" charset="0"/>
                <a:cs typeface="Times New Roman" pitchFamily="18" charset="0"/>
              </a:rPr>
            </a:br>
            <a:br>
              <a:rPr lang="ru-RU" sz="3100" dirty="0">
                <a:latin typeface="Times New Roman" pitchFamily="18" charset="0"/>
                <a:cs typeface="Times New Roman" pitchFamily="18" charset="0"/>
              </a:rPr>
            </a:br>
            <a:r>
              <a:rPr lang="ru-RU" sz="3100" dirty="0">
                <a:latin typeface="Times New Roman" pitchFamily="18" charset="0"/>
                <a:cs typeface="Times New Roman" pitchFamily="18" charset="0"/>
              </a:rPr>
              <a:t>Затем мы решили испытать наши мосты на прочность, и оказалось, что мост, сделанный из шишек не смог выдержать тяжести и развалился.  А блочный мост, сделанный из дерева, смог выдержать испытание и подтвердить свою прочность.</a:t>
            </a:r>
            <a:br>
              <a:rPr lang="ru-RU" dirty="0"/>
            </a:br>
            <a:endParaRPr lang="ru-RU" dirty="0"/>
          </a:p>
        </p:txBody>
      </p:sp>
      <p:pic>
        <p:nvPicPr>
          <p:cNvPr id="4" name="Рисунок 3" descr="C:\Users\ADGIN\Desktop\НПК Шаг в будущее\IMG-20190304-WA0002.jpg"/>
          <p:cNvPicPr/>
          <p:nvPr/>
        </p:nvPicPr>
        <p:blipFill>
          <a:blip r:embed="rId2" cstate="print"/>
          <a:srcRect t="17012"/>
          <a:stretch>
            <a:fillRect/>
          </a:stretch>
        </p:blipFill>
        <p:spPr bwMode="auto">
          <a:xfrm>
            <a:off x="611560" y="2420888"/>
            <a:ext cx="7992888" cy="4248472"/>
          </a:xfrm>
          <a:prstGeom prst="rect">
            <a:avLst/>
          </a:prstGeom>
          <a:ln w="228600" cap="sq" cmpd="thickThin">
            <a:solidFill>
              <a:schemeClr val="accent6">
                <a:lumMod val="20000"/>
                <a:lumOff val="80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2396241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8000">
              <a:srgbClr val="DDEBCF">
                <a:alpha val="33000"/>
              </a:srgbClr>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85776"/>
            <a:ext cx="8229600" cy="1143000"/>
          </a:xfrm>
        </p:spPr>
        <p:txBody>
          <a:bodyPr>
            <a:normAutofit/>
          </a:bodyPr>
          <a:lstStyle/>
          <a:p>
            <a:r>
              <a:rPr lang="ru-RU" sz="2800" b="1" dirty="0"/>
              <a:t>Заключение</a:t>
            </a:r>
            <a:endParaRPr lang="ru-RU" sz="2800" dirty="0"/>
          </a:p>
        </p:txBody>
      </p:sp>
      <p:sp>
        <p:nvSpPr>
          <p:cNvPr id="3" name="Содержимое 2"/>
          <p:cNvSpPr>
            <a:spLocks noGrp="1"/>
          </p:cNvSpPr>
          <p:nvPr>
            <p:ph idx="1"/>
          </p:nvPr>
        </p:nvSpPr>
        <p:spPr>
          <a:xfrm>
            <a:off x="571472" y="642918"/>
            <a:ext cx="8229600" cy="4525963"/>
          </a:xfrm>
        </p:spPr>
        <p:txBody>
          <a:bodyPr>
            <a:noAutofit/>
          </a:bodyPr>
          <a:lstStyle/>
          <a:p>
            <a:r>
              <a:rPr lang="ru-RU" sz="2200" dirty="0"/>
              <a:t>Изучив литературу и другие источники по нашей проблеме, мы выяснили, что умение сооружать мосты еще со времен древних римлян считалось вершиной инженерного искусства, которое передавалось из поколения в поколение с небольшими изменениями и новшествами.</a:t>
            </a:r>
          </a:p>
          <a:p>
            <a:r>
              <a:rPr lang="ru-RU" sz="2200" dirty="0"/>
              <a:t>На своём опыте, при выполнении проекта,  мы убедились в том, что сооружение моста крайне ответственное  и трудоёмкое дело.  </a:t>
            </a:r>
          </a:p>
          <a:p>
            <a:r>
              <a:rPr lang="ru-RU" sz="2200" dirty="0"/>
              <a:t>       Изучив технологию строительства разных мостов, мы  выяснили, что самым прочным является балочный мост. Мы впервые создали свой прототип этого моста. Но на этом наша работа над созданием прочной модели моста не заканчивается. В дальнейшем мы планируем создать 3</a:t>
            </a:r>
            <a:r>
              <a:rPr lang="en-US" sz="2200" dirty="0"/>
              <a:t>D</a:t>
            </a:r>
            <a:r>
              <a:rPr lang="ru-RU" sz="2200" dirty="0"/>
              <a:t> модель прочного балочного моста.  </a:t>
            </a:r>
          </a:p>
          <a:p>
            <a:r>
              <a:rPr lang="ru-RU" sz="2200" dirty="0"/>
              <a:t>       А когда мы вырастем, то Маргарита станет инженером – дизайнером и обязательно построит свой мост «Будущего», который будет служить людям много  лет.</a:t>
            </a:r>
          </a:p>
          <a:p>
            <a:endParaRPr lang="ru-RU" sz="2200" dirty="0"/>
          </a:p>
        </p:txBody>
      </p:sp>
    </p:spTree>
    <p:extLst>
      <p:ext uri="{BB962C8B-B14F-4D97-AF65-F5344CB8AC3E}">
        <p14:creationId xmlns:p14="http://schemas.microsoft.com/office/powerpoint/2010/main" val="12082839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8000">
              <a:srgbClr val="DDEBCF">
                <a:alpha val="33000"/>
              </a:srgbClr>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normAutofit/>
          </a:bodyPr>
          <a:lstStyle/>
          <a:p>
            <a:endParaRPr lang="ru-RU" dirty="0"/>
          </a:p>
        </p:txBody>
      </p:sp>
      <p:pic>
        <p:nvPicPr>
          <p:cNvPr id="1026" name="Picture 2" descr="C:\Users\Гордеева\Desktop\1465498873_1509.gif"/>
          <p:cNvPicPr>
            <a:picLocks noChangeAspect="1" noChangeArrowheads="1" noCrop="1"/>
          </p:cNvPicPr>
          <p:nvPr/>
        </p:nvPicPr>
        <p:blipFill>
          <a:blip r:embed="rId2" cstate="print"/>
          <a:srcRect/>
          <a:stretch>
            <a:fillRect/>
          </a:stretch>
        </p:blipFill>
        <p:spPr bwMode="auto">
          <a:xfrm>
            <a:off x="0" y="1"/>
            <a:ext cx="9144000" cy="6858000"/>
          </a:xfrm>
          <a:prstGeom prst="rect">
            <a:avLst/>
          </a:prstGeom>
          <a:noFill/>
        </p:spPr>
      </p:pic>
    </p:spTree>
    <p:extLst>
      <p:ext uri="{BB962C8B-B14F-4D97-AF65-F5344CB8AC3E}">
        <p14:creationId xmlns:p14="http://schemas.microsoft.com/office/powerpoint/2010/main" val="1208283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8000">
              <a:srgbClr val="DDEBCF">
                <a:alpha val="33000"/>
              </a:srgbClr>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5786" y="928670"/>
            <a:ext cx="7534620" cy="543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234124" y="142852"/>
            <a:ext cx="2481834" cy="523220"/>
          </a:xfrm>
          <a:prstGeom prst="rect">
            <a:avLst/>
          </a:prstGeom>
        </p:spPr>
        <p:txBody>
          <a:bodyPr wrap="none">
            <a:spAutoFit/>
          </a:bodyPr>
          <a:lstStyle/>
          <a:p>
            <a:pPr algn="ctr"/>
            <a:r>
              <a:rPr lang="ru-RU" sz="2800" b="1" dirty="0">
                <a:ln>
                  <a:solidFill>
                    <a:schemeClr val="tx1"/>
                  </a:solidFill>
                </a:ln>
                <a:latin typeface="Times New Roman" pitchFamily="18" charset="0"/>
                <a:cs typeface="Times New Roman" pitchFamily="18" charset="0"/>
              </a:rPr>
              <a:t>Актуальность</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8000">
              <a:srgbClr val="DDEBCF">
                <a:alpha val="33000"/>
              </a:srgbClr>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529" r="-1829"/>
          <a:stretch/>
        </p:blipFill>
        <p:spPr bwMode="auto">
          <a:xfrm>
            <a:off x="380381" y="1196752"/>
            <a:ext cx="8579055" cy="5157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428992" y="357166"/>
            <a:ext cx="2481834" cy="523220"/>
          </a:xfrm>
          <a:prstGeom prst="rect">
            <a:avLst/>
          </a:prstGeom>
        </p:spPr>
        <p:txBody>
          <a:bodyPr wrap="none">
            <a:spAutoFit/>
          </a:bodyPr>
          <a:lstStyle/>
          <a:p>
            <a:pPr algn="ctr"/>
            <a:r>
              <a:rPr lang="ru-RU" sz="2800" b="1" dirty="0">
                <a:ln>
                  <a:solidFill>
                    <a:schemeClr val="tx1"/>
                  </a:solidFill>
                </a:ln>
                <a:latin typeface="Times New Roman" pitchFamily="18" charset="0"/>
                <a:cs typeface="Times New Roman" pitchFamily="18" charset="0"/>
              </a:rPr>
              <a:t>Актуальность</a:t>
            </a:r>
          </a:p>
        </p:txBody>
      </p:sp>
    </p:spTree>
    <p:extLst>
      <p:ext uri="{BB962C8B-B14F-4D97-AF65-F5344CB8AC3E}">
        <p14:creationId xmlns:p14="http://schemas.microsoft.com/office/powerpoint/2010/main" val="405739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8000">
              <a:srgbClr val="DDEBCF">
                <a:alpha val="33000"/>
              </a:srgbClr>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685800" y="1196753"/>
            <a:ext cx="7772400" cy="2403698"/>
          </a:xfrm>
        </p:spPr>
        <p:txBody>
          <a:bodyPr>
            <a:normAutofit fontScale="90000"/>
          </a:bodyPr>
          <a:lstStyle/>
          <a:p>
            <a:br>
              <a:rPr lang="ru-RU" b="1" dirty="0"/>
            </a:br>
            <a:r>
              <a:rPr lang="ru-RU" b="1" dirty="0">
                <a:ln>
                  <a:solidFill>
                    <a:srgbClr val="009900"/>
                  </a:solidFill>
                </a:ln>
              </a:rPr>
              <a:t>Цель нашего  проекта: </a:t>
            </a:r>
            <a:r>
              <a:rPr lang="ru-RU" dirty="0"/>
              <a:t>спроектировать свою модель прочного моста.</a:t>
            </a:r>
          </a:p>
        </p:txBody>
      </p:sp>
    </p:spTree>
    <p:extLst>
      <p:ext uri="{BB962C8B-B14F-4D97-AF65-F5344CB8AC3E}">
        <p14:creationId xmlns:p14="http://schemas.microsoft.com/office/powerpoint/2010/main" val="1669979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8000">
              <a:srgbClr val="DDEBCF">
                <a:alpha val="33000"/>
              </a:srgbClr>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r>
              <a:rPr lang="ru-RU" b="1" dirty="0">
                <a:ln>
                  <a:solidFill>
                    <a:srgbClr val="009900"/>
                  </a:solidFill>
                </a:ln>
              </a:rPr>
              <a:t>Этапы нашего проекта:</a:t>
            </a:r>
          </a:p>
        </p:txBody>
      </p:sp>
      <p:sp>
        <p:nvSpPr>
          <p:cNvPr id="7" name="Объект 6"/>
          <p:cNvSpPr>
            <a:spLocks noGrp="1"/>
          </p:cNvSpPr>
          <p:nvPr>
            <p:ph idx="1"/>
          </p:nvPr>
        </p:nvSpPr>
        <p:spPr/>
        <p:txBody>
          <a:bodyPr>
            <a:normAutofit/>
          </a:bodyPr>
          <a:lstStyle/>
          <a:p>
            <a:r>
              <a:rPr lang="ru-RU" b="1" dirty="0"/>
              <a:t>1. Определение проблемы, темы проекта.</a:t>
            </a:r>
          </a:p>
          <a:p>
            <a:r>
              <a:rPr lang="ru-RU" b="1" dirty="0"/>
              <a:t>2. Поиск информации </a:t>
            </a:r>
            <a:endParaRPr lang="ru-RU" dirty="0"/>
          </a:p>
          <a:p>
            <a:pPr lvl="0"/>
            <a:r>
              <a:rPr lang="ru-RU" dirty="0"/>
              <a:t>Раскрыть понятие слова мост.</a:t>
            </a:r>
          </a:p>
          <a:p>
            <a:pPr lvl="0"/>
            <a:r>
              <a:rPr lang="ru-RU" dirty="0"/>
              <a:t>Найти сведения об истории возникновения мостов.</a:t>
            </a:r>
          </a:p>
          <a:p>
            <a:pPr lvl="0"/>
            <a:r>
              <a:rPr lang="ru-RU" dirty="0"/>
              <a:t>Узнать какие бывают виды мостов и их технологию построения.</a:t>
            </a:r>
          </a:p>
          <a:p>
            <a:pPr lvl="0"/>
            <a:endParaRPr lang="ru-RU" dirty="0"/>
          </a:p>
        </p:txBody>
      </p:sp>
    </p:spTree>
    <p:extLst>
      <p:ext uri="{BB962C8B-B14F-4D97-AF65-F5344CB8AC3E}">
        <p14:creationId xmlns:p14="http://schemas.microsoft.com/office/powerpoint/2010/main" val="958065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8000">
              <a:srgbClr val="DDEBCF">
                <a:alpha val="33000"/>
              </a:srgbClr>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r>
              <a:rPr lang="ru-RU" b="1" dirty="0">
                <a:ln>
                  <a:solidFill>
                    <a:srgbClr val="008000"/>
                  </a:solidFill>
                </a:ln>
              </a:rPr>
              <a:t>Этапы нашего проекта:</a:t>
            </a:r>
          </a:p>
        </p:txBody>
      </p:sp>
      <p:sp>
        <p:nvSpPr>
          <p:cNvPr id="7" name="Объект 6"/>
          <p:cNvSpPr>
            <a:spLocks noGrp="1"/>
          </p:cNvSpPr>
          <p:nvPr>
            <p:ph idx="1"/>
          </p:nvPr>
        </p:nvSpPr>
        <p:spPr/>
        <p:txBody>
          <a:bodyPr>
            <a:normAutofit fontScale="85000" lnSpcReduction="10000"/>
          </a:bodyPr>
          <a:lstStyle/>
          <a:p>
            <a:r>
              <a:rPr lang="ru-RU" b="1" dirty="0"/>
              <a:t>3. Проектирование самостоятельной деятельности</a:t>
            </a:r>
            <a:endParaRPr lang="ru-RU" dirty="0"/>
          </a:p>
          <a:p>
            <a:pPr lvl="0"/>
            <a:r>
              <a:rPr lang="ru-RU" dirty="0"/>
              <a:t>Разработать этапы построения своей модели моста.</a:t>
            </a:r>
          </a:p>
          <a:p>
            <a:pPr lvl="0"/>
            <a:r>
              <a:rPr lang="ru-RU" dirty="0"/>
              <a:t>Сделать эскиз моста на бумаге.</a:t>
            </a:r>
          </a:p>
          <a:p>
            <a:r>
              <a:rPr lang="ru-RU" b="1" dirty="0"/>
              <a:t>4. Практическая работа</a:t>
            </a:r>
            <a:endParaRPr lang="ru-RU" dirty="0"/>
          </a:p>
          <a:p>
            <a:pPr lvl="0"/>
            <a:r>
              <a:rPr lang="ru-RU" dirty="0"/>
              <a:t>Создать несколько моделей мостов из разных материалов.</a:t>
            </a:r>
          </a:p>
          <a:p>
            <a:pPr lvl="0"/>
            <a:r>
              <a:rPr lang="ru-RU" dirty="0"/>
              <a:t>Провести испытание мостов на прочность.</a:t>
            </a:r>
          </a:p>
          <a:p>
            <a:r>
              <a:rPr lang="ru-RU" b="1" dirty="0"/>
              <a:t>5. Заключение</a:t>
            </a:r>
            <a:endParaRPr lang="ru-RU" dirty="0"/>
          </a:p>
          <a:p>
            <a:pPr lvl="0"/>
            <a:r>
              <a:rPr lang="ru-RU" dirty="0"/>
              <a:t>Выступить перед одноклассниками с презентацией  проекта.</a:t>
            </a:r>
          </a:p>
          <a:p>
            <a:pPr lvl="0"/>
            <a:endParaRPr lang="ru-RU" dirty="0"/>
          </a:p>
        </p:txBody>
      </p:sp>
    </p:spTree>
    <p:extLst>
      <p:ext uri="{BB962C8B-B14F-4D97-AF65-F5344CB8AC3E}">
        <p14:creationId xmlns:p14="http://schemas.microsoft.com/office/powerpoint/2010/main" val="958065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8000">
              <a:srgbClr val="DDEBCF">
                <a:alpha val="33000"/>
              </a:srgbClr>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8229600" cy="2088232"/>
          </a:xfrm>
        </p:spPr>
        <p:txBody>
          <a:bodyPr>
            <a:noAutofit/>
          </a:bodyPr>
          <a:lstStyle/>
          <a:p>
            <a:br>
              <a:rPr lang="ru-RU" sz="3200" b="1" dirty="0">
                <a:solidFill>
                  <a:srgbClr val="222222"/>
                </a:solidFill>
                <a:latin typeface="Times New Roman"/>
                <a:ea typeface="Times New Roman"/>
              </a:rPr>
            </a:br>
            <a:br>
              <a:rPr lang="ru-RU" sz="3200" b="1" dirty="0">
                <a:solidFill>
                  <a:srgbClr val="222222"/>
                </a:solidFill>
                <a:latin typeface="Times New Roman"/>
                <a:ea typeface="Times New Roman"/>
              </a:rPr>
            </a:br>
            <a:r>
              <a:rPr lang="ru-RU" b="1" dirty="0">
                <a:ln>
                  <a:solidFill>
                    <a:srgbClr val="008000"/>
                  </a:solidFill>
                </a:ln>
                <a:solidFill>
                  <a:srgbClr val="222222"/>
                </a:solidFill>
                <a:latin typeface="Times New Roman"/>
                <a:ea typeface="Times New Roman"/>
              </a:rPr>
              <a:t>Что такое мост?  </a:t>
            </a:r>
            <a:br>
              <a:rPr lang="ru-RU" sz="3200" b="1" dirty="0">
                <a:solidFill>
                  <a:srgbClr val="222222"/>
                </a:solidFill>
                <a:latin typeface="Times New Roman"/>
                <a:ea typeface="Times New Roman"/>
              </a:rPr>
            </a:br>
            <a:r>
              <a:rPr lang="ru-RU" sz="2800" b="1" dirty="0">
                <a:solidFill>
                  <a:srgbClr val="222222"/>
                </a:solidFill>
                <a:latin typeface="Times New Roman"/>
                <a:ea typeface="Times New Roman"/>
              </a:rPr>
              <a:t>Мост - это сооружение, помогающее пересечь реку, озеро, ущелье или любое другое препятствие. Мост - это одна из первых инженерных конструкций, придуманная человеком</a:t>
            </a:r>
            <a:endParaRPr lang="ru-RU" sz="2800" b="1" dirty="0"/>
          </a:p>
        </p:txBody>
      </p:sp>
      <p:pic>
        <p:nvPicPr>
          <p:cNvPr id="5122"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3655" t="13303" r="13392" b="22655"/>
          <a:stretch/>
        </p:blipFill>
        <p:spPr bwMode="auto">
          <a:xfrm>
            <a:off x="1763688" y="3284984"/>
            <a:ext cx="5760640" cy="3170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1724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8000">
              <a:srgbClr val="DDEBCF">
                <a:alpha val="33000"/>
              </a:srgbClr>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39552" y="260648"/>
            <a:ext cx="8229600" cy="1143000"/>
          </a:xfrm>
        </p:spPr>
        <p:txBody>
          <a:bodyPr>
            <a:noAutofit/>
          </a:bodyPr>
          <a:lstStyle/>
          <a:p>
            <a:br>
              <a:rPr lang="ru-RU" sz="3200" dirty="0">
                <a:latin typeface="Times New Roman" pitchFamily="18" charset="0"/>
                <a:cs typeface="Times New Roman" pitchFamily="18" charset="0"/>
              </a:rPr>
            </a:br>
            <a:br>
              <a:rPr lang="ru-RU" sz="3200" dirty="0">
                <a:latin typeface="Times New Roman" pitchFamily="18" charset="0"/>
                <a:cs typeface="Times New Roman" pitchFamily="18" charset="0"/>
              </a:rPr>
            </a:br>
            <a:r>
              <a:rPr lang="ru-RU" sz="4000" b="1" dirty="0">
                <a:ln>
                  <a:solidFill>
                    <a:srgbClr val="009900"/>
                  </a:solidFill>
                </a:ln>
                <a:latin typeface="Times New Roman" pitchFamily="18" charset="0"/>
                <a:cs typeface="Times New Roman" pitchFamily="18" charset="0"/>
              </a:rPr>
              <a:t>История возникновения мостов</a:t>
            </a:r>
            <a:r>
              <a:rPr lang="ru-RU" sz="4000" b="1" dirty="0">
                <a:latin typeface="Times New Roman" pitchFamily="18" charset="0"/>
                <a:cs typeface="Times New Roman" pitchFamily="18" charset="0"/>
              </a:rPr>
              <a:t>.</a:t>
            </a:r>
            <a:br>
              <a:rPr lang="ru-RU" sz="3200" dirty="0">
                <a:latin typeface="Times New Roman" pitchFamily="18" charset="0"/>
                <a:cs typeface="Times New Roman" pitchFamily="18" charset="0"/>
              </a:rPr>
            </a:br>
            <a:r>
              <a:rPr lang="ru-RU" sz="3200" dirty="0">
                <a:latin typeface="Times New Roman" pitchFamily="18" charset="0"/>
                <a:cs typeface="Times New Roman" pitchFamily="18" charset="0"/>
              </a:rPr>
              <a:t>В Ираке археологами найден самый древний мост на земле – </a:t>
            </a:r>
            <a:r>
              <a:rPr lang="ru-RU" sz="3200" dirty="0" err="1">
                <a:latin typeface="Times New Roman" pitchFamily="18" charset="0"/>
                <a:cs typeface="Times New Roman" pitchFamily="18" charset="0"/>
              </a:rPr>
              <a:t>Гирсу</a:t>
            </a:r>
            <a:r>
              <a:rPr lang="ru-RU" sz="3200" dirty="0">
                <a:latin typeface="Times New Roman" pitchFamily="18" charset="0"/>
                <a:cs typeface="Times New Roman" pitchFamily="18" charset="0"/>
              </a:rPr>
              <a:t> его возраст около 4000 тысяч лет. </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2348880"/>
            <a:ext cx="7155737" cy="3998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383497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427</TotalTime>
  <Words>811</Words>
  <Application>Microsoft Office PowerPoint</Application>
  <PresentationFormat>Экран (4:3)</PresentationFormat>
  <Paragraphs>63</Paragraphs>
  <Slides>28</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28</vt:i4>
      </vt:variant>
    </vt:vector>
  </HeadingPairs>
  <TitlesOfParts>
    <vt:vector size="32" baseType="lpstr">
      <vt:lpstr>Arial</vt:lpstr>
      <vt:lpstr>Calibri</vt:lpstr>
      <vt:lpstr>Times New Roman</vt:lpstr>
      <vt:lpstr>Тема Office</vt:lpstr>
      <vt:lpstr>Презентация PowerPoint</vt:lpstr>
      <vt:lpstr>Презентация PowerPoint</vt:lpstr>
      <vt:lpstr>Презентация PowerPoint</vt:lpstr>
      <vt:lpstr>Презентация PowerPoint</vt:lpstr>
      <vt:lpstr> Цель нашего  проекта: спроектировать свою модель прочного моста.</vt:lpstr>
      <vt:lpstr>Этапы нашего проекта:</vt:lpstr>
      <vt:lpstr>Этапы нашего проекта:</vt:lpstr>
      <vt:lpstr>  Что такое мост?   Мост - это сооружение, помогающее пересечь реку, озеро, ущелье или любое другое препятствие. Мост - это одна из первых инженерных конструкций, придуманная человеком</vt:lpstr>
      <vt:lpstr>  История возникновения мостов. В Ираке археологами найден самый древний мост на земле – Гирсу его возраст около 4000 тысяч лет. </vt:lpstr>
      <vt:lpstr>  Какие бывают мосты? </vt:lpstr>
      <vt:lpstr>Такое привычное для всех нас сооружение, как мост, может быть очень и очень необычным. </vt:lpstr>
      <vt:lpstr>Подъёмный мост -Нидерланды</vt:lpstr>
      <vt:lpstr>Двухуровневый мост в Индии, который не пришлось строить, он вырос сам.</vt:lpstr>
      <vt:lpstr>Стеклянный мост на горе Тяньмэнь в Китае.</vt:lpstr>
      <vt:lpstr>Виадук в Шотландии по которому Гарри Поттер ехал на учёбу в Хогвардс.</vt:lpstr>
      <vt:lpstr> «Питательный» мост в  Австралии.  Научить переходить дорогу животных невозможно, поэтому человек придумал для них специальные мосты для перехода  дорог-Экодуки.</vt:lpstr>
      <vt:lpstr>Как и любое другое строение, строительство моста состоит из нескольких этапов: </vt:lpstr>
      <vt:lpstr>   В современном мире необходимы прочные мосты, которые могли бы служить человеку долгое время. Мы смогли сделать подборку таких сооружений и выделить из них самый распространённый по использованию и прочности  Балочный мост  </vt:lpstr>
      <vt:lpstr> Собрав всю информацию о мостах и технологии их строения, мы решили  создать свой прототип  балочного моста, который отличается своей прочностью и частотой использования в  строительстве. </vt:lpstr>
      <vt:lpstr>Сначала мы разработали этапы построения своей модели и выполнили проектное изображение нашего моста на бумаге. </vt:lpstr>
      <vt:lpstr>  Затем, используя подручные материалы, мы сделали наш мост в «черновом варианте» </vt:lpstr>
      <vt:lpstr>  На следующем этапе нашей работы мы решили сделать несколько моделей моста из разных природных материалов (шишек и дерева), чтобы потом испытать их на прочность.  </vt:lpstr>
      <vt:lpstr> Под руководством преподавателя нашего кружка «Самоделкин» Бугаева Александра Михайловича мы сделали детали для нашего моста из дерева.</vt:lpstr>
      <vt:lpstr>Основа нашего моста сделана из кусков фанеры. Основанием моста являются кубические балки. Пролёты моста мы выложили  реечками. Перила моста  сделали из тонких брусков.</vt:lpstr>
      <vt:lpstr> А на занятиях кружка  «Я - исследователь» мы собрали модели нашего моста из дерева и шишек.  </vt:lpstr>
      <vt:lpstr>   Затем мы решили испытать наши мосты на прочность, и оказалось, что мост, сделанный из шишек не смог выдержать тяжести и развалился.  А блочный мост, сделанный из дерева, смог выдержать испытание и подтвердить свою прочность. </vt:lpstr>
      <vt:lpstr>Заключение</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ageevayliya@outlook.com</cp:lastModifiedBy>
  <cp:revision>28</cp:revision>
  <dcterms:created xsi:type="dcterms:W3CDTF">2012-02-20T18:56:51Z</dcterms:created>
  <dcterms:modified xsi:type="dcterms:W3CDTF">2021-10-16T17:16:39Z</dcterms:modified>
</cp:coreProperties>
</file>