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5" r:id="rId4"/>
    <p:sldId id="260" r:id="rId5"/>
    <p:sldId id="262" r:id="rId6"/>
    <p:sldId id="263" r:id="rId7"/>
    <p:sldId id="277" r:id="rId8"/>
    <p:sldId id="265" r:id="rId9"/>
    <p:sldId id="266" r:id="rId10"/>
    <p:sldId id="267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B565D9-7DBA-46CD-80F5-48DDB6317863}">
          <p14:sldIdLst>
            <p14:sldId id="256"/>
            <p14:sldId id="257"/>
            <p14:sldId id="275"/>
            <p14:sldId id="260"/>
            <p14:sldId id="262"/>
            <p14:sldId id="263"/>
            <p14:sldId id="277"/>
            <p14:sldId id="265"/>
            <p14:sldId id="266"/>
            <p14:sldId id="267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B76"/>
    <a:srgbClr val="354D9B"/>
    <a:srgbClr val="1F1B1C"/>
    <a:srgbClr val="C6CFEC"/>
    <a:srgbClr val="93A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 varScale="1">
        <p:scale>
          <a:sx n="111" d="100"/>
          <a:sy n="111" d="100"/>
        </p:scale>
        <p:origin x="14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3F0E-654B-47B1-B5C7-867012B857E5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340BD-1172-4F36-AC92-3D9880319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3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340BD-1172-4F36-AC92-3D988031944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63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92D8-49CC-4DC1-8036-D188215B1FEF}" type="datetime1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6492-D7DD-4A26-B8F9-8DE48E37DC11}" type="datetime1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7A5B-5746-45FA-90A6-139CD965BD42}" type="datetime1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ABA6-6540-4B92-BD2D-E790C296070F}" type="datetime1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5174-5754-4EC7-996C-38A2C6BF01C1}" type="datetime1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692-5074-44A2-AC43-2B91F4AA2692}" type="datetime1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0A87-5C8A-4D95-A04A-45FBD2F5C194}" type="datetime1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5595-97C5-489F-8625-9E921212772C}" type="datetime1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CBDA-8926-4308-9259-DAC57D6769F7}" type="datetime1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B726-F4C0-4C94-A162-72E2ED3AEC30}" type="datetime1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146C-2792-4436-B735-D0E519BE7633}" type="datetime1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EF842-5377-4447-8C06-8BF8CB662D49}" type="datetime1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38125-C62E-4C16-B46F-10CFD240C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Цифровизация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эффективность!» -</a:t>
            </a:r>
          </a:p>
          <a:p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Генеральный директор ПАО «ФосАгро» Андрей Гурьев 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136339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1. Сегодня </a:t>
            </a:r>
            <a:r>
              <a:rPr lang="ru-RU" b="1" dirty="0" err="1">
                <a:solidFill>
                  <a:schemeClr val="tx2"/>
                </a:solidFill>
              </a:rPr>
              <a:t>цифровизация</a:t>
            </a:r>
            <a:r>
              <a:rPr lang="ru-RU" b="1" dirty="0">
                <a:solidFill>
                  <a:schemeClr val="tx2"/>
                </a:solidFill>
              </a:rPr>
              <a:t> уже полностью или частично охватила все звенья цепи: добычу и переработку сырья, производство удобрений, продажи, логистику. За последние 5 лет «ФосАгро» увеличила производство минеральных удобрений в 1,5 раза – до 9 млн тонн, стала лидером в России по динамике производительности труда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582711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2.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Дистанционное </a:t>
            </a:r>
            <a:r>
              <a:rPr lang="ru-RU" b="1" dirty="0">
                <a:solidFill>
                  <a:srgbClr val="0070C0"/>
                </a:solidFill>
              </a:rPr>
              <a:t>управление подземным бурением – будущее </a:t>
            </a:r>
            <a:r>
              <a:rPr lang="ru-RU" b="1" dirty="0" smtClean="0">
                <a:solidFill>
                  <a:srgbClr val="0070C0"/>
                </a:solidFill>
              </a:rPr>
              <a:t>горной добычи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b="1" dirty="0" smtClean="0">
                <a:solidFill>
                  <a:srgbClr val="0070C0"/>
                </a:solidFill>
              </a:rPr>
              <a:t>Испытания </a:t>
            </a:r>
            <a:r>
              <a:rPr lang="ru-RU" b="1" dirty="0">
                <a:solidFill>
                  <a:srgbClr val="0070C0"/>
                </a:solidFill>
              </a:rPr>
              <a:t>показали, что производительность труда выросла на 20%, при этом безопасность подземной добычи повысилась кратно. Сейчас </a:t>
            </a:r>
            <a:r>
              <a:rPr lang="ru-RU" b="1" dirty="0" smtClean="0">
                <a:solidFill>
                  <a:srgbClr val="0070C0"/>
                </a:solidFill>
              </a:rPr>
              <a:t>на Кировском руднике  </a:t>
            </a:r>
            <a:r>
              <a:rPr lang="ru-RU" b="1" dirty="0">
                <a:solidFill>
                  <a:srgbClr val="0070C0"/>
                </a:solidFill>
              </a:rPr>
              <a:t>10 таких установок, в планах – увеличивать их </a:t>
            </a:r>
            <a:r>
              <a:rPr lang="ru-RU" b="1" dirty="0" smtClean="0">
                <a:solidFill>
                  <a:srgbClr val="0070C0"/>
                </a:solidFill>
              </a:rPr>
              <a:t>количество.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3. Беспилотные </a:t>
            </a:r>
            <a:r>
              <a:rPr lang="ru-RU" b="1" dirty="0">
                <a:solidFill>
                  <a:srgbClr val="7030A0"/>
                </a:solidFill>
              </a:rPr>
              <a:t>самосвалы и экскаваторы на </a:t>
            </a:r>
            <a:r>
              <a:rPr lang="ru-RU" b="1" dirty="0" smtClean="0">
                <a:solidFill>
                  <a:srgbClr val="7030A0"/>
                </a:solidFill>
              </a:rPr>
              <a:t>карьерах  </a:t>
            </a:r>
            <a:r>
              <a:rPr lang="ru-RU" b="1" dirty="0">
                <a:solidFill>
                  <a:srgbClr val="7030A0"/>
                </a:solidFill>
              </a:rPr>
              <a:t>в Мурманской области, которые могут работать в любую погоду, практически в любых условиях. Применение беспилотной техники, во-первых, повышает безопасность людей, а во-вторых дает ощутимую экономию времени и снижает расход топлива за счет оптимальной загрузки техники и цифровой маршрутизации ее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9629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790937"/>
            <a:ext cx="5612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6350">
                  <a:noFill/>
                </a:ln>
                <a:solidFill>
                  <a:srgbClr val="283B76"/>
                </a:solidFill>
              </a:rPr>
              <a:t>Профессии </a:t>
            </a:r>
            <a:r>
              <a:rPr lang="ru-RU" sz="2400" b="1" dirty="0" smtClean="0">
                <a:solidFill>
                  <a:srgbClr val="283B76"/>
                </a:solidFill>
              </a:rPr>
              <a:t>в горной  промышленности</a:t>
            </a:r>
          </a:p>
          <a:p>
            <a:pPr algn="ctr"/>
            <a:r>
              <a:rPr lang="ru-RU" sz="2400" b="1" dirty="0" smtClean="0">
                <a:solidFill>
                  <a:srgbClr val="283B76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с учётом </a:t>
            </a:r>
            <a:r>
              <a:rPr lang="ru-RU" sz="2400" b="1" dirty="0" err="1" smtClean="0">
                <a:solidFill>
                  <a:srgbClr val="FFC000"/>
                </a:solidFill>
              </a:rPr>
              <a:t>цифровизации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endParaRPr lang="ru-RU" sz="2800" b="1" dirty="0" smtClean="0">
              <a:ln w="6350">
                <a:noFill/>
              </a:ln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4077" y="419654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sz="1600" b="1" dirty="0" smtClean="0">
                <a:solidFill>
                  <a:srgbClr val="283B76"/>
                </a:solidFill>
              </a:rPr>
              <a:t>Инженер-эколог системный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26718" y1="20279" x2="26718" y2="20279"/>
                        <a14:foregroundMark x1="30971" y1="37262" x2="30971" y2="37262"/>
                        <a14:foregroundMark x1="28680" y1="79214" x2="28680" y2="79214"/>
                        <a14:foregroundMark x1="70011" y1="24335" x2="70011" y2="24335"/>
                        <a14:foregroundMark x1="68811" y1="15336" x2="68811" y2="15336"/>
                        <a14:foregroundMark x1="88768" y1="34347" x2="88768" y2="34347"/>
                        <a14:foregroundMark x1="61396" y1="29785" x2="61396" y2="29785"/>
                        <a14:backgroundMark x1="96183" y1="36122" x2="96183" y2="36122"/>
                        <a14:backgroundMark x1="91058" y1="36375" x2="91058" y2="36375"/>
                        <a14:backgroundMark x1="86805" y1="36375" x2="86805" y2="36375"/>
                        <a14:backgroundMark x1="96183" y1="40684" x2="96183" y2="406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3560" y="2112081"/>
            <a:ext cx="1424468" cy="12256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5402" y="3391300"/>
            <a:ext cx="3096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283B76"/>
                </a:solidFill>
              </a:rPr>
              <a:t>Горный инженер системный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ru-RU" sz="1400" b="1" i="1" dirty="0">
                <a:solidFill>
                  <a:srgbClr val="C00000"/>
                </a:solidFill>
              </a:rPr>
              <a:t>Контролирует </a:t>
            </a:r>
            <a:r>
              <a:rPr lang="ru-RU" sz="1400" b="1" i="1" dirty="0" smtClean="0">
                <a:solidFill>
                  <a:srgbClr val="C00000"/>
                </a:solidFill>
              </a:rPr>
              <a:t>управление </a:t>
            </a:r>
            <a:r>
              <a:rPr lang="ru-RU" sz="1400" b="1" i="1" dirty="0">
                <a:solidFill>
                  <a:srgbClr val="C00000"/>
                </a:solidFill>
              </a:rPr>
              <a:t>и проектирование технологических процессов горных и взрывных работ на основе специализированных программ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65206" y1="22768" x2="65206" y2="227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6392" y="1970672"/>
            <a:ext cx="1770203" cy="15797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05805" y="3391300"/>
            <a:ext cx="3055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83B76"/>
                </a:solidFill>
              </a:rPr>
              <a:t>Оператор дистанционного </a:t>
            </a:r>
            <a:r>
              <a:rPr lang="ru-RU" sz="1600" b="1" dirty="0">
                <a:solidFill>
                  <a:srgbClr val="C00000"/>
                </a:solidFill>
              </a:rPr>
              <a:t>управления горнотранспортной техникой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26718" y1="20279" x2="26718" y2="20279"/>
                        <a14:foregroundMark x1="30971" y1="37262" x2="30971" y2="37262"/>
                        <a14:foregroundMark x1="28680" y1="79214" x2="28680" y2="79214"/>
                        <a14:foregroundMark x1="70011" y1="24335" x2="70011" y2="24335"/>
                        <a14:foregroundMark x1="68811" y1="15336" x2="68811" y2="15336"/>
                        <a14:foregroundMark x1="88768" y1="34347" x2="88768" y2="34347"/>
                        <a14:foregroundMark x1="61396" y1="29785" x2="61396" y2="29785"/>
                        <a14:backgroundMark x1="96183" y1="36122" x2="96183" y2="36122"/>
                        <a14:backgroundMark x1="91058" y1="36375" x2="91058" y2="36375"/>
                        <a14:backgroundMark x1="86805" y1="36375" x2="86805" y2="36375"/>
                        <a14:backgroundMark x1="96183" y1="40684" x2="96183" y2="40684"/>
                      </a14:backgroundRemoval>
                    </a14:imgEffect>
                  </a14:imgLayer>
                </a14:imgProps>
              </a:ext>
            </a:extLst>
          </a:blip>
          <a:srcRect r="33280"/>
          <a:stretch/>
        </p:blipFill>
        <p:spPr>
          <a:xfrm>
            <a:off x="3912333" y="3688823"/>
            <a:ext cx="950409" cy="12256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3934" y1="31654" x2="53934" y2="31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1500" y="3539525"/>
            <a:ext cx="631976" cy="62074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01537" y="5339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C00000"/>
                </a:solidFill>
              </a:rPr>
              <a:t>Организация деятельности по высоким экологическим стандартам, как при эксплуатации месторождения, так и при его закрытии или </a:t>
            </a:r>
            <a:r>
              <a:rPr lang="ru-RU" sz="1400" b="1" i="1" dirty="0" smtClean="0">
                <a:solidFill>
                  <a:srgbClr val="C00000"/>
                </a:solidFill>
              </a:rPr>
              <a:t>консервации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65760" y="542834"/>
            <a:ext cx="79248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996952"/>
            <a:ext cx="7248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83B7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БЛАГОДАРЮ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61048"/>
            <a:ext cx="3240360" cy="274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65760" y="542834"/>
            <a:ext cx="79248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924944"/>
            <a:ext cx="85766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83B7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Цифровизация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83B7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горной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83B7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промышленности сегодня и завтра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83B7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6659" y="5509144"/>
            <a:ext cx="4608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Автор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преподаватель 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Коста</a:t>
            </a:r>
            <a:r>
              <a:rPr lang="ru-RU" b="1" dirty="0" smtClean="0">
                <a:solidFill>
                  <a:srgbClr val="C00000"/>
                </a:solidFill>
              </a:rPr>
              <a:t> Людмила Александровна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65760" y="542834"/>
            <a:ext cx="79248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2924944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83B7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60962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1305342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«ФосАгро» - 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российская вертикально-интегрированная компания, один из ведущих мировых производителей фосфорсодержащих удобрений. Основным направлением деятельности является производство фосфорсодержащих удобрений, высокосортного (с содержанием P2O5 39% и более) фосфатного сырья – апатитового концентрата, а также кормовых фосфатов, азотных удобрений и аммиака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04" y="4181564"/>
            <a:ext cx="4816152" cy="2352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52" y="4614129"/>
            <a:ext cx="2304256" cy="1756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8582" y="468799"/>
            <a:ext cx="55446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83B76"/>
                </a:solidFill>
              </a:rPr>
              <a:t>Основные задачи </a:t>
            </a:r>
            <a:r>
              <a:rPr lang="ru-RU" sz="2400" b="1" dirty="0">
                <a:solidFill>
                  <a:srgbClr val="283B76"/>
                </a:solidFill>
              </a:rPr>
              <a:t>при добыче полезного ископаемого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современных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</a:t>
            </a:r>
            <a:r>
              <a:rPr lang="ru-RU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цифровизации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горной промышленности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1994" y="2054243"/>
            <a:ext cx="1491037" cy="862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67308" y="2313642"/>
            <a:ext cx="498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Снижение себестоимости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98447" y="34094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354D9B"/>
                </a:solidFill>
              </a:rPr>
              <a:t>Безопасность ведения горных работ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7308" y="4521851"/>
            <a:ext cx="5401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Автоматизация </a:t>
            </a:r>
            <a:r>
              <a:rPr lang="ru-RU" b="1" dirty="0">
                <a:solidFill>
                  <a:srgbClr val="FF0000"/>
                </a:solidFill>
              </a:rPr>
              <a:t>и механизация всех технологических и вспомогательных процессов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85977" y="5713519"/>
            <a:ext cx="5287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354D9B"/>
                </a:solidFill>
              </a:rPr>
              <a:t>Восстановление нарушенных земельных отводов, водных и других природных ресурсов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4541" y="1955137"/>
            <a:ext cx="6637483" cy="1051567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31640" y="3123808"/>
            <a:ext cx="6617145" cy="1051567"/>
          </a:xfrm>
          <a:prstGeom prst="roundRect">
            <a:avLst/>
          </a:prstGeom>
          <a:noFill/>
          <a:ln>
            <a:solidFill>
              <a:srgbClr val="354D9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4541" y="4319234"/>
            <a:ext cx="6637483" cy="1051567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36697" y="5525478"/>
            <a:ext cx="6617145" cy="1051567"/>
          </a:xfrm>
          <a:prstGeom prst="roundRect">
            <a:avLst/>
          </a:prstGeom>
          <a:noFill/>
          <a:ln>
            <a:solidFill>
              <a:srgbClr val="354D9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4519" y="3247374"/>
            <a:ext cx="1447784" cy="852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94935" y="4446387"/>
            <a:ext cx="1264349" cy="840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7611" y="5637645"/>
            <a:ext cx="1240847" cy="827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0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5113" t="21650" r="14564" b="18500"/>
          <a:stretch/>
        </p:blipFill>
        <p:spPr>
          <a:xfrm>
            <a:off x="5979826" y="2002470"/>
            <a:ext cx="1363974" cy="835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8487" y="291907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283B76"/>
                </a:solidFill>
              </a:rPr>
              <a:t>Комплекс </a:t>
            </a:r>
            <a:r>
              <a:rPr lang="ru-RU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283B76"/>
                </a:solidFill>
              </a:rPr>
              <a:t>мероприятий по совершенствованию технологий и </a:t>
            </a:r>
            <a:r>
              <a:rPr lang="ru-RU" sz="24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</a:rPr>
              <a:t>внедрению </a:t>
            </a:r>
            <a:r>
              <a:rPr lang="ru-RU" sz="2400" b="1" dirty="0" err="1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</a:rPr>
              <a:t>цифровизации</a:t>
            </a:r>
            <a:r>
              <a:rPr lang="ru-RU" sz="24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</a:rPr>
              <a:t> в горной промышленности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8077" y="2234231"/>
            <a:ext cx="498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Безопасные условия </a:t>
            </a:r>
            <a:r>
              <a:rPr lang="ru-RU" b="1" dirty="0" smtClean="0">
                <a:solidFill>
                  <a:srgbClr val="C00000"/>
                </a:solidFill>
              </a:rPr>
              <a:t>труда шахтеров, горняков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55" b="96737" l="10000" r="90000">
                        <a14:foregroundMark x1="58442" y1="30518" x2="58442" y2="305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160" y="1974151"/>
            <a:ext cx="805183" cy="5448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8077" y="3215600"/>
            <a:ext cx="1094116" cy="820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771800" y="3284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54D9B"/>
                </a:solidFill>
              </a:rPr>
              <a:t>Обеспечение запланированных объемов </a:t>
            </a:r>
            <a:r>
              <a:rPr lang="ru-RU" b="1" dirty="0" smtClean="0">
                <a:solidFill>
                  <a:srgbClr val="354D9B"/>
                </a:solidFill>
              </a:rPr>
              <a:t> и </a:t>
            </a:r>
            <a:r>
              <a:rPr lang="ru-RU" b="1" dirty="0" err="1" smtClean="0">
                <a:solidFill>
                  <a:srgbClr val="354D9B"/>
                </a:solidFill>
              </a:rPr>
              <a:t>наращевание</a:t>
            </a:r>
            <a:r>
              <a:rPr lang="ru-RU" b="1" dirty="0" smtClean="0">
                <a:solidFill>
                  <a:srgbClr val="354D9B"/>
                </a:solidFill>
              </a:rPr>
              <a:t> добычи </a:t>
            </a:r>
            <a:r>
              <a:rPr lang="ru-RU" b="1" dirty="0">
                <a:solidFill>
                  <a:srgbClr val="354D9B"/>
                </a:solidFill>
              </a:rPr>
              <a:t>полезного </a:t>
            </a:r>
            <a:r>
              <a:rPr lang="ru-RU" b="1" dirty="0" smtClean="0">
                <a:solidFill>
                  <a:srgbClr val="354D9B"/>
                </a:solidFill>
              </a:rPr>
              <a:t>ископаемого</a:t>
            </a:r>
            <a:endParaRPr lang="ru-RU" b="1" dirty="0">
              <a:solidFill>
                <a:srgbClr val="354D9B"/>
              </a:solidFill>
            </a:endParaRPr>
          </a:p>
        </p:txBody>
      </p:sp>
      <p:pic>
        <p:nvPicPr>
          <p:cNvPr id="13" name="Picture 2" descr="C:\Users\анджей\Downloads\binfil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03" y="4405413"/>
            <a:ext cx="1290697" cy="867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98077" y="45327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Минимизация потерь полезного ископаемого при ведении горных работ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02673" y="5720892"/>
            <a:ext cx="5287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70C0"/>
                </a:solidFill>
              </a:rPr>
              <a:t>Постепенное </a:t>
            </a:r>
            <a:r>
              <a:rPr lang="ru-RU" b="1" dirty="0" smtClean="0">
                <a:solidFill>
                  <a:srgbClr val="0070C0"/>
                </a:solidFill>
              </a:rPr>
              <a:t>замещение </a:t>
            </a:r>
            <a:r>
              <a:rPr lang="ru-RU" b="1" dirty="0">
                <a:solidFill>
                  <a:srgbClr val="0070C0"/>
                </a:solidFill>
              </a:rPr>
              <a:t>ручного труда за счет </a:t>
            </a:r>
            <a:r>
              <a:rPr lang="ru-RU" b="1" dirty="0" smtClean="0">
                <a:solidFill>
                  <a:srgbClr val="0070C0"/>
                </a:solidFill>
              </a:rPr>
              <a:t>автоматизации процессов </a:t>
            </a:r>
            <a:r>
              <a:rPr lang="ru-RU" b="1" dirty="0">
                <a:solidFill>
                  <a:srgbClr val="0070C0"/>
                </a:solidFill>
              </a:rPr>
              <a:t>ведения горных </a:t>
            </a:r>
            <a:r>
              <a:rPr lang="ru-RU" b="1" dirty="0" smtClean="0">
                <a:solidFill>
                  <a:srgbClr val="0070C0"/>
                </a:solidFill>
              </a:rPr>
              <a:t>работ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2339" y="5606443"/>
            <a:ext cx="1096135" cy="906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855310" y="1875726"/>
            <a:ext cx="6637483" cy="1051567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75198" y="3095019"/>
            <a:ext cx="6617145" cy="1051567"/>
          </a:xfrm>
          <a:prstGeom prst="roundRect">
            <a:avLst/>
          </a:prstGeom>
          <a:noFill/>
          <a:ln>
            <a:solidFill>
              <a:srgbClr val="354D9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5310" y="4322849"/>
            <a:ext cx="6637483" cy="1051567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3393" y="5532851"/>
            <a:ext cx="6617145" cy="1051567"/>
          </a:xfrm>
          <a:prstGeom prst="roundRect">
            <a:avLst/>
          </a:prstGeom>
          <a:noFill/>
          <a:ln>
            <a:solidFill>
              <a:srgbClr val="354D9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ятиугольник 12"/>
          <p:cNvSpPr/>
          <p:nvPr/>
        </p:nvSpPr>
        <p:spPr>
          <a:xfrm>
            <a:off x="896932" y="2909252"/>
            <a:ext cx="1872208" cy="349929"/>
          </a:xfrm>
          <a:prstGeom prst="homePlate">
            <a:avLst/>
          </a:prstGeom>
          <a:solidFill>
            <a:srgbClr val="28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620688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283B76"/>
                </a:solidFill>
              </a:rPr>
              <a:t>Инновации в проходке </a:t>
            </a:r>
            <a:endParaRPr lang="ru-RU" sz="2400" b="1" dirty="0" smtClean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283B76"/>
              </a:solidFill>
            </a:endParaRPr>
          </a:p>
          <a:p>
            <a:pPr algn="ctr"/>
            <a:r>
              <a:rPr lang="ru-RU" sz="24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283B76"/>
                </a:solidFill>
              </a:rPr>
              <a:t>вертикальных </a:t>
            </a:r>
            <a:r>
              <a:rPr lang="ru-RU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283B76"/>
                </a:solidFill>
              </a:rPr>
              <a:t>горных </a:t>
            </a:r>
            <a:r>
              <a:rPr lang="ru-RU" sz="24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283B76"/>
                </a:solidFill>
              </a:rPr>
              <a:t>выработок</a:t>
            </a:r>
          </a:p>
          <a:p>
            <a:pPr algn="ctr"/>
            <a:r>
              <a:rPr lang="ru-RU" sz="20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от КПВ-4 к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ROBBINS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благодаря </a:t>
            </a:r>
            <a:r>
              <a:rPr lang="ru-RU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цифровизации</a:t>
            </a:r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i="1" dirty="0" smtClean="0">
              <a:solidFill>
                <a:srgbClr val="283B76"/>
              </a:solidFill>
            </a:endParaRPr>
          </a:p>
          <a:p>
            <a:endParaRPr lang="ru-RU" sz="2000" b="1" i="1" dirty="0">
              <a:solidFill>
                <a:srgbClr val="283B7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60585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Задачи вертикальных горных выработок: вентиляция </a:t>
            </a:r>
            <a:r>
              <a:rPr lang="ru-RU" b="1" dirty="0">
                <a:solidFill>
                  <a:srgbClr val="7030A0"/>
                </a:solidFill>
              </a:rPr>
              <a:t>и перепуск </a:t>
            </a:r>
            <a:r>
              <a:rPr lang="ru-RU" b="1" dirty="0" smtClean="0">
                <a:solidFill>
                  <a:srgbClr val="7030A0"/>
                </a:solidFill>
              </a:rPr>
              <a:t>руды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917" y="3356992"/>
            <a:ext cx="2400267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10441" y="5315278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Низкий КПД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9075" y="524253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Скорость </a:t>
            </a:r>
            <a:r>
              <a:rPr lang="ru-RU" b="1" dirty="0">
                <a:solidFill>
                  <a:srgbClr val="C00000"/>
                </a:solidFill>
              </a:rPr>
              <a:t>проходки </a:t>
            </a: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10-20 раз </a:t>
            </a:r>
            <a:r>
              <a:rPr lang="ru-RU" b="1" dirty="0" smtClean="0">
                <a:solidFill>
                  <a:srgbClr val="C00000"/>
                </a:solidFill>
              </a:rPr>
              <a:t>выше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Минимум ручного труда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2917" y="2899550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КПВ-4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519075" y="2882762"/>
            <a:ext cx="1872208" cy="349929"/>
          </a:xfrm>
          <a:prstGeom prst="homePlate">
            <a:avLst/>
          </a:prstGeom>
          <a:solidFill>
            <a:srgbClr val="28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19075" y="2879661"/>
            <a:ext cx="1299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«ROBBINS»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9075" y="3356992"/>
            <a:ext cx="2611689" cy="1911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Штриховая стрелка вправо 15"/>
          <p:cNvSpPr/>
          <p:nvPr/>
        </p:nvSpPr>
        <p:spPr>
          <a:xfrm>
            <a:off x="3491880" y="4094090"/>
            <a:ext cx="889286" cy="467940"/>
          </a:xfrm>
          <a:prstGeom prst="stripedRightArrow">
            <a:avLst/>
          </a:prstGeom>
          <a:solidFill>
            <a:srgbClr val="28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27378" y="5073256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-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1889" y="52758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8533" y="56898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4334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283B76"/>
                </a:solidFill>
              </a:rPr>
              <a:t>Современное </a:t>
            </a:r>
            <a:r>
              <a:rPr lang="ru-RU" sz="2400" b="1" dirty="0" smtClean="0">
                <a:solidFill>
                  <a:srgbClr val="283B76"/>
                </a:solidFill>
              </a:rPr>
              <a:t>состояние            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горных </a:t>
            </a:r>
            <a:r>
              <a:rPr lang="ru-RU" sz="2400" b="1" dirty="0">
                <a:solidFill>
                  <a:srgbClr val="FFC000"/>
                </a:solidFill>
              </a:rPr>
              <a:t>работ </a:t>
            </a:r>
            <a:r>
              <a:rPr lang="ru-RU" sz="2400" b="1" dirty="0" smtClean="0">
                <a:solidFill>
                  <a:srgbClr val="FFC000"/>
                </a:solidFill>
              </a:rPr>
              <a:t>       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5058" y="2170005"/>
            <a:ext cx="7334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83B76"/>
                </a:solidFill>
              </a:rPr>
              <a:t>При  </a:t>
            </a:r>
            <a:r>
              <a:rPr lang="ru-RU" b="1" dirty="0">
                <a:solidFill>
                  <a:srgbClr val="283B76"/>
                </a:solidFill>
              </a:rPr>
              <a:t>отработке  новых  блоков рабочих горизонтов предусмотрена система подэтажного обрушения с торцевым  выпуском </a:t>
            </a:r>
            <a:r>
              <a:rPr lang="ru-RU" b="1" dirty="0" smtClean="0">
                <a:solidFill>
                  <a:srgbClr val="283B76"/>
                </a:solidFill>
              </a:rPr>
              <a:t>руды с применением всеобщей </a:t>
            </a:r>
            <a:r>
              <a:rPr lang="ru-RU" b="1" dirty="0" err="1" smtClean="0">
                <a:solidFill>
                  <a:srgbClr val="283B76"/>
                </a:solidFill>
              </a:rPr>
              <a:t>цифровизации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173" y="3280973"/>
            <a:ext cx="2074727" cy="1588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/>
          <a:stretch/>
        </p:blipFill>
        <p:spPr>
          <a:xfrm>
            <a:off x="6685879" y="3280973"/>
            <a:ext cx="2119711" cy="1588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291243" y="3280973"/>
            <a:ext cx="1872209" cy="1588187"/>
            <a:chOff x="570344" y="3047866"/>
            <a:chExt cx="1986017" cy="168473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4" t="13854" r="6581"/>
            <a:stretch/>
          </p:blipFill>
          <p:spPr>
            <a:xfrm>
              <a:off x="570344" y="3047866"/>
              <a:ext cx="1986017" cy="16847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2158128" y="3949045"/>
              <a:ext cx="374806" cy="116919"/>
            </a:xfrm>
            <a:prstGeom prst="roundRect">
              <a:avLst/>
            </a:prstGeom>
            <a:solidFill>
              <a:srgbClr val="1F1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290347" y="3280973"/>
            <a:ext cx="2004140" cy="1588187"/>
            <a:chOff x="3227298" y="2766055"/>
            <a:chExt cx="2481587" cy="196654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298" y="2766055"/>
              <a:ext cx="2481587" cy="19665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148064" y="3916709"/>
              <a:ext cx="504056" cy="144016"/>
            </a:xfrm>
            <a:prstGeom prst="roundRect">
              <a:avLst/>
            </a:prstGeom>
            <a:solidFill>
              <a:srgbClr val="1F1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83568" y="524846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83B76"/>
                </a:solidFill>
              </a:rPr>
              <a:t>Этаж </a:t>
            </a:r>
            <a:r>
              <a:rPr lang="ru-RU" b="1" dirty="0" smtClean="0">
                <a:solidFill>
                  <a:srgbClr val="283B76"/>
                </a:solidFill>
              </a:rPr>
              <a:t>разбивается на </a:t>
            </a:r>
            <a:r>
              <a:rPr lang="ru-RU" b="1" dirty="0">
                <a:solidFill>
                  <a:srgbClr val="283B76"/>
                </a:solidFill>
              </a:rPr>
              <a:t>4 подэтажа, расстояние </a:t>
            </a:r>
            <a:r>
              <a:rPr lang="ru-RU" b="1" dirty="0" smtClean="0">
                <a:solidFill>
                  <a:srgbClr val="283B76"/>
                </a:solidFill>
              </a:rPr>
              <a:t>между </a:t>
            </a:r>
            <a:r>
              <a:rPr lang="ru-RU" b="1" dirty="0">
                <a:solidFill>
                  <a:srgbClr val="283B76"/>
                </a:solidFill>
              </a:rPr>
              <a:t>которыми </a:t>
            </a:r>
            <a:r>
              <a:rPr lang="ru-RU" b="1" dirty="0" smtClean="0">
                <a:solidFill>
                  <a:srgbClr val="283B76"/>
                </a:solidFill>
              </a:rPr>
              <a:t>15-20 </a:t>
            </a:r>
            <a:r>
              <a:rPr lang="ru-RU" b="1" dirty="0">
                <a:solidFill>
                  <a:srgbClr val="283B76"/>
                </a:solidFill>
              </a:rPr>
              <a:t>метров, которые </a:t>
            </a:r>
            <a:r>
              <a:rPr lang="ru-RU" b="1" dirty="0" smtClean="0">
                <a:solidFill>
                  <a:srgbClr val="283B76"/>
                </a:solidFill>
              </a:rPr>
              <a:t>отрабатывают в нисходящем </a:t>
            </a:r>
            <a:r>
              <a:rPr lang="ru-RU" b="1" dirty="0">
                <a:solidFill>
                  <a:srgbClr val="283B76"/>
                </a:solidFill>
              </a:rPr>
              <a:t>и отступающем  порядке.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5884" y="692696"/>
            <a:ext cx="5490596" cy="45719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Современная </a:t>
            </a:r>
            <a:r>
              <a:rPr lang="ru-RU" sz="2200" b="1" dirty="0" err="1">
                <a:solidFill>
                  <a:srgbClr val="0070C0"/>
                </a:solidFill>
                <a:cs typeface="Aharoni" panose="02010803020104030203" pitchFamily="2" charset="-79"/>
              </a:rPr>
              <a:t>цифровизация</a:t>
            </a:r>
            <a:r>
              <a:rPr lang="ru-RU" sz="2200" b="1" dirty="0">
                <a:solidFill>
                  <a:srgbClr val="0070C0"/>
                </a:solidFill>
                <a:cs typeface="Aharoni" panose="02010803020104030203" pitchFamily="2" charset="-79"/>
              </a:rPr>
              <a:t> горной </a:t>
            </a:r>
            <a:r>
              <a:rPr lang="ru-RU" sz="2200" b="1" dirty="0">
                <a:solidFill>
                  <a:srgbClr val="FFC000"/>
                </a:solidFill>
                <a:cs typeface="Aharoni" panose="02010803020104030203" pitchFamily="2" charset="-79"/>
              </a:rPr>
              <a:t>промышленности </a:t>
            </a:r>
            <a:r>
              <a:rPr lang="ru-RU" sz="2200" b="1" dirty="0">
                <a:solidFill>
                  <a:srgbClr val="FFC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КФ АО "Апатит" </a:t>
            </a:r>
            <a:br>
              <a:rPr lang="ru-RU" sz="2200" b="1" dirty="0">
                <a:solidFill>
                  <a:srgbClr val="FFC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Благодаря </a:t>
            </a:r>
            <a:r>
              <a:rPr lang="ru-RU" sz="16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цифровизации</a:t>
            </a:r>
            <a:r>
              <a:rPr lang="ru-RU" sz="16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, з</a:t>
            </a:r>
            <a:r>
              <a:rPr lang="ru-RU" sz="1600" b="1" dirty="0" smtClean="0">
                <a:solidFill>
                  <a:srgbClr val="7030A0"/>
                </a:solidFill>
              </a:rPr>
              <a:t>а </a:t>
            </a:r>
            <a:r>
              <a:rPr lang="ru-RU" sz="1600" b="1" dirty="0">
                <a:solidFill>
                  <a:srgbClr val="7030A0"/>
                </a:solidFill>
              </a:rPr>
              <a:t>последние 5 лет «ФосАгро» увеличила производство минеральных удобрений в 1,5 раза – до 9 млн тонн, стала лидером в России по динамике </a:t>
            </a:r>
            <a:r>
              <a:rPr lang="ru-RU" sz="1600" b="1" dirty="0" smtClean="0">
                <a:solidFill>
                  <a:srgbClr val="7030A0"/>
                </a:solidFill>
              </a:rPr>
              <a:t>производительности </a:t>
            </a:r>
            <a:r>
              <a:rPr lang="ru-RU" sz="1600" b="1" dirty="0">
                <a:solidFill>
                  <a:srgbClr val="7030A0"/>
                </a:solidFill>
              </a:rPr>
              <a:t>труда.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7776864" cy="44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5484" y="660761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283B76"/>
                </a:solidFill>
              </a:rPr>
              <a:t>Совершенствование локомотивной </a:t>
            </a:r>
            <a:r>
              <a:rPr lang="ru-RU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</a:rPr>
              <a:t>откатки подземных рудников </a:t>
            </a:r>
            <a:r>
              <a:rPr lang="ru-RU" sz="24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</a:rPr>
              <a:t>с учётом </a:t>
            </a:r>
            <a:r>
              <a:rPr lang="ru-RU" sz="2400" b="1" dirty="0" err="1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</a:rPr>
              <a:t>цифровизации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4038" y="205855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Внедрение локомотивной откатки </a:t>
            </a:r>
            <a:r>
              <a:rPr lang="ru-RU" b="1" dirty="0">
                <a:solidFill>
                  <a:srgbClr val="FF0000"/>
                </a:solidFill>
              </a:rPr>
              <a:t>с вагонетками донной разгрузки ВДР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7787" y="4714305"/>
            <a:ext cx="7128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Экономия </a:t>
            </a:r>
            <a:r>
              <a:rPr lang="ru-RU" b="1" dirty="0">
                <a:solidFill>
                  <a:srgbClr val="0070C0"/>
                </a:solidFill>
              </a:rPr>
              <a:t>времени на разгрузку состава с рудой более чем в 3 </a:t>
            </a:r>
            <a:r>
              <a:rPr lang="ru-RU" b="1" dirty="0" smtClean="0">
                <a:solidFill>
                  <a:srgbClr val="0070C0"/>
                </a:solidFill>
              </a:rPr>
              <a:t>раза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в отличие от действующей системы  с использованием </a:t>
            </a:r>
            <a:r>
              <a:rPr lang="ru-RU" b="1" i="1" dirty="0" err="1">
                <a:solidFill>
                  <a:srgbClr val="0070C0"/>
                </a:solidFill>
              </a:rPr>
              <a:t>опрокидов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анджей\Downloads\binfi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1" y="2619009"/>
            <a:ext cx="3061330" cy="2057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анджей\Downloads\035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r="29927"/>
          <a:stretch/>
        </p:blipFill>
        <p:spPr bwMode="auto">
          <a:xfrm>
            <a:off x="4644008" y="2542397"/>
            <a:ext cx="3240360" cy="2171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5484" y="47758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4038" y="5343128"/>
            <a:ext cx="8249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Конструкция кузова </a:t>
            </a:r>
            <a:r>
              <a:rPr lang="ru-RU" b="1" dirty="0" smtClean="0">
                <a:solidFill>
                  <a:srgbClr val="0070C0"/>
                </a:solidFill>
              </a:rPr>
              <a:t>минимизирует </a:t>
            </a:r>
            <a:r>
              <a:rPr lang="ru-RU" b="1" dirty="0">
                <a:solidFill>
                  <a:srgbClr val="0070C0"/>
                </a:solidFill>
              </a:rPr>
              <a:t>просыпание руды </a:t>
            </a:r>
            <a:r>
              <a:rPr lang="ru-RU" b="1" dirty="0" smtClean="0">
                <a:solidFill>
                  <a:srgbClr val="0070C0"/>
                </a:solidFill>
              </a:rPr>
              <a:t>между вагонетками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сокращая </a:t>
            </a:r>
            <a:r>
              <a:rPr lang="ru-RU" b="1" i="1" dirty="0">
                <a:solidFill>
                  <a:srgbClr val="0070C0"/>
                </a:solidFill>
              </a:rPr>
              <a:t>потери и увеличивая ресурс эксплуатации сцепок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484" y="54046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25-C62E-4C16-B46F-10CFD240CA0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556</Words>
  <Application>Microsoft Office PowerPoint</Application>
  <PresentationFormat>Экран (4:3)</PresentationFormat>
  <Paragraphs>69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Aharoni</vt:lpstr>
      <vt:lpstr>Arial</vt:lpstr>
      <vt:lpstr>Arial Black</vt:lpstr>
      <vt:lpstr>Calibri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Современная цифровизация горной промышленности КФ АО "Апатит"  Благодаря цифровизации, за последние 5 лет «ФосАгро» увеличила производство минеральных удобрений в 1,5 раза – до 9 млн тонн, стала лидером в России по динамике производительности труда.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zstudent</dc:creator>
  <cp:lastModifiedBy>Дмитрий Г. Руденко</cp:lastModifiedBy>
  <cp:revision>104</cp:revision>
  <dcterms:created xsi:type="dcterms:W3CDTF">2017-10-16T15:00:25Z</dcterms:created>
  <dcterms:modified xsi:type="dcterms:W3CDTF">2021-10-18T09:46:02Z</dcterms:modified>
</cp:coreProperties>
</file>