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69" r:id="rId5"/>
    <p:sldId id="270" r:id="rId6"/>
    <p:sldId id="274" r:id="rId7"/>
    <p:sldId id="272" r:id="rId8"/>
    <p:sldId id="275" r:id="rId9"/>
    <p:sldId id="276" r:id="rId10"/>
    <p:sldId id="281" r:id="rId11"/>
    <p:sldId id="293" r:id="rId12"/>
    <p:sldId id="294" r:id="rId13"/>
    <p:sldId id="296" r:id="rId14"/>
    <p:sldId id="283" r:id="rId15"/>
    <p:sldId id="284" r:id="rId16"/>
    <p:sldId id="286" r:id="rId17"/>
    <p:sldId id="287" r:id="rId18"/>
    <p:sldId id="290" r:id="rId19"/>
    <p:sldId id="291" r:id="rId20"/>
    <p:sldId id="297" r:id="rId21"/>
    <p:sldId id="299" r:id="rId22"/>
    <p:sldId id="300" r:id="rId23"/>
    <p:sldId id="302" r:id="rId24"/>
    <p:sldId id="303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436D3-4B86-4922-9805-CF68DB5DAA34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6F79D-435F-438E-B78B-04F01E74CC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851648" cy="277178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«Дети с ТНР и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коррекции речевых нарушений»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8"/>
            <a:ext cx="7854696" cy="17145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учитель-логопед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Клименкова</a:t>
            </a:r>
            <a:r>
              <a:rPr lang="ru-RU" dirty="0" smtClean="0">
                <a:solidFill>
                  <a:schemeClr val="bg1"/>
                </a:solidFill>
              </a:rPr>
              <a:t> Т.А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104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latin typeface="+mn-lt"/>
              </a:rPr>
              <a:t>Колючие ладошки</a:t>
            </a:r>
            <a:endParaRPr lang="ru-RU" b="1" dirty="0">
              <a:latin typeface="+mn-lt"/>
            </a:endParaRPr>
          </a:p>
        </p:txBody>
      </p:sp>
      <p:pic>
        <p:nvPicPr>
          <p:cNvPr id="3" name="Рисунок 2" descr="C:\Users\Комп\Desktop\новая всячина\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7215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      Песочная терапия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413338"/>
            <a:ext cx="77867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</a:t>
            </a:r>
            <a:r>
              <a:rPr lang="ru-RU" sz="3200" dirty="0"/>
              <a:t>одна из нетрадиционных </a:t>
            </a:r>
            <a:r>
              <a:rPr lang="ru-RU" sz="3200" dirty="0" smtClean="0"/>
              <a:t>технологий</a:t>
            </a:r>
            <a:r>
              <a:rPr lang="ru-RU" sz="3200" dirty="0"/>
              <a:t>, которая позволяет раскрыть индивидуальность каждого ребенка, разрешить его психологические затруднения, развить способность осознавать свои желания и возможность их реализации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+mn-lt"/>
              </a:rPr>
              <a:t>Цель применения:</a:t>
            </a:r>
            <a:r>
              <a:rPr lang="ru-RU" sz="3600" dirty="0" smtClean="0">
                <a:latin typeface="+mn-lt"/>
              </a:rPr>
              <a:t> развитие всех компонентов речевой деятельности детей с тяжелыми речевыми нарушениями, по средствам игр с песком.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34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000" b="1" dirty="0" smtClean="0"/>
              <a:t>Задачи:</a:t>
            </a:r>
          </a:p>
          <a:p>
            <a:pPr lvl="0"/>
            <a:r>
              <a:rPr lang="ru-RU" sz="2400" dirty="0" smtClean="0"/>
              <a:t>развитие диафрагмального дыхания;</a:t>
            </a:r>
          </a:p>
          <a:p>
            <a:pPr lvl="0"/>
            <a:r>
              <a:rPr lang="ru-RU" sz="2400" dirty="0" smtClean="0"/>
              <a:t>развитие фонематических представлений;</a:t>
            </a:r>
          </a:p>
          <a:p>
            <a:pPr lvl="0"/>
            <a:r>
              <a:rPr lang="ru-RU" sz="2400" dirty="0" smtClean="0"/>
              <a:t>совершенствование грамматического строя речи;</a:t>
            </a:r>
          </a:p>
          <a:p>
            <a:pPr lvl="0"/>
            <a:r>
              <a:rPr lang="ru-RU" sz="2400" dirty="0" smtClean="0"/>
              <a:t>автоматизация поставленных звуков;</a:t>
            </a:r>
          </a:p>
          <a:p>
            <a:pPr lvl="0"/>
            <a:r>
              <a:rPr lang="ru-RU" sz="2400" dirty="0" smtClean="0"/>
              <a:t>обучение грамоте;</a:t>
            </a:r>
          </a:p>
          <a:p>
            <a:pPr lvl="0"/>
            <a:r>
              <a:rPr lang="ru-RU" sz="2400" dirty="0" smtClean="0"/>
              <a:t>развитие связной речи;</a:t>
            </a:r>
          </a:p>
          <a:p>
            <a:pPr lvl="0"/>
            <a:r>
              <a:rPr lang="ru-RU" sz="2400" dirty="0" smtClean="0"/>
              <a:t>развитие </a:t>
            </a:r>
            <a:r>
              <a:rPr lang="ru-RU" sz="2400" dirty="0" err="1" smtClean="0"/>
              <a:t>графо-моторных</a:t>
            </a:r>
            <a:r>
              <a:rPr lang="ru-RU" sz="2400" dirty="0" smtClean="0"/>
              <a:t> навыков:</a:t>
            </a:r>
          </a:p>
          <a:p>
            <a:pPr lvl="0"/>
            <a:r>
              <a:rPr lang="ru-RU" sz="2400" dirty="0" smtClean="0"/>
              <a:t>развитие пространственного </a:t>
            </a:r>
            <a:r>
              <a:rPr lang="ru-RU" sz="2400" dirty="0" err="1" smtClean="0"/>
              <a:t>гнозиса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омп\Desktop\новая всячина\4am7pu_91x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48527" cy="50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        </a:t>
            </a:r>
            <a:r>
              <a:rPr lang="ru-RU" sz="5400" b="1" dirty="0" err="1" smtClean="0">
                <a:latin typeface="+mn-lt"/>
              </a:rPr>
              <a:t>Су-джок</a:t>
            </a:r>
            <a:r>
              <a:rPr lang="ru-RU" sz="5400" b="1" dirty="0" smtClean="0">
                <a:latin typeface="+mn-lt"/>
              </a:rPr>
              <a:t> терапия</a:t>
            </a:r>
            <a:endParaRPr lang="ru-RU" sz="5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– это одно из направлений восточной медицины, разработанное южно – корейским профессором Пак </a:t>
            </a:r>
            <a:r>
              <a:rPr lang="ru-RU" sz="3600" dirty="0" err="1" smtClean="0"/>
              <a:t>Чже</a:t>
            </a:r>
            <a:r>
              <a:rPr lang="ru-RU" sz="3600" dirty="0" smtClean="0"/>
              <a:t> </a:t>
            </a:r>
            <a:r>
              <a:rPr lang="ru-RU" sz="3600" dirty="0" err="1" smtClean="0"/>
              <a:t>Ву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Цель применения: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коррекция речевых нарушений у детей с помощью использования Су – </a:t>
            </a:r>
            <a:r>
              <a:rPr lang="ru-RU" sz="4000" dirty="0" err="1" smtClean="0">
                <a:solidFill>
                  <a:schemeClr val="tx1"/>
                </a:solidFill>
                <a:latin typeface="+mn-lt"/>
              </a:rPr>
              <a:t>джок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терапии.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Задачи:</a:t>
            </a:r>
            <a:r>
              <a:rPr lang="ru-RU" sz="3200" dirty="0" smtClean="0"/>
              <a:t>       </a:t>
            </a:r>
          </a:p>
          <a:p>
            <a:pPr lvl="0"/>
            <a:r>
              <a:rPr lang="ru-RU" sz="3200" dirty="0" smtClean="0"/>
              <a:t>Воздействовать на биологически активные точки по системе  Су - </a:t>
            </a:r>
            <a:r>
              <a:rPr lang="ru-RU" sz="3200" dirty="0" err="1" smtClean="0"/>
              <a:t>джок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Опосредованно стимулировать речевые области в коре головного мозга;</a:t>
            </a:r>
          </a:p>
          <a:p>
            <a:pPr lvl="0"/>
            <a:r>
              <a:rPr lang="ru-RU" sz="3200" dirty="0" smtClean="0"/>
              <a:t>Скорректировать речевые нарушения. 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857232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остоинства Су -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терапии: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Высокая эффективность 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Абсолютная безопасность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Универсальность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Простота  применения    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Направления  работы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выполнении пальчиковой гимнастики;  </a:t>
            </a:r>
          </a:p>
          <a:p>
            <a:pPr lvl="0"/>
            <a:r>
              <a:rPr lang="ru-RU" sz="2400" dirty="0" smtClean="0"/>
              <a:t>развитии фонематического восприятия;  </a:t>
            </a:r>
          </a:p>
          <a:p>
            <a:pPr lvl="0"/>
            <a:r>
              <a:rPr lang="ru-RU" sz="2400" dirty="0" smtClean="0"/>
              <a:t>выполнении дыхательных и голосовых упражнений;  </a:t>
            </a:r>
          </a:p>
          <a:p>
            <a:pPr lvl="0"/>
            <a:r>
              <a:rPr lang="ru-RU" sz="2400" dirty="0" smtClean="0"/>
              <a:t>автоматизации и дифференциации звуков;  </a:t>
            </a:r>
          </a:p>
          <a:p>
            <a:pPr lvl="0"/>
            <a:r>
              <a:rPr lang="ru-RU" sz="2400" dirty="0" smtClean="0"/>
              <a:t>развитии  лексико-грамматических категорий;</a:t>
            </a:r>
          </a:p>
          <a:p>
            <a:pPr lvl="0"/>
            <a:r>
              <a:rPr lang="ru-RU" sz="2400" dirty="0" smtClean="0"/>
              <a:t> выполнении звукобуквенного  анализа слов;  </a:t>
            </a:r>
          </a:p>
          <a:p>
            <a:pPr lvl="0"/>
            <a:r>
              <a:rPr lang="ru-RU" sz="2400" dirty="0" smtClean="0"/>
              <a:t>развитии слоговой структуры слов;</a:t>
            </a:r>
          </a:p>
          <a:p>
            <a:pPr lvl="0"/>
            <a:r>
              <a:rPr lang="ru-RU" sz="2400" dirty="0" smtClean="0"/>
              <a:t>развитии связной речи;  </a:t>
            </a:r>
          </a:p>
          <a:p>
            <a:pPr lvl="0"/>
            <a:r>
              <a:rPr lang="ru-RU" sz="2400" dirty="0" smtClean="0"/>
              <a:t>развитии  психических процессов, пространственной ориентации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.koul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7" y="428604"/>
            <a:ext cx="464347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b3d107162b44c7db7083361a15a2f1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143404" cy="320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катерина\Pictures\d9645a6f89d27c5297fe4b3801a63f4d.jpg modifi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75252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Екатерина\Pictures\ba06e154a6cdcd3ecf0fdf9bda8eaf1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274543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+mn-lt"/>
              </a:rPr>
              <a:t>Биоэнергопластика</a:t>
            </a:r>
            <a:endParaRPr lang="ru-RU" sz="5400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– это система упражнений для развития гибкости артикуляционного аппарата и синхронности его движений с движениями кистей рук.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      </a:t>
            </a:r>
            <a:r>
              <a:rPr lang="ru-RU" sz="5400" b="1" dirty="0" smtClean="0">
                <a:latin typeface="+mn-lt"/>
              </a:rPr>
              <a:t>Камушки </a:t>
            </a:r>
            <a:r>
              <a:rPr lang="ru-RU" sz="5400" b="1" dirty="0" err="1" smtClean="0">
                <a:latin typeface="+mn-lt"/>
              </a:rPr>
              <a:t>Марблс</a:t>
            </a:r>
            <a:endParaRPr lang="ru-RU" sz="5400" dirty="0">
              <a:latin typeface="+mn-lt"/>
            </a:endParaRPr>
          </a:p>
        </p:txBody>
      </p:sp>
      <p:pic>
        <p:nvPicPr>
          <p:cNvPr id="4" name="Содержимое 3" descr="i?id=d5ff8614716ddea6297d3c5cc1701589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4294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642903" y="854488"/>
            <a:ext cx="80010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Цель   использования камешков МАРБЛС: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Разнообразить педагогический процесс, повысить интерес детей дошкольного возраста с речевыми нарушениями  к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коррекционно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–развивающим заданиям, развивать мелкую мускулатуру  рук,  активизировать познавательную и мыслительную  деятельность.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               Задачи: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 Развитие мелкой моторики;</a:t>
            </a:r>
          </a:p>
          <a:p>
            <a:r>
              <a:rPr lang="ru-RU" sz="3600" dirty="0" smtClean="0"/>
              <a:t>Упражнение в ориентировке на плоскости листа</a:t>
            </a:r>
          </a:p>
          <a:p>
            <a:r>
              <a:rPr lang="ru-RU" sz="3600" dirty="0" smtClean="0"/>
              <a:t> Обогащение словарного запаса, упражнение в употреблении предлогов, наречий, прилагательных, глаголов</a:t>
            </a:r>
          </a:p>
          <a:p>
            <a:r>
              <a:rPr lang="ru-RU" sz="3600" dirty="0" smtClean="0"/>
              <a:t> Упражнение в согласовании прилагательных и числительных с существительными</a:t>
            </a:r>
          </a:p>
          <a:p>
            <a:r>
              <a:rPr lang="ru-RU" sz="3600" dirty="0" smtClean="0"/>
              <a:t>Развитие связной, фразовой речи, эмоциональной лексики</a:t>
            </a:r>
          </a:p>
          <a:p>
            <a:r>
              <a:rPr lang="ru-RU" sz="3600" dirty="0" smtClean="0"/>
              <a:t>•Упражнение в звукобуквенном анализе слова, закрепление правильного образа буквы и многое другое.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омп\Desktop\новая всячина\detsad-101722-1401791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 descr="Описание: http://www.maam.ru/upload/blogs/detsad-282996-1423977034.jpg"/>
          <p:cNvPicPr>
            <a:picLocks noChangeAspect="1" noChangeArrowheads="1"/>
          </p:cNvPicPr>
          <p:nvPr/>
        </p:nvPicPr>
        <p:blipFill>
          <a:blip r:embed="rId3"/>
          <a:srcRect l="8714" t="3873" r="9943"/>
          <a:stretch>
            <a:fillRect/>
          </a:stretch>
        </p:blipFill>
        <p:spPr bwMode="auto">
          <a:xfrm>
            <a:off x="4857752" y="335756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.wp.com/xn--j1ahfl.xn--p1ai/data/images/u219148/t1542644446a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14357"/>
            <a:ext cx="48577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0.wp.com/xn--j1ahfl.xn--p1ai/data/images/u219148/t1542644446a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083169" cy="36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8141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ru-RU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</a:t>
            </a:r>
            <a:endParaRPr lang="ru-RU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857224" y="993615"/>
            <a:ext cx="74295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Термин состоит из двух слов: 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биоэнергия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и пластика.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Биоэнергия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– это та энергия, которая находится внутри человека.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Пластика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– плавные, раскрепощенные движения тела, рук, которые являются основой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биоэнергопластики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Цель применения:</a:t>
            </a: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развитие движений 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артикуляционной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, мелкой и общей моторики.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C:\Users\Комп\Desktop\новая всячина\df744e5d0629d708d421ab085ce178d2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597546" cy="35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500042"/>
            <a:ext cx="84296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детей с ТНР.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Оптимизирует психологическую базу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• Способствует коррекции звукопроизношения, фонематических процессов.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Улучшает моторные возможности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всем параметрам.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Синхронизирует работу над речевой  и мелкой моторикой.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Сокращает длительность занятий, усиливает их результативность.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Позволяет быстро убрать зрительную опору – зеркало и перейти к выполнению упражнений по ощущениям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https://ds03.infourok.ru/uploads/ex/0739/000571f0-fc5c1820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3"/>
            <a:ext cx="492922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1_PANA\P1010218.JPG"/>
          <p:cNvPicPr/>
          <p:nvPr/>
        </p:nvPicPr>
        <p:blipFill>
          <a:blip r:embed="rId3" cstate="print">
            <a:lum bright="10000" contrast="30000"/>
          </a:blip>
          <a:srcRect l="14063" t="1389" r="8594" b="1389"/>
          <a:stretch>
            <a:fillRect/>
          </a:stretch>
        </p:blipFill>
        <p:spPr bwMode="auto">
          <a:xfrm>
            <a:off x="4000496" y="3071810"/>
            <a:ext cx="4500594" cy="33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+mn-lt"/>
              </a:rPr>
              <a:t>Аппликатор Кузнецова </a:t>
            </a:r>
            <a:endParaRPr lang="ru-RU" sz="5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Цель применения:</a:t>
            </a:r>
            <a:r>
              <a:rPr lang="ru-RU" sz="4000" dirty="0" smtClean="0"/>
              <a:t> развитие речи, мелкой моторики и тонких дифференцированных движений пальцев.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          </a:t>
            </a:r>
            <a:r>
              <a:rPr lang="ru-RU" sz="5400" b="1" dirty="0" smtClean="0">
                <a:latin typeface="+mn-lt"/>
              </a:rPr>
              <a:t>Задачи:</a:t>
            </a:r>
            <a:endParaRPr lang="ru-RU" sz="5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формирование познавательной активности и творческого воображения детей;</a:t>
            </a:r>
          </a:p>
          <a:p>
            <a:r>
              <a:rPr lang="ru-RU" sz="3200" dirty="0" smtClean="0"/>
              <a:t> развитие зрительного, слухового восприятия, творческого воображения.</a:t>
            </a:r>
          </a:p>
          <a:p>
            <a:r>
              <a:rPr lang="ru-RU" sz="3200" dirty="0" smtClean="0"/>
              <a:t>развитие психических процессов: внимания, памяти, мышления, воображения;</a:t>
            </a:r>
          </a:p>
          <a:p>
            <a:r>
              <a:rPr lang="ru-RU" sz="3200" dirty="0" smtClean="0"/>
              <a:t> развитие просодической стороны речи: чувства темпа, ритма, силы голоса, дикции, выразительности речи.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ttps://static.onlinetrade.ru/img/users_images/125262/b/massazhnyy_kovrik_tibetskiy_applikator_applikator_kuznetsova_17_28_sm_krasnyy_152037195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29376-149298607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4491043" cy="348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578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 2</vt:lpstr>
      <vt:lpstr>Поток</vt:lpstr>
      <vt:lpstr>«Дети с ТНР и нетрадиционные технологии  в коррекции речевых нарушений»</vt:lpstr>
      <vt:lpstr>Биоэнергопластика</vt:lpstr>
      <vt:lpstr>Презентация PowerPoint</vt:lpstr>
      <vt:lpstr>  Цель применения: развитие движений артикуляционной, мелкой и общей моторики.</vt:lpstr>
      <vt:lpstr>Презентация PowerPoint</vt:lpstr>
      <vt:lpstr>           </vt:lpstr>
      <vt:lpstr>Аппликатор Кузнецова </vt:lpstr>
      <vt:lpstr>               Задачи:</vt:lpstr>
      <vt:lpstr>           </vt:lpstr>
      <vt:lpstr>         Колючие ладошки</vt:lpstr>
      <vt:lpstr>      Песочная терапия</vt:lpstr>
      <vt:lpstr>       Цель применения: развитие всех компонентов речевой деятельности детей с тяжелыми речевыми нарушениями, по средствам игр с песком. </vt:lpstr>
      <vt:lpstr>Презентация PowerPoint</vt:lpstr>
      <vt:lpstr>        Су-джок терапия</vt:lpstr>
      <vt:lpstr>Цель применения: коррекция речевых нарушений у детей с помощью использования Су – джок терапии.</vt:lpstr>
      <vt:lpstr>Презентация PowerPoint</vt:lpstr>
      <vt:lpstr>Направления  работы </vt:lpstr>
      <vt:lpstr>Презентация PowerPoint</vt:lpstr>
      <vt:lpstr>Презентация PowerPoint</vt:lpstr>
      <vt:lpstr>      Камушки Марблс</vt:lpstr>
      <vt:lpstr>Презентация PowerPoint</vt:lpstr>
      <vt:lpstr>               Задачи: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технологий в работе учителя-логопеда с детьми с ограниченными возможностями здоровья</dc:title>
  <dc:creator>Пользователь</dc:creator>
  <cp:lastModifiedBy>User</cp:lastModifiedBy>
  <cp:revision>19</cp:revision>
  <dcterms:created xsi:type="dcterms:W3CDTF">2021-03-25T01:41:35Z</dcterms:created>
  <dcterms:modified xsi:type="dcterms:W3CDTF">2021-10-24T13:12:50Z</dcterms:modified>
</cp:coreProperties>
</file>