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258" r:id="rId3"/>
    <p:sldId id="259" r:id="rId4"/>
    <p:sldId id="260" r:id="rId5"/>
    <p:sldId id="257" r:id="rId6"/>
    <p:sldId id="261" r:id="rId7"/>
    <p:sldId id="262" r:id="rId8"/>
    <p:sldId id="263" r:id="rId9"/>
    <p:sldId id="356" r:id="rId10"/>
    <p:sldId id="346" r:id="rId11"/>
    <p:sldId id="348" r:id="rId12"/>
    <p:sldId id="264" r:id="rId13"/>
    <p:sldId id="265" r:id="rId14"/>
    <p:sldId id="358" r:id="rId15"/>
    <p:sldId id="359" r:id="rId16"/>
    <p:sldId id="360" r:id="rId17"/>
    <p:sldId id="357" r:id="rId18"/>
    <p:sldId id="279" r:id="rId19"/>
    <p:sldId id="280" r:id="rId20"/>
    <p:sldId id="281" r:id="rId21"/>
    <p:sldId id="292" r:id="rId22"/>
    <p:sldId id="266" r:id="rId23"/>
    <p:sldId id="267" r:id="rId24"/>
    <p:sldId id="305" r:id="rId25"/>
    <p:sldId id="319" r:id="rId26"/>
    <p:sldId id="323" r:id="rId27"/>
    <p:sldId id="329" r:id="rId28"/>
    <p:sldId id="331" r:id="rId29"/>
    <p:sldId id="325" r:id="rId30"/>
    <p:sldId id="337" r:id="rId31"/>
    <p:sldId id="345" r:id="rId32"/>
    <p:sldId id="363" r:id="rId33"/>
    <p:sldId id="268" r:id="rId34"/>
    <p:sldId id="269" r:id="rId35"/>
    <p:sldId id="307" r:id="rId36"/>
    <p:sldId id="309" r:id="rId37"/>
    <p:sldId id="313" r:id="rId38"/>
    <p:sldId id="315" r:id="rId39"/>
    <p:sldId id="317" r:id="rId40"/>
    <p:sldId id="321" r:id="rId41"/>
    <p:sldId id="327" r:id="rId42"/>
    <p:sldId id="333" r:id="rId43"/>
    <p:sldId id="335" r:id="rId44"/>
    <p:sldId id="339" r:id="rId45"/>
    <p:sldId id="341" r:id="rId46"/>
    <p:sldId id="343" r:id="rId47"/>
    <p:sldId id="365" r:id="rId48"/>
    <p:sldId id="270" r:id="rId49"/>
    <p:sldId id="271" r:id="rId50"/>
    <p:sldId id="352" r:id="rId51"/>
    <p:sldId id="311" r:id="rId52"/>
    <p:sldId id="299" r:id="rId53"/>
    <p:sldId id="366" r:id="rId54"/>
    <p:sldId id="272" r:id="rId55"/>
    <p:sldId id="273" r:id="rId56"/>
    <p:sldId id="290" r:id="rId57"/>
    <p:sldId id="277" r:id="rId58"/>
    <p:sldId id="284" r:id="rId59"/>
    <p:sldId id="285" r:id="rId60"/>
    <p:sldId id="289" r:id="rId61"/>
    <p:sldId id="350" r:id="rId62"/>
    <p:sldId id="351" r:id="rId63"/>
    <p:sldId id="362" r:id="rId64"/>
    <p:sldId id="347" r:id="rId65"/>
    <p:sldId id="364" r:id="rId66"/>
    <p:sldId id="274" r:id="rId67"/>
    <p:sldId id="275" r:id="rId68"/>
    <p:sldId id="354" r:id="rId69"/>
    <p:sldId id="276" r:id="rId70"/>
    <p:sldId id="368"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D7F71-7413-4234-AE2F-7ACE31CD9B84}" type="datetimeFigureOut">
              <a:rPr lang="ru-RU" smtClean="0"/>
              <a:pPr/>
              <a:t>01.03.2019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668CDE-F3D2-4E43-98F4-C349549C0F4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p:cNvSpPr>
          <p:nvPr>
            <p:ph type="body"/>
          </p:nvPr>
        </p:nvSpPr>
        <p:spPr>
          <a:xfrm>
            <a:off x="685800" y="4343400"/>
            <a:ext cx="5486040" cy="4114440"/>
          </a:xfrm>
          <a:prstGeom prst="rect">
            <a:avLst/>
          </a:prstGeom>
        </p:spPr>
        <p:txBody>
          <a:bodyPr/>
          <a:lstStyle/>
          <a:p>
            <a:endParaRPr/>
          </a:p>
        </p:txBody>
      </p:sp>
      <p:sp>
        <p:nvSpPr>
          <p:cNvPr id="239" name="TextShape 2"/>
          <p:cNvSpPr txBox="1"/>
          <p:nvPr/>
        </p:nvSpPr>
        <p:spPr>
          <a:xfrm>
            <a:off x="3884760" y="8685360"/>
            <a:ext cx="2971440" cy="456840"/>
          </a:xfrm>
          <a:prstGeom prst="rect">
            <a:avLst/>
          </a:prstGeom>
          <a:noFill/>
          <a:ln>
            <a:noFill/>
          </a:ln>
        </p:spPr>
        <p:txBody>
          <a:bodyPr anchor="b"/>
          <a:lstStyle/>
          <a:p>
            <a:pPr algn="r" fontAlgn="auto">
              <a:spcBef>
                <a:spcPts val="0"/>
              </a:spcBef>
              <a:spcAft>
                <a:spcPts val="0"/>
              </a:spcAft>
            </a:pPr>
            <a:fld id="{9FA72E7F-DD2F-434A-8348-394CD5BD1F45}" type="slidenum">
              <a:rPr lang="en-US" sz="1200">
                <a:solidFill>
                  <a:prstClr val="black"/>
                </a:solidFill>
                <a:latin typeface="Arial"/>
                <a:cs typeface="+mn-cs"/>
              </a:rPr>
              <a:pPr algn="r" fontAlgn="auto">
                <a:spcBef>
                  <a:spcPts val="0"/>
                </a:spcBef>
                <a:spcAft>
                  <a:spcPts val="0"/>
                </a:spcAft>
              </a:pPr>
              <a:t>24</a:t>
            </a:fld>
            <a:endParaRPr>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xmlns="" val="255096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01.03.2019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wmf"/><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9.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1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7.png"/><Relationship Id="rId7" Type="http://schemas.openxmlformats.org/officeDocument/2006/relationships/image" Target="../media/image100.png"/><Relationship Id="rId12" Type="http://schemas.openxmlformats.org/officeDocument/2006/relationships/image" Target="../media/image105.jpeg"/><Relationship Id="rId2" Type="http://schemas.openxmlformats.org/officeDocument/2006/relationships/image" Target="../media/image96.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4.jpeg"/><Relationship Id="rId5" Type="http://schemas.openxmlformats.org/officeDocument/2006/relationships/image" Target="../media/image99.jpeg"/><Relationship Id="rId10" Type="http://schemas.openxmlformats.org/officeDocument/2006/relationships/image" Target="../media/image103.jpeg"/><Relationship Id="rId4" Type="http://schemas.openxmlformats.org/officeDocument/2006/relationships/image" Target="../media/image98.png"/><Relationship Id="rId9" Type="http://schemas.openxmlformats.org/officeDocument/2006/relationships/image" Target="../media/image102.jpeg"/></Relationships>
</file>

<file path=ppt/slides/_rels/slide41.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99.jpeg"/></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eg"/><Relationship Id="rId1" Type="http://schemas.openxmlformats.org/officeDocument/2006/relationships/slideLayout" Target="../slideLayouts/slideLayout7.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52.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image" Target="../media/image138.jpeg"/><Relationship Id="rId1" Type="http://schemas.openxmlformats.org/officeDocument/2006/relationships/slideLayout" Target="../slideLayouts/slideLayout7.xml"/><Relationship Id="rId6" Type="http://schemas.openxmlformats.org/officeDocument/2006/relationships/image" Target="../media/image142.jpeg"/><Relationship Id="rId11" Type="http://schemas.openxmlformats.org/officeDocument/2006/relationships/image" Target="../media/image147.png"/><Relationship Id="rId5" Type="http://schemas.openxmlformats.org/officeDocument/2006/relationships/image" Target="../media/image141.jpeg"/><Relationship Id="rId10" Type="http://schemas.openxmlformats.org/officeDocument/2006/relationships/image" Target="../media/image146.gif"/><Relationship Id="rId4" Type="http://schemas.openxmlformats.org/officeDocument/2006/relationships/image" Target="../media/image140.jpeg"/><Relationship Id="rId9" Type="http://schemas.openxmlformats.org/officeDocument/2006/relationships/image" Target="../media/image1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153.jpeg"/></Relationships>
</file>

<file path=ppt/slides/_rels/slide64.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dirty="0" smtClean="0">
                <a:solidFill>
                  <a:srgbClr val="FFFF00"/>
                </a:solidFill>
              </a:rPr>
              <a:t>Речевые игры в логопедической работе</a:t>
            </a:r>
            <a:endParaRPr lang="ru-RU" dirty="0">
              <a:solidFill>
                <a:srgbClr val="FFFF00"/>
              </a:solidFill>
            </a:endParaRPr>
          </a:p>
        </p:txBody>
      </p:sp>
      <p:sp>
        <p:nvSpPr>
          <p:cNvPr id="3" name="Подзаголовок 2"/>
          <p:cNvSpPr>
            <a:spLocks noGrp="1"/>
          </p:cNvSpPr>
          <p:nvPr>
            <p:ph type="subTitle" idx="1"/>
          </p:nvPr>
        </p:nvSpPr>
        <p:spPr>
          <a:xfrm>
            <a:off x="533400" y="3500438"/>
            <a:ext cx="7854696" cy="2357454"/>
          </a:xfrm>
        </p:spPr>
        <p:txBody>
          <a:bodyPr>
            <a:normAutofit lnSpcReduction="10000"/>
          </a:bodyPr>
          <a:lstStyle/>
          <a:p>
            <a:endParaRPr lang="ru-RU" sz="1800" dirty="0" smtClean="0"/>
          </a:p>
          <a:p>
            <a:endParaRPr lang="ru-RU" sz="1800" dirty="0" smtClean="0"/>
          </a:p>
          <a:p>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Подготовила </a:t>
            </a:r>
          </a:p>
          <a:p>
            <a:r>
              <a:rPr lang="ru-RU" sz="2000" dirty="0" smtClean="0">
                <a:latin typeface="Arial" pitchFamily="34" charset="0"/>
                <a:cs typeface="Arial" pitchFamily="34" charset="0"/>
              </a:rPr>
              <a:t>учитель- логопед</a:t>
            </a:r>
          </a:p>
          <a:p>
            <a:r>
              <a:rPr lang="ru-RU" sz="2000" dirty="0" smtClean="0">
                <a:latin typeface="Arial" pitchFamily="34" charset="0"/>
                <a:cs typeface="Arial" pitchFamily="34" charset="0"/>
              </a:rPr>
              <a:t>Т.А. </a:t>
            </a:r>
            <a:r>
              <a:rPr lang="ru-RU" sz="2000" dirty="0" err="1" smtClean="0">
                <a:latin typeface="Arial" pitchFamily="34" charset="0"/>
                <a:cs typeface="Arial" pitchFamily="34" charset="0"/>
              </a:rPr>
              <a:t>Клименкова</a:t>
            </a:r>
            <a:r>
              <a:rPr lang="ru-RU" sz="2000" dirty="0" smtClean="0">
                <a:latin typeface="Arial" pitchFamily="34" charset="0"/>
                <a:cs typeface="Arial" pitchFamily="34" charset="0"/>
              </a:rPr>
              <a:t> </a:t>
            </a:r>
          </a:p>
          <a:p>
            <a:r>
              <a:rPr lang="ru-RU" sz="2000" dirty="0" smtClean="0">
                <a:latin typeface="Arial" pitchFamily="34" charset="0"/>
                <a:cs typeface="Arial" pitchFamily="34" charset="0"/>
              </a:rPr>
              <a:t>МОУ «СОШ «</a:t>
            </a:r>
            <a:r>
              <a:rPr lang="ru-RU" sz="2000" dirty="0" err="1" smtClean="0">
                <a:latin typeface="Arial" pitchFamily="34" charset="0"/>
                <a:cs typeface="Arial" pitchFamily="34" charset="0"/>
              </a:rPr>
              <a:t>Лесновский</a:t>
            </a:r>
            <a:r>
              <a:rPr lang="ru-RU" sz="2000" dirty="0" smtClean="0">
                <a:latin typeface="Arial" pitchFamily="34" charset="0"/>
                <a:cs typeface="Arial" pitchFamily="34" charset="0"/>
              </a:rPr>
              <a:t> ЦО»</a:t>
            </a:r>
            <a:endParaRPr lang="ru-RU" sz="20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12db/000ce41a-3e623bd0/hello_html_652b434.jpg"/>
          <p:cNvPicPr/>
          <p:nvPr/>
        </p:nvPicPr>
        <p:blipFill>
          <a:blip r:embed="rId2"/>
          <a:srcRect/>
          <a:stretch>
            <a:fillRect/>
          </a:stretch>
        </p:blipFill>
        <p:spPr bwMode="auto">
          <a:xfrm>
            <a:off x="500034" y="428604"/>
            <a:ext cx="8215369" cy="600079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ypresentation.ru/documents/21ebb2dad26dab6cf09e09d94642f4cd/img19.jpg"/>
          <p:cNvPicPr/>
          <p:nvPr/>
        </p:nvPicPr>
        <p:blipFill>
          <a:blip r:embed="rId2"/>
          <a:srcRect/>
          <a:stretch>
            <a:fillRect/>
          </a:stretch>
        </p:blipFill>
        <p:spPr bwMode="auto">
          <a:xfrm>
            <a:off x="500034" y="857232"/>
            <a:ext cx="8286808" cy="574120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rot="10800000" flipV="1">
            <a:off x="428596" y="869763"/>
            <a:ext cx="8215370"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автоматизации и дифференциации поставленных звуков </a:t>
            </a:r>
            <a:r>
              <a:rPr kumimoji="0" lang="ru-RU" sz="3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способствуют</a:t>
            </a:r>
            <a:r>
              <a:rPr kumimoji="0" lang="ru-RU" sz="3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6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реализовать самую главную из задач логопеда: формирование правильной </a:t>
            </a:r>
            <a:r>
              <a:rPr kumimoji="0" lang="ru-RU" sz="3600" b="0" i="0" u="none" strike="noStrike" cap="none" normalizeH="0" baseline="0" dirty="0" err="1" smtClean="0">
                <a:ln>
                  <a:noFill/>
                </a:ln>
                <a:solidFill>
                  <a:schemeClr val="tx1"/>
                </a:solidFill>
                <a:effectLst/>
                <a:latin typeface="Arial" pitchFamily="34" charset="0"/>
                <a:ea typeface="Arial Unicode MS" pitchFamily="34" charset="-128"/>
                <a:cs typeface="Arial" pitchFamily="34" charset="0"/>
              </a:rPr>
              <a:t>звукопроизносительной</a:t>
            </a:r>
            <a:r>
              <a:rPr kumimoji="0" lang="ru-RU" sz="3600" b="0"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 стороны речи.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785794"/>
            <a:ext cx="7143800" cy="5016758"/>
          </a:xfrm>
          <a:prstGeom prst="rect">
            <a:avLst/>
          </a:prstGeom>
        </p:spPr>
        <p:txBody>
          <a:bodyPr wrap="square">
            <a:spAutoFit/>
          </a:bodyPr>
          <a:lstStyle/>
          <a:p>
            <a:endParaRPr lang="ru-RU" sz="3200" b="1" i="1" dirty="0" smtClean="0">
              <a:latin typeface="Arial" pitchFamily="34" charset="0"/>
              <a:cs typeface="Arial" pitchFamily="34" charset="0"/>
            </a:endParaRPr>
          </a:p>
          <a:p>
            <a:r>
              <a:rPr lang="ru-RU" sz="3200" b="1" i="1" dirty="0" smtClean="0">
                <a:latin typeface="Arial" pitchFamily="34" charset="0"/>
                <a:cs typeface="Arial" pitchFamily="34" charset="0"/>
              </a:rPr>
              <a:t>«Солнышко», «Собери бусы», «Собери яблочки», «Украсим комнату флажками»,  «Собери ромашку», «Кто в домике живет», «Кукла наряжается», «Назови», «Поймай звук», «Мотор», «Эхо», «Четвертый лишний», «Звуковая дорожка», «Звуковая улитка» и др.</a:t>
            </a:r>
            <a:endParaRPr lang="ru-RU" sz="32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r>
              <a:rPr lang="ru-RU" b="1" dirty="0" smtClean="0"/>
              <a:t>          «Угости Зою конфетами»</a:t>
            </a:r>
            <a:endParaRPr lang="ru-RU" dirty="0"/>
          </a:p>
        </p:txBody>
      </p:sp>
      <p:pic>
        <p:nvPicPr>
          <p:cNvPr id="4" name="Содержимое 3" descr="Игра. Угости Зою конфетами"/>
          <p:cNvPicPr>
            <a:picLocks noGrp="1"/>
          </p:cNvPicPr>
          <p:nvPr>
            <p:ph idx="1"/>
          </p:nvPr>
        </p:nvPicPr>
        <p:blipFill>
          <a:blip r:embed="rId2"/>
          <a:srcRect/>
          <a:stretch>
            <a:fillRect/>
          </a:stretch>
        </p:blipFill>
        <p:spPr bwMode="auto">
          <a:xfrm>
            <a:off x="1285852" y="1714488"/>
            <a:ext cx="6572296" cy="460614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b="1" dirty="0" smtClean="0"/>
              <a:t>                   «Дождик»</a:t>
            </a:r>
            <a:endParaRPr lang="ru-RU" dirty="0"/>
          </a:p>
        </p:txBody>
      </p:sp>
      <p:pic>
        <p:nvPicPr>
          <p:cNvPr id="4" name="Содержимое 3" descr="Игра Дождик"/>
          <p:cNvPicPr>
            <a:picLocks noGrp="1"/>
          </p:cNvPicPr>
          <p:nvPr>
            <p:ph idx="1"/>
          </p:nvPr>
        </p:nvPicPr>
        <p:blipFill>
          <a:blip r:embed="rId2"/>
          <a:srcRect/>
          <a:stretch>
            <a:fillRect/>
          </a:stretch>
        </p:blipFill>
        <p:spPr bwMode="auto">
          <a:xfrm>
            <a:off x="1214414" y="1785926"/>
            <a:ext cx="6643734" cy="44870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b="1" dirty="0" smtClean="0"/>
              <a:t>    «День рождение </a:t>
            </a:r>
            <a:r>
              <a:rPr lang="ru-RU" b="1" dirty="0" err="1" smtClean="0"/>
              <a:t>Карлсона</a:t>
            </a:r>
            <a:r>
              <a:rPr lang="ru-RU" b="1" dirty="0" smtClean="0"/>
              <a:t>»</a:t>
            </a:r>
            <a:endParaRPr lang="ru-RU" dirty="0"/>
          </a:p>
        </p:txBody>
      </p:sp>
      <p:pic>
        <p:nvPicPr>
          <p:cNvPr id="4" name="Содержимое 3" descr="Игра. День рождения Карлсона"/>
          <p:cNvPicPr>
            <a:picLocks noGrp="1"/>
          </p:cNvPicPr>
          <p:nvPr>
            <p:ph idx="1"/>
          </p:nvPr>
        </p:nvPicPr>
        <p:blipFill>
          <a:blip r:embed="rId2"/>
          <a:srcRect/>
          <a:stretch>
            <a:fillRect/>
          </a:stretch>
        </p:blipFill>
        <p:spPr bwMode="auto">
          <a:xfrm>
            <a:off x="1214414" y="1785926"/>
            <a:ext cx="6500858" cy="443945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r>
              <a:rPr lang="ru-RU" b="1" dirty="0" smtClean="0"/>
              <a:t>      «Снегурочка и Снеговик»</a:t>
            </a:r>
            <a:endParaRPr lang="ru-RU" dirty="0"/>
          </a:p>
        </p:txBody>
      </p:sp>
      <p:pic>
        <p:nvPicPr>
          <p:cNvPr id="4" name="Содержимое 3" descr="Игра. Снегурочка и Снеговик"/>
          <p:cNvPicPr>
            <a:picLocks noGrp="1"/>
          </p:cNvPicPr>
          <p:nvPr>
            <p:ph idx="1"/>
          </p:nvPr>
        </p:nvPicPr>
        <p:blipFill>
          <a:blip r:embed="rId2"/>
          <a:srcRect/>
          <a:stretch>
            <a:fillRect/>
          </a:stretch>
        </p:blipFill>
        <p:spPr bwMode="auto">
          <a:xfrm>
            <a:off x="1357290" y="1643050"/>
            <a:ext cx="6286544" cy="462995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785818"/>
          </a:xfrm>
        </p:spPr>
        <p:txBody>
          <a:bodyPr>
            <a:normAutofit fontScale="90000"/>
          </a:bodyPr>
          <a:lstStyle/>
          <a:p>
            <a:r>
              <a:rPr lang="ru-RU" dirty="0" smtClean="0"/>
              <a:t>              «Звуковые улитки»</a:t>
            </a:r>
            <a:endParaRPr lang="ru-RU" dirty="0"/>
          </a:p>
        </p:txBody>
      </p:sp>
      <p:pic>
        <p:nvPicPr>
          <p:cNvPr id="4" name="Содержимое 3" descr="104823791_1.jpg"/>
          <p:cNvPicPr>
            <a:picLocks noGrp="1" noChangeAspect="1"/>
          </p:cNvPicPr>
          <p:nvPr>
            <p:ph idx="1"/>
          </p:nvPr>
        </p:nvPicPr>
        <p:blipFill>
          <a:blip r:embed="rId2" cstate="print"/>
          <a:stretch>
            <a:fillRect/>
          </a:stretch>
        </p:blipFill>
        <p:spPr>
          <a:xfrm>
            <a:off x="3357554" y="3000372"/>
            <a:ext cx="2571768" cy="2214578"/>
          </a:xfrm>
          <a:prstGeom prst="rect">
            <a:avLst/>
          </a:prstGeom>
        </p:spPr>
      </p:pic>
      <p:pic>
        <p:nvPicPr>
          <p:cNvPr id="5" name="Рисунок 4" descr="a003200321a.jpg"/>
          <p:cNvPicPr>
            <a:picLocks noChangeAspect="1"/>
          </p:cNvPicPr>
          <p:nvPr/>
        </p:nvPicPr>
        <p:blipFill>
          <a:blip r:embed="rId3" cstate="print"/>
          <a:stretch>
            <a:fillRect/>
          </a:stretch>
        </p:blipFill>
        <p:spPr>
          <a:xfrm>
            <a:off x="6286512" y="2143116"/>
            <a:ext cx="2357454" cy="1928826"/>
          </a:xfrm>
          <a:prstGeom prst="rect">
            <a:avLst/>
          </a:prstGeom>
        </p:spPr>
      </p:pic>
      <p:pic>
        <p:nvPicPr>
          <p:cNvPr id="6" name="Рисунок 5" descr="a003200321c.jpg"/>
          <p:cNvPicPr>
            <a:picLocks noChangeAspect="1"/>
          </p:cNvPicPr>
          <p:nvPr/>
        </p:nvPicPr>
        <p:blipFill>
          <a:blip r:embed="rId4"/>
          <a:stretch>
            <a:fillRect/>
          </a:stretch>
        </p:blipFill>
        <p:spPr>
          <a:xfrm>
            <a:off x="500034" y="4357694"/>
            <a:ext cx="2528779" cy="21431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lstStyle/>
          <a:p>
            <a:r>
              <a:rPr lang="ru-RU" dirty="0" smtClean="0"/>
              <a:t>               «Паровозик»</a:t>
            </a:r>
            <a:endParaRPr lang="ru-RU" dirty="0"/>
          </a:p>
        </p:txBody>
      </p:sp>
      <p:pic>
        <p:nvPicPr>
          <p:cNvPr id="5" name="Рисунок 4" descr="image (62).jpg"/>
          <p:cNvPicPr>
            <a:picLocks noChangeAspect="1"/>
          </p:cNvPicPr>
          <p:nvPr/>
        </p:nvPicPr>
        <p:blipFill>
          <a:blip r:embed="rId2"/>
          <a:stretch>
            <a:fillRect/>
          </a:stretch>
        </p:blipFill>
        <p:spPr>
          <a:xfrm>
            <a:off x="428596" y="2000240"/>
            <a:ext cx="3929090" cy="4619636"/>
          </a:xfrm>
          <a:prstGeom prst="rect">
            <a:avLst/>
          </a:prstGeom>
        </p:spPr>
      </p:pic>
      <p:pic>
        <p:nvPicPr>
          <p:cNvPr id="7" name="Содержимое 6" descr="image (63).jpg"/>
          <p:cNvPicPr>
            <a:picLocks noGrp="1" noChangeAspect="1"/>
          </p:cNvPicPr>
          <p:nvPr>
            <p:ph idx="1"/>
          </p:nvPr>
        </p:nvPicPr>
        <p:blipFill>
          <a:blip r:embed="rId3"/>
          <a:stretch>
            <a:fillRect/>
          </a:stretch>
        </p:blipFill>
        <p:spPr>
          <a:xfrm>
            <a:off x="4714876" y="1935163"/>
            <a:ext cx="3857652" cy="43894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rot="10800000" flipV="1">
            <a:off x="714348" y="1551567"/>
            <a:ext cx="81439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3600" i="1" u="none" strike="noStrike" cap="none" normalizeH="0" dirty="0" smtClean="0">
                <a:ln>
                  <a:noFill/>
                </a:ln>
                <a:solidFill>
                  <a:schemeClr val="tx1"/>
                </a:solidFill>
                <a:effectLst/>
                <a:latin typeface="Times New Roman" pitchFamily="18" charset="0"/>
                <a:cs typeface="Times New Roman" pitchFamily="18" charset="0"/>
              </a:rPr>
              <a:t>   </a:t>
            </a:r>
            <a:r>
              <a:rPr kumimoji="0" lang="ru-RU" sz="360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3600" i="1" u="none" strike="noStrike" cap="none" normalizeH="0" baseline="0" dirty="0" smtClean="0">
                <a:ln>
                  <a:noFill/>
                </a:ln>
                <a:solidFill>
                  <a:schemeClr val="tx1"/>
                </a:solidFill>
                <a:effectLst/>
                <a:latin typeface="Arial" pitchFamily="34" charset="0"/>
                <a:cs typeface="Arial" pitchFamily="34" charset="0"/>
              </a:rPr>
              <a:t>Игра – основное условие развития дошкольника, позволяющее ему проявить способности, </a:t>
            </a:r>
            <a:r>
              <a:rPr kumimoji="0" lang="ru-RU" sz="3600" i="1" u="none" strike="noStrike" cap="none" normalizeH="0" baseline="0" dirty="0" err="1" smtClean="0">
                <a:ln>
                  <a:noFill/>
                </a:ln>
                <a:solidFill>
                  <a:schemeClr val="tx1"/>
                </a:solidFill>
                <a:effectLst/>
                <a:latin typeface="Arial" pitchFamily="34" charset="0"/>
                <a:cs typeface="Arial" pitchFamily="34" charset="0"/>
              </a:rPr>
              <a:t>окрывающие</a:t>
            </a:r>
            <a:r>
              <a:rPr kumimoji="0" lang="ru-RU" sz="3600" i="1" u="none" strike="noStrike" cap="none" normalizeH="0" baseline="0" dirty="0" smtClean="0">
                <a:ln>
                  <a:noFill/>
                </a:ln>
                <a:solidFill>
                  <a:schemeClr val="tx1"/>
                </a:solidFill>
                <a:effectLst/>
                <a:latin typeface="Arial" pitchFamily="34" charset="0"/>
                <a:cs typeface="Arial" pitchFamily="34" charset="0"/>
              </a:rPr>
              <a:t> ему зону ближайшего развития».</a:t>
            </a:r>
            <a:endParaRPr kumimoji="0" lang="ru-RU" sz="3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3600" b="0" i="1" u="none" strike="noStrike" cap="none" normalizeH="0" baseline="0" dirty="0" smtClean="0">
                <a:ln>
                  <a:noFill/>
                </a:ln>
                <a:solidFill>
                  <a:schemeClr val="tx1"/>
                </a:solidFill>
                <a:effectLst/>
                <a:latin typeface="Arial" pitchFamily="34" charset="0"/>
                <a:cs typeface="Arial" pitchFamily="34" charset="0"/>
              </a:rPr>
              <a:t>                                  </a:t>
            </a:r>
            <a:r>
              <a:rPr lang="ru-RU" sz="3600" i="1" dirty="0" smtClean="0">
                <a:latin typeface="Arial" pitchFamily="34" charset="0"/>
                <a:cs typeface="Arial" pitchFamily="34" charset="0"/>
              </a:rPr>
              <a:t>Л.С. </a:t>
            </a:r>
            <a:r>
              <a:rPr lang="ru-RU" sz="3600" i="1" dirty="0" err="1" smtClean="0">
                <a:latin typeface="Arial" pitchFamily="34" charset="0"/>
                <a:cs typeface="Arial" pitchFamily="34" charset="0"/>
              </a:rPr>
              <a:t>Выготский</a:t>
            </a:r>
            <a:r>
              <a:rPr kumimoji="0" lang="ru-RU" sz="3600" b="0" i="1" u="none" strike="noStrike" cap="none" normalizeH="0" baseline="0" dirty="0" smtClean="0">
                <a:ln>
                  <a:noFill/>
                </a:ln>
                <a:solidFill>
                  <a:schemeClr val="tx1"/>
                </a:solidFill>
                <a:effectLst/>
                <a:latin typeface="Arial" pitchFamily="34" charset="0"/>
                <a:cs typeface="Arial" pitchFamily="34" charset="0"/>
              </a:rPr>
              <a:t>                                                  </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lstStyle/>
          <a:p>
            <a:r>
              <a:rPr lang="ru-RU" dirty="0" smtClean="0"/>
              <a:t>           «Собери картинку»</a:t>
            </a:r>
            <a:endParaRPr lang="ru-RU" dirty="0"/>
          </a:p>
        </p:txBody>
      </p:sp>
      <p:pic>
        <p:nvPicPr>
          <p:cNvPr id="4" name="Содержимое 3" descr="image (34).jpg"/>
          <p:cNvPicPr>
            <a:picLocks noGrp="1" noChangeAspect="1"/>
          </p:cNvPicPr>
          <p:nvPr>
            <p:ph idx="1"/>
          </p:nvPr>
        </p:nvPicPr>
        <p:blipFill>
          <a:blip r:embed="rId2"/>
          <a:stretch>
            <a:fillRect/>
          </a:stretch>
        </p:blipFill>
        <p:spPr>
          <a:xfrm>
            <a:off x="214282" y="2214554"/>
            <a:ext cx="4286279" cy="4110046"/>
          </a:xfrm>
          <a:prstGeom prst="rect">
            <a:avLst/>
          </a:prstGeom>
        </p:spPr>
      </p:pic>
      <p:pic>
        <p:nvPicPr>
          <p:cNvPr id="8" name="Рисунок 7" descr="image (40).jpg"/>
          <p:cNvPicPr>
            <a:picLocks noChangeAspect="1"/>
          </p:cNvPicPr>
          <p:nvPr/>
        </p:nvPicPr>
        <p:blipFill>
          <a:blip r:embed="rId3"/>
          <a:stretch>
            <a:fillRect/>
          </a:stretch>
        </p:blipFill>
        <p:spPr>
          <a:xfrm>
            <a:off x="4786314" y="2285992"/>
            <a:ext cx="4214842" cy="40576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04088"/>
            <a:ext cx="8186766" cy="867524"/>
          </a:xfrm>
        </p:spPr>
        <p:txBody>
          <a:bodyPr/>
          <a:lstStyle/>
          <a:p>
            <a:r>
              <a:rPr lang="ru-RU" dirty="0" smtClean="0"/>
              <a:t> </a:t>
            </a:r>
            <a:r>
              <a:rPr lang="ru-RU" sz="4000" dirty="0" smtClean="0"/>
              <a:t>Пособия, используемые в работе</a:t>
            </a:r>
            <a:endParaRPr lang="ru-RU" sz="4000" dirty="0"/>
          </a:p>
        </p:txBody>
      </p:sp>
      <p:pic>
        <p:nvPicPr>
          <p:cNvPr id="8" name="Объект 4"/>
          <p:cNvPicPr>
            <a:picLocks noGrp="1" noChangeAspect="1"/>
          </p:cNvPicPr>
          <p:nvPr>
            <p:ph idx="1"/>
          </p:nvPr>
        </p:nvPicPr>
        <p:blipFill rotWithShape="1">
          <a:blip r:embed="rId2"/>
          <a:srcRect t="8692" r="831" b="8692"/>
          <a:stretch/>
        </p:blipFill>
        <p:spPr>
          <a:xfrm>
            <a:off x="285720" y="2143116"/>
            <a:ext cx="3786214" cy="3929090"/>
          </a:xfrm>
          <a:prstGeom prst="rect">
            <a:avLst/>
          </a:prstGeom>
          <a:ln>
            <a:solidFill>
              <a:schemeClr val="accent1">
                <a:lumMod val="75000"/>
              </a:schemeClr>
            </a:solidFill>
          </a:ln>
        </p:spPr>
      </p:pic>
      <p:pic>
        <p:nvPicPr>
          <p:cNvPr id="9" name="Объект 5"/>
          <p:cNvPicPr>
            <a:picLocks noChangeAspect="1"/>
          </p:cNvPicPr>
          <p:nvPr/>
        </p:nvPicPr>
        <p:blipFill rotWithShape="1">
          <a:blip r:embed="rId3"/>
          <a:srcRect t="17942" b="2884"/>
          <a:stretch/>
        </p:blipFill>
        <p:spPr>
          <a:xfrm>
            <a:off x="4429124" y="2214554"/>
            <a:ext cx="4500594" cy="3857652"/>
          </a:xfrm>
          <a:prstGeom prst="rect">
            <a:avLst/>
          </a:prstGeom>
          <a:ln>
            <a:solidFill>
              <a:schemeClr val="accent1">
                <a:lumMod val="7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rot="10800000" flipV="1">
            <a:off x="714348" y="-409729"/>
            <a:ext cx="8143932"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на развитие и активизацию словарного запаса</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помогают</a:t>
            </a: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активный словарь детей;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Обогащать предметный словарь, словарь признаков;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Формировать умение подбирать действия к предметам;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Обогащать речь антонимами и синонимами;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Формировать умение классифицировать предметы по группам, выделять общие признаки предметов, называть части предметов и объектов;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Формировать умение использовать в речи обобщающих понятий; употреблять предлоги.</a:t>
            </a:r>
            <a:r>
              <a:rPr kumimoji="0" lang="ru-RU"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714357"/>
            <a:ext cx="7929618" cy="5693866"/>
          </a:xfrm>
          <a:prstGeom prst="rect">
            <a:avLst/>
          </a:prstGeom>
        </p:spPr>
        <p:txBody>
          <a:bodyPr wrap="square">
            <a:spAutoFit/>
          </a:bodyPr>
          <a:lstStyle/>
          <a:p>
            <a:endParaRPr lang="ru-RU" sz="2800" b="1" i="1" dirty="0" smtClean="0">
              <a:latin typeface="Arial" pitchFamily="34" charset="0"/>
              <a:cs typeface="Arial" pitchFamily="34" charset="0"/>
            </a:endParaRPr>
          </a:p>
          <a:p>
            <a:r>
              <a:rPr lang="ru-RU" sz="2800" b="1" i="1" dirty="0" smtClean="0">
                <a:latin typeface="Arial" pitchFamily="34" charset="0"/>
                <a:cs typeface="Arial" pitchFamily="34" charset="0"/>
              </a:rPr>
              <a:t>«Фрукты – овощи», «Покажи где?», «Кто или что это?», «Чудесный мешочек», «Кто что делает?», Кто как передвигается?, «Кто чем занимается?», «Из каких частей?»,  «Для чего нужны?»,  «Кто как голос подает?», «Одинаковые слова», «Семейка слов», «Четвертый лишний», «Скажи наоборот»,</a:t>
            </a:r>
            <a:r>
              <a:rPr lang="ru-RU" sz="2800" i="1" dirty="0" smtClean="0">
                <a:latin typeface="Arial" pitchFamily="34" charset="0"/>
                <a:cs typeface="Arial" pitchFamily="34" charset="0"/>
              </a:rPr>
              <a:t> </a:t>
            </a:r>
            <a:r>
              <a:rPr lang="ru-RU" sz="2800" b="1" i="1" dirty="0" smtClean="0">
                <a:latin typeface="Arial" pitchFamily="34" charset="0"/>
                <a:cs typeface="Arial" pitchFamily="34" charset="0"/>
              </a:rPr>
              <a:t>«Скажи одним словом», «Скажи, какой?», «Угадай игрушку», «Кто больше увидит и назовет», «Лови, бросай, дни недели называй!» и др.</a:t>
            </a:r>
            <a:endParaRPr lang="ru-RU" sz="28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0" y="500040"/>
            <a:ext cx="9572400" cy="92844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«Загадки Зайца» </a:t>
            </a:r>
            <a:r>
              <a:rPr lang="ru-RU" sz="2400">
                <a:solidFill>
                  <a:srgbClr val="000000"/>
                </a:solidFill>
                <a:latin typeface="Calibri"/>
              </a:rPr>
              <a:t>
  </a:t>
            </a:r>
            <a:r>
              <a:rPr lang="ru-RU" sz="2300" u="sng">
                <a:solidFill>
                  <a:srgbClr val="000000"/>
                </a:solidFill>
                <a:latin typeface="Calibri"/>
              </a:rPr>
              <a:t>Цель:</a:t>
            </a:r>
            <a:r>
              <a:rPr lang="ru-RU" sz="2300">
                <a:solidFill>
                  <a:srgbClr val="000000"/>
                </a:solidFill>
                <a:latin typeface="Calibri"/>
              </a:rPr>
              <a:t> научить определять предмет по его признакам, активизировать словарь. </a:t>
            </a:r>
            <a:r>
              <a:rPr lang="ru-RU" sz="2400">
                <a:solidFill>
                  <a:srgbClr val="000000"/>
                </a:solidFill>
                <a:latin typeface="Calibri"/>
              </a:rPr>
              <a:t>
</a:t>
            </a:r>
            <a:endParaRPr>
              <a:solidFill>
                <a:prstClr val="black"/>
              </a:solidFill>
              <a:latin typeface="Arial"/>
            </a:endParaRPr>
          </a:p>
        </p:txBody>
      </p:sp>
      <p:pic>
        <p:nvPicPr>
          <p:cNvPr id="87" name="Picture 3"/>
          <p:cNvPicPr/>
          <p:nvPr/>
        </p:nvPicPr>
        <p:blipFill>
          <a:blip r:embed="rId3"/>
          <a:stretch/>
        </p:blipFill>
        <p:spPr>
          <a:xfrm>
            <a:off x="785880" y="1143000"/>
            <a:ext cx="2418840" cy="2285640"/>
          </a:xfrm>
          <a:prstGeom prst="rect">
            <a:avLst/>
          </a:prstGeom>
          <a:ln w="9360">
            <a:noFill/>
          </a:ln>
        </p:spPr>
      </p:pic>
      <p:pic>
        <p:nvPicPr>
          <p:cNvPr id="88" name="Picture 5"/>
          <p:cNvPicPr/>
          <p:nvPr/>
        </p:nvPicPr>
        <p:blipFill>
          <a:blip r:embed="rId4"/>
          <a:stretch/>
        </p:blipFill>
        <p:spPr>
          <a:xfrm>
            <a:off x="0" y="4643280"/>
            <a:ext cx="4000320" cy="1696680"/>
          </a:xfrm>
          <a:prstGeom prst="rect">
            <a:avLst/>
          </a:prstGeom>
          <a:ln w="9360">
            <a:noFill/>
          </a:ln>
        </p:spPr>
      </p:pic>
      <p:pic>
        <p:nvPicPr>
          <p:cNvPr id="89" name="Picture 6"/>
          <p:cNvPicPr/>
          <p:nvPr/>
        </p:nvPicPr>
        <p:blipFill>
          <a:blip r:embed="rId5"/>
          <a:stretch/>
        </p:blipFill>
        <p:spPr>
          <a:xfrm rot="21206400">
            <a:off x="5192280" y="3349800"/>
            <a:ext cx="3790440" cy="3018960"/>
          </a:xfrm>
          <a:prstGeom prst="rect">
            <a:avLst/>
          </a:prstGeom>
          <a:ln w="9360">
            <a:noFill/>
          </a:ln>
        </p:spPr>
      </p:pic>
      <p:pic>
        <p:nvPicPr>
          <p:cNvPr id="90" name="Picture 7"/>
          <p:cNvPicPr/>
          <p:nvPr/>
        </p:nvPicPr>
        <p:blipFill>
          <a:blip r:embed="rId6"/>
          <a:stretch/>
        </p:blipFill>
        <p:spPr>
          <a:xfrm>
            <a:off x="5048280" y="1143000"/>
            <a:ext cx="3428640" cy="2571480"/>
          </a:xfrm>
          <a:prstGeom prst="rect">
            <a:avLst/>
          </a:prstGeom>
          <a:ln w="9360">
            <a:noFill/>
          </a:ln>
        </p:spPr>
      </p:pic>
      <p:sp>
        <p:nvSpPr>
          <p:cNvPr id="91" name="CustomShape 2"/>
          <p:cNvSpPr/>
          <p:nvPr/>
        </p:nvSpPr>
        <p:spPr>
          <a:xfrm>
            <a:off x="0" y="3643200"/>
            <a:ext cx="6786360" cy="639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a:solidFill>
                  <a:srgbClr val="000000"/>
                </a:solidFill>
              </a:rPr>
              <a:t>«Длинная, красная (морковь). Зеленый, длинный (огурец). 
Круглый, красный (помидор). Зеленая, круглая (капуста)»</a:t>
            </a:r>
            <a:endParaRPr>
              <a:solidFill>
                <a:prstClr val="black"/>
              </a:solidFill>
            </a:endParaRPr>
          </a:p>
        </p:txBody>
      </p:sp>
    </p:spTree>
    <p:extLst>
      <p:ext uri="{BB962C8B-B14F-4D97-AF65-F5344CB8AC3E}">
        <p14:creationId xmlns:p14="http://schemas.microsoft.com/office/powerpoint/2010/main" xmlns="" val="110966793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5"/>
          <p:cNvPicPr/>
          <p:nvPr/>
        </p:nvPicPr>
        <p:blipFill>
          <a:blip r:embed="rId2"/>
          <a:srcRect r="526"/>
          <a:stretch/>
        </p:blipFill>
        <p:spPr>
          <a:xfrm>
            <a:off x="285840" y="1428840"/>
            <a:ext cx="1226880" cy="2152440"/>
          </a:xfrm>
          <a:prstGeom prst="rect">
            <a:avLst/>
          </a:prstGeom>
          <a:ln w="9360">
            <a:noFill/>
          </a:ln>
        </p:spPr>
      </p:pic>
      <p:pic>
        <p:nvPicPr>
          <p:cNvPr id="143" name="Picture 6"/>
          <p:cNvPicPr/>
          <p:nvPr/>
        </p:nvPicPr>
        <p:blipFill>
          <a:blip r:embed="rId3"/>
          <a:srcRect l="419333" r="714000" b="384666"/>
          <a:stretch/>
        </p:blipFill>
        <p:spPr>
          <a:xfrm>
            <a:off x="1428840" y="1071720"/>
            <a:ext cx="1213920" cy="2114280"/>
          </a:xfrm>
          <a:prstGeom prst="rect">
            <a:avLst/>
          </a:prstGeom>
          <a:ln w="9360">
            <a:noFill/>
          </a:ln>
        </p:spPr>
      </p:pic>
      <p:pic>
        <p:nvPicPr>
          <p:cNvPr id="144" name="Picture 7"/>
          <p:cNvPicPr/>
          <p:nvPr/>
        </p:nvPicPr>
        <p:blipFill>
          <a:blip r:embed="rId4"/>
          <a:stretch/>
        </p:blipFill>
        <p:spPr>
          <a:xfrm rot="20412600">
            <a:off x="250560" y="3225960"/>
            <a:ext cx="1790280" cy="1792080"/>
          </a:xfrm>
          <a:prstGeom prst="rect">
            <a:avLst/>
          </a:prstGeom>
          <a:ln w="9360">
            <a:noFill/>
          </a:ln>
        </p:spPr>
      </p:pic>
      <p:pic>
        <p:nvPicPr>
          <p:cNvPr id="145" name="Picture 3"/>
          <p:cNvPicPr/>
          <p:nvPr/>
        </p:nvPicPr>
        <p:blipFill>
          <a:blip r:embed="rId5"/>
          <a:stretch/>
        </p:blipFill>
        <p:spPr>
          <a:xfrm>
            <a:off x="6215040" y="1071720"/>
            <a:ext cx="1428480" cy="1428480"/>
          </a:xfrm>
          <a:prstGeom prst="rect">
            <a:avLst/>
          </a:prstGeom>
          <a:ln w="9360">
            <a:noFill/>
          </a:ln>
        </p:spPr>
      </p:pic>
      <p:pic>
        <p:nvPicPr>
          <p:cNvPr id="146" name="Picture 8"/>
          <p:cNvPicPr/>
          <p:nvPr/>
        </p:nvPicPr>
        <p:blipFill>
          <a:blip r:embed="rId6"/>
          <a:stretch/>
        </p:blipFill>
        <p:spPr>
          <a:xfrm>
            <a:off x="3429000" y="1928880"/>
            <a:ext cx="1928520" cy="1439640"/>
          </a:xfrm>
          <a:prstGeom prst="rect">
            <a:avLst/>
          </a:prstGeom>
          <a:ln w="9360">
            <a:noFill/>
          </a:ln>
        </p:spPr>
      </p:pic>
      <p:pic>
        <p:nvPicPr>
          <p:cNvPr id="147" name="Picture 9"/>
          <p:cNvPicPr/>
          <p:nvPr/>
        </p:nvPicPr>
        <p:blipFill>
          <a:blip r:embed="rId7"/>
          <a:stretch/>
        </p:blipFill>
        <p:spPr>
          <a:xfrm>
            <a:off x="1214280" y="5000760"/>
            <a:ext cx="1856880" cy="1225080"/>
          </a:xfrm>
          <a:prstGeom prst="rect">
            <a:avLst/>
          </a:prstGeom>
          <a:ln w="9360">
            <a:noFill/>
          </a:ln>
        </p:spPr>
      </p:pic>
      <p:sp>
        <p:nvSpPr>
          <p:cNvPr id="148" name="CustomShape 1"/>
          <p:cNvSpPr/>
          <p:nvPr/>
        </p:nvSpPr>
        <p:spPr>
          <a:xfrm>
            <a:off x="0" y="0"/>
            <a:ext cx="914364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b="1">
                <a:solidFill>
                  <a:srgbClr val="000000"/>
                </a:solidFill>
              </a:rPr>
              <a:t>         «</a:t>
            </a:r>
            <a:r>
              <a:rPr lang="en-US" sz="2400" b="1">
                <a:solidFill>
                  <a:srgbClr val="000000"/>
                </a:solidFill>
                <a:latin typeface="Calibri"/>
              </a:rPr>
              <a:t>Что нарисовано на этой страничке?» 
    </a:t>
            </a:r>
            <a:r>
              <a:rPr lang="en-US" sz="2400" u="sng">
                <a:solidFill>
                  <a:srgbClr val="000000"/>
                </a:solidFill>
                <a:latin typeface="Calibri"/>
              </a:rPr>
              <a:t>Цель:</a:t>
            </a:r>
            <a:r>
              <a:rPr lang="en-US" sz="2400">
                <a:solidFill>
                  <a:srgbClr val="000000"/>
                </a:solidFill>
                <a:latin typeface="Calibri"/>
              </a:rPr>
              <a:t> расширить и активизировать словарь.</a:t>
            </a:r>
            <a:endParaRPr>
              <a:solidFill>
                <a:prstClr val="black"/>
              </a:solidFill>
            </a:endParaRPr>
          </a:p>
          <a:p>
            <a:pPr fontAlgn="auto">
              <a:spcBef>
                <a:spcPts val="0"/>
              </a:spcBef>
              <a:spcAft>
                <a:spcPts val="0"/>
              </a:spcAft>
            </a:pPr>
            <a:r>
              <a:rPr lang="en-US" sz="2400">
                <a:solidFill>
                  <a:srgbClr val="000000"/>
                </a:solidFill>
                <a:latin typeface="Calibri"/>
              </a:rPr>
              <a:t>Дети должны рассказать, для чего нужны эти предметы, как ими пользоваться, из чего они сделаны.</a:t>
            </a:r>
            <a:endParaRPr>
              <a:solidFill>
                <a:prstClr val="black"/>
              </a:solidFill>
            </a:endParaRPr>
          </a:p>
        </p:txBody>
      </p:sp>
      <p:pic>
        <p:nvPicPr>
          <p:cNvPr id="149" name="Picture 12"/>
          <p:cNvPicPr/>
          <p:nvPr/>
        </p:nvPicPr>
        <p:blipFill>
          <a:blip r:embed="rId8"/>
          <a:srcRect b="211333"/>
          <a:stretch/>
        </p:blipFill>
        <p:spPr>
          <a:xfrm>
            <a:off x="6357960" y="2571840"/>
            <a:ext cx="2428560" cy="1329840"/>
          </a:xfrm>
          <a:prstGeom prst="rect">
            <a:avLst/>
          </a:prstGeom>
          <a:ln w="9360">
            <a:noFill/>
          </a:ln>
        </p:spPr>
      </p:pic>
      <p:pic>
        <p:nvPicPr>
          <p:cNvPr id="150" name="Picture 13"/>
          <p:cNvPicPr/>
          <p:nvPr/>
        </p:nvPicPr>
        <p:blipFill>
          <a:blip r:embed="rId9"/>
          <a:stretch/>
        </p:blipFill>
        <p:spPr>
          <a:xfrm rot="576600">
            <a:off x="3643200" y="3857400"/>
            <a:ext cx="1999800" cy="1999800"/>
          </a:xfrm>
          <a:prstGeom prst="rect">
            <a:avLst/>
          </a:prstGeom>
          <a:ln w="9360">
            <a:noFill/>
          </a:ln>
        </p:spPr>
      </p:pic>
      <p:pic>
        <p:nvPicPr>
          <p:cNvPr id="151" name="Picture 14"/>
          <p:cNvPicPr/>
          <p:nvPr/>
        </p:nvPicPr>
        <p:blipFill>
          <a:blip r:embed="rId10"/>
          <a:srcRect l="285714" r="745962" b="266666"/>
          <a:stretch/>
        </p:blipFill>
        <p:spPr>
          <a:xfrm>
            <a:off x="6143760" y="4208400"/>
            <a:ext cx="1571400" cy="2077560"/>
          </a:xfrm>
          <a:prstGeom prst="rect">
            <a:avLst/>
          </a:prstGeom>
          <a:ln w="9360">
            <a:noFill/>
          </a:ln>
        </p:spPr>
      </p:pic>
    </p:spTree>
    <p:extLst>
      <p:ext uri="{BB962C8B-B14F-4D97-AF65-F5344CB8AC3E}">
        <p14:creationId xmlns:p14="http://schemas.microsoft.com/office/powerpoint/2010/main" xmlns="" val="108447711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285840" y="0"/>
            <a:ext cx="8229240" cy="1142640"/>
          </a:xfrm>
          <a:prstGeom prst="rect">
            <a:avLst/>
          </a:prstGeom>
          <a:noFill/>
          <a:ln w="9360">
            <a:noFill/>
          </a:ln>
        </p:spPr>
        <p:txBody>
          <a:bodyPr anchor="ctr"/>
          <a:lstStyle/>
          <a:p>
            <a:pPr fontAlgn="auto">
              <a:spcBef>
                <a:spcPts val="0"/>
              </a:spcBef>
              <a:spcAft>
                <a:spcPts val="0"/>
              </a:spcAft>
            </a:pPr>
            <a:r>
              <a:rPr lang="ru-RU" sz="4400" b="1" i="1">
                <a:solidFill>
                  <a:srgbClr val="000000"/>
                </a:solidFill>
                <a:latin typeface="Calibri"/>
              </a:rPr>
              <a:t> </a:t>
            </a:r>
            <a:r>
              <a:rPr lang="ru-RU" sz="4400">
                <a:solidFill>
                  <a:srgbClr val="000000"/>
                </a:solidFill>
                <a:latin typeface="Calibri"/>
              </a:rPr>
              <a:t>
</a:t>
            </a:r>
            <a:r>
              <a:rPr lang="ru-RU" sz="2400" b="1">
                <a:solidFill>
                  <a:srgbClr val="000000"/>
                </a:solidFill>
                <a:latin typeface="Calibri"/>
              </a:rPr>
              <a:t>«Что лишнее?» </a:t>
            </a:r>
            <a:r>
              <a:rPr lang="ru-RU" sz="2400">
                <a:solidFill>
                  <a:srgbClr val="000000"/>
                </a:solidFill>
                <a:latin typeface="Calibri"/>
              </a:rPr>
              <a:t>
</a:t>
            </a:r>
            <a:r>
              <a:rPr lang="ru-RU" sz="2400" u="sng">
                <a:solidFill>
                  <a:srgbClr val="000000"/>
                </a:solidFill>
                <a:latin typeface="Calibri"/>
              </a:rPr>
              <a:t>Цель:</a:t>
            </a:r>
            <a:r>
              <a:rPr lang="ru-RU" sz="2400">
                <a:solidFill>
                  <a:srgbClr val="000000"/>
                </a:solidFill>
                <a:latin typeface="Calibri"/>
              </a:rPr>
              <a:t>  расширить и активизировать словарь по теме. 
</a:t>
            </a:r>
            <a:endParaRPr>
              <a:solidFill>
                <a:prstClr val="black"/>
              </a:solidFill>
              <a:latin typeface="Arial"/>
            </a:endParaRPr>
          </a:p>
        </p:txBody>
      </p:sp>
      <p:sp>
        <p:nvSpPr>
          <p:cNvPr id="181" name="CustomShape 2"/>
          <p:cNvSpPr/>
          <p:nvPr/>
        </p:nvSpPr>
        <p:spPr>
          <a:xfrm>
            <a:off x="1000080" y="1214280"/>
            <a:ext cx="81435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a:solidFill>
                  <a:srgbClr val="000000"/>
                </a:solidFill>
                <a:latin typeface="Calibri"/>
              </a:rPr>
              <a:t>Выбрать и назвать только те предметы, которые необходимы для зимних игр. «Что это? Для чего нужно? Как с этим играть?»</a:t>
            </a:r>
            <a:endParaRPr>
              <a:solidFill>
                <a:prstClr val="black"/>
              </a:solidFill>
            </a:endParaRPr>
          </a:p>
        </p:txBody>
      </p:sp>
      <p:pic>
        <p:nvPicPr>
          <p:cNvPr id="182" name="Picture 1"/>
          <p:cNvPicPr/>
          <p:nvPr/>
        </p:nvPicPr>
        <p:blipFill>
          <a:blip r:embed="rId2"/>
          <a:stretch/>
        </p:blipFill>
        <p:spPr>
          <a:xfrm>
            <a:off x="6572160" y="1714680"/>
            <a:ext cx="1687320" cy="1356840"/>
          </a:xfrm>
          <a:prstGeom prst="rect">
            <a:avLst/>
          </a:prstGeom>
          <a:ln w="9360">
            <a:noFill/>
          </a:ln>
        </p:spPr>
      </p:pic>
      <p:pic>
        <p:nvPicPr>
          <p:cNvPr id="183" name="Picture 2"/>
          <p:cNvPicPr/>
          <p:nvPr/>
        </p:nvPicPr>
        <p:blipFill>
          <a:blip r:embed="rId3"/>
          <a:stretch/>
        </p:blipFill>
        <p:spPr>
          <a:xfrm>
            <a:off x="5643720" y="3286080"/>
            <a:ext cx="1809360" cy="1571400"/>
          </a:xfrm>
          <a:prstGeom prst="rect">
            <a:avLst/>
          </a:prstGeom>
          <a:ln w="9360">
            <a:noFill/>
          </a:ln>
        </p:spPr>
      </p:pic>
      <p:pic>
        <p:nvPicPr>
          <p:cNvPr id="184" name="Picture 1"/>
          <p:cNvPicPr/>
          <p:nvPr/>
        </p:nvPicPr>
        <p:blipFill>
          <a:blip r:embed="rId2"/>
          <a:stretch/>
        </p:blipFill>
        <p:spPr>
          <a:xfrm>
            <a:off x="7143840" y="1857240"/>
            <a:ext cx="1687320" cy="1356840"/>
          </a:xfrm>
          <a:prstGeom prst="rect">
            <a:avLst/>
          </a:prstGeom>
          <a:ln w="9360">
            <a:noFill/>
          </a:ln>
        </p:spPr>
      </p:pic>
      <p:pic>
        <p:nvPicPr>
          <p:cNvPr id="185" name="Picture 3"/>
          <p:cNvPicPr/>
          <p:nvPr/>
        </p:nvPicPr>
        <p:blipFill>
          <a:blip r:embed="rId4"/>
          <a:stretch/>
        </p:blipFill>
        <p:spPr>
          <a:xfrm>
            <a:off x="571680" y="2143080"/>
            <a:ext cx="3071520" cy="1852200"/>
          </a:xfrm>
          <a:prstGeom prst="rect">
            <a:avLst/>
          </a:prstGeom>
          <a:ln w="9360">
            <a:noFill/>
          </a:ln>
        </p:spPr>
      </p:pic>
      <p:pic>
        <p:nvPicPr>
          <p:cNvPr id="186" name="Picture 4"/>
          <p:cNvPicPr/>
          <p:nvPr/>
        </p:nvPicPr>
        <p:blipFill>
          <a:blip r:embed="rId5"/>
          <a:stretch/>
        </p:blipFill>
        <p:spPr>
          <a:xfrm rot="4059000">
            <a:off x="7152840" y="3996360"/>
            <a:ext cx="1361880" cy="2274480"/>
          </a:xfrm>
          <a:prstGeom prst="rect">
            <a:avLst/>
          </a:prstGeom>
          <a:ln w="9360">
            <a:noFill/>
          </a:ln>
        </p:spPr>
      </p:pic>
      <p:pic>
        <p:nvPicPr>
          <p:cNvPr id="187" name="Picture 5"/>
          <p:cNvPicPr/>
          <p:nvPr/>
        </p:nvPicPr>
        <p:blipFill>
          <a:blip r:embed="rId6"/>
          <a:stretch/>
        </p:blipFill>
        <p:spPr>
          <a:xfrm>
            <a:off x="3143160" y="5000760"/>
            <a:ext cx="3071520" cy="1452240"/>
          </a:xfrm>
          <a:prstGeom prst="rect">
            <a:avLst/>
          </a:prstGeom>
          <a:ln w="9360">
            <a:noFill/>
          </a:ln>
        </p:spPr>
      </p:pic>
      <p:pic>
        <p:nvPicPr>
          <p:cNvPr id="188" name="Picture 6"/>
          <p:cNvPicPr/>
          <p:nvPr/>
        </p:nvPicPr>
        <p:blipFill>
          <a:blip r:embed="rId7"/>
          <a:stretch/>
        </p:blipFill>
        <p:spPr>
          <a:xfrm>
            <a:off x="571680" y="4572000"/>
            <a:ext cx="1999800" cy="1090080"/>
          </a:xfrm>
          <a:prstGeom prst="rect">
            <a:avLst/>
          </a:prstGeom>
          <a:ln w="9360">
            <a:noFill/>
          </a:ln>
        </p:spPr>
      </p:pic>
      <p:pic>
        <p:nvPicPr>
          <p:cNvPr id="189" name="Picture 7"/>
          <p:cNvPicPr/>
          <p:nvPr/>
        </p:nvPicPr>
        <p:blipFill>
          <a:blip r:embed="rId8"/>
          <a:stretch/>
        </p:blipFill>
        <p:spPr>
          <a:xfrm>
            <a:off x="3500280" y="2643120"/>
            <a:ext cx="1649160" cy="1980720"/>
          </a:xfrm>
          <a:prstGeom prst="rect">
            <a:avLst/>
          </a:prstGeom>
          <a:ln w="9360">
            <a:noFill/>
          </a:ln>
        </p:spPr>
      </p:pic>
    </p:spTree>
    <p:extLst>
      <p:ext uri="{BB962C8B-B14F-4D97-AF65-F5344CB8AC3E}">
        <p14:creationId xmlns:p14="http://schemas.microsoft.com/office/powerpoint/2010/main" xmlns="" val="3283220998"/>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357120" y="428760"/>
            <a:ext cx="8229240" cy="135684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«Столовая»</a:t>
            </a:r>
            <a:r>
              <a:rPr lang="ru-RU" sz="2400">
                <a:solidFill>
                  <a:srgbClr val="000000"/>
                </a:solidFill>
                <a:latin typeface="Calibri"/>
              </a:rPr>
              <a:t>
</a:t>
            </a:r>
            <a:r>
              <a:rPr lang="ru-RU" sz="2300">
                <a:solidFill>
                  <a:srgbClr val="000000"/>
                </a:solidFill>
                <a:latin typeface="Calibri"/>
              </a:rPr>
              <a:t> </a:t>
            </a:r>
            <a:r>
              <a:rPr lang="ru-RU" sz="2300" u="sng">
                <a:solidFill>
                  <a:srgbClr val="000000"/>
                </a:solidFill>
                <a:latin typeface="Calibri"/>
              </a:rPr>
              <a:t> Цель:</a:t>
            </a:r>
            <a:r>
              <a:rPr lang="ru-RU" sz="2300">
                <a:solidFill>
                  <a:srgbClr val="000000"/>
                </a:solidFill>
                <a:latin typeface="Calibri"/>
              </a:rPr>
              <a:t> расширить словарь по теме, активизировать речь. 
</a:t>
            </a:r>
            <a:r>
              <a:rPr lang="ru-RU" sz="2000">
                <a:solidFill>
                  <a:srgbClr val="000000"/>
                </a:solidFill>
                <a:latin typeface="Calibri"/>
              </a:rPr>
              <a:t>«Какую посуду нужно поставить для завтрака, ужина?»; «Какая посуда нужна, чтобы сварить суп, кашу …» и т.д.
</a:t>
            </a:r>
            <a:r>
              <a:rPr lang="ru-RU" u="sng">
                <a:solidFill>
                  <a:srgbClr val="000000"/>
                </a:solidFill>
                <a:latin typeface="Calibri"/>
              </a:rPr>
              <a:t> </a:t>
            </a:r>
            <a:r>
              <a:rPr lang="ru-RU">
                <a:solidFill>
                  <a:srgbClr val="000000"/>
                </a:solidFill>
                <a:latin typeface="Calibri"/>
              </a:rPr>
              <a:t>
</a:t>
            </a:r>
            <a:endParaRPr>
              <a:solidFill>
                <a:prstClr val="black"/>
              </a:solidFill>
              <a:latin typeface="Arial"/>
            </a:endParaRPr>
          </a:p>
        </p:txBody>
      </p:sp>
      <p:pic>
        <p:nvPicPr>
          <p:cNvPr id="216" name="Picture 2"/>
          <p:cNvPicPr/>
          <p:nvPr/>
        </p:nvPicPr>
        <p:blipFill>
          <a:blip r:embed="rId2"/>
          <a:stretch/>
        </p:blipFill>
        <p:spPr>
          <a:xfrm>
            <a:off x="0" y="1784520"/>
            <a:ext cx="2857320" cy="2868120"/>
          </a:xfrm>
          <a:prstGeom prst="rect">
            <a:avLst/>
          </a:prstGeom>
          <a:ln w="9360">
            <a:noFill/>
          </a:ln>
        </p:spPr>
      </p:pic>
      <p:pic>
        <p:nvPicPr>
          <p:cNvPr id="217" name="Picture 3"/>
          <p:cNvPicPr/>
          <p:nvPr/>
        </p:nvPicPr>
        <p:blipFill>
          <a:blip r:embed="rId3"/>
          <a:stretch/>
        </p:blipFill>
        <p:spPr>
          <a:xfrm rot="835800">
            <a:off x="3045960" y="2341080"/>
            <a:ext cx="1869840" cy="1793520"/>
          </a:xfrm>
          <a:prstGeom prst="rect">
            <a:avLst/>
          </a:prstGeom>
          <a:ln w="9360">
            <a:noFill/>
          </a:ln>
        </p:spPr>
      </p:pic>
      <p:pic>
        <p:nvPicPr>
          <p:cNvPr id="218" name="Picture 4"/>
          <p:cNvPicPr/>
          <p:nvPr/>
        </p:nvPicPr>
        <p:blipFill>
          <a:blip r:embed="rId4"/>
          <a:stretch/>
        </p:blipFill>
        <p:spPr>
          <a:xfrm rot="9055800">
            <a:off x="5002920" y="1928520"/>
            <a:ext cx="563040" cy="2500560"/>
          </a:xfrm>
          <a:prstGeom prst="rect">
            <a:avLst/>
          </a:prstGeom>
          <a:ln w="9360">
            <a:noFill/>
          </a:ln>
        </p:spPr>
      </p:pic>
      <p:pic>
        <p:nvPicPr>
          <p:cNvPr id="219" name="Picture 5"/>
          <p:cNvPicPr/>
          <p:nvPr/>
        </p:nvPicPr>
        <p:blipFill>
          <a:blip r:embed="rId5"/>
          <a:stretch/>
        </p:blipFill>
        <p:spPr>
          <a:xfrm>
            <a:off x="1857240" y="4643280"/>
            <a:ext cx="2304720" cy="1530000"/>
          </a:xfrm>
          <a:prstGeom prst="rect">
            <a:avLst/>
          </a:prstGeom>
          <a:ln w="9360">
            <a:noFill/>
          </a:ln>
        </p:spPr>
      </p:pic>
      <p:pic>
        <p:nvPicPr>
          <p:cNvPr id="220" name="Picture 6"/>
          <p:cNvPicPr/>
          <p:nvPr/>
        </p:nvPicPr>
        <p:blipFill>
          <a:blip r:embed="rId6"/>
          <a:stretch/>
        </p:blipFill>
        <p:spPr>
          <a:xfrm>
            <a:off x="5000760" y="3857760"/>
            <a:ext cx="3866760" cy="2361960"/>
          </a:xfrm>
          <a:prstGeom prst="rect">
            <a:avLst/>
          </a:prstGeom>
          <a:ln w="9360">
            <a:noFill/>
          </a:ln>
        </p:spPr>
      </p:pic>
      <p:pic>
        <p:nvPicPr>
          <p:cNvPr id="221" name="Picture 7"/>
          <p:cNvPicPr/>
          <p:nvPr/>
        </p:nvPicPr>
        <p:blipFill>
          <a:blip r:embed="rId7"/>
          <a:stretch/>
        </p:blipFill>
        <p:spPr>
          <a:xfrm>
            <a:off x="6143760" y="1857240"/>
            <a:ext cx="2228400" cy="1714320"/>
          </a:xfrm>
          <a:prstGeom prst="rect">
            <a:avLst/>
          </a:prstGeom>
          <a:ln w="9360">
            <a:noFill/>
          </a:ln>
        </p:spPr>
      </p:pic>
    </p:spTree>
    <p:extLst>
      <p:ext uri="{BB962C8B-B14F-4D97-AF65-F5344CB8AC3E}">
        <p14:creationId xmlns:p14="http://schemas.microsoft.com/office/powerpoint/2010/main" xmlns="" val="43780507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357120" y="285840"/>
            <a:ext cx="8229240" cy="114264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«В гостях у куклы Оли» </a:t>
            </a:r>
            <a:r>
              <a:rPr lang="ru-RU" sz="2400">
                <a:solidFill>
                  <a:srgbClr val="000000"/>
                </a:solidFill>
                <a:latin typeface="Calibri"/>
              </a:rPr>
              <a:t>
</a:t>
            </a:r>
            <a:r>
              <a:rPr lang="ru-RU" sz="2400" u="sng">
                <a:solidFill>
                  <a:srgbClr val="000000"/>
                </a:solidFill>
                <a:latin typeface="Calibri"/>
              </a:rPr>
              <a:t>Цель:</a:t>
            </a:r>
            <a:r>
              <a:rPr lang="ru-RU" sz="2400">
                <a:solidFill>
                  <a:srgbClr val="000000"/>
                </a:solidFill>
                <a:latin typeface="Calibri"/>
              </a:rPr>
              <a:t> уточнить название предметов мебели, ее назначение. </a:t>
            </a:r>
            <a:r>
              <a:rPr lang="ru-RU" sz="4400">
                <a:solidFill>
                  <a:srgbClr val="000000"/>
                </a:solidFill>
                <a:latin typeface="Calibri"/>
              </a:rPr>
              <a:t>
</a:t>
            </a:r>
            <a:endParaRPr>
              <a:solidFill>
                <a:prstClr val="black"/>
              </a:solidFill>
              <a:latin typeface="Arial"/>
            </a:endParaRPr>
          </a:p>
        </p:txBody>
      </p:sp>
      <p:pic>
        <p:nvPicPr>
          <p:cNvPr id="223" name="Picture 3"/>
          <p:cNvPicPr/>
          <p:nvPr/>
        </p:nvPicPr>
        <p:blipFill>
          <a:blip r:embed="rId2"/>
          <a:stretch/>
        </p:blipFill>
        <p:spPr>
          <a:xfrm>
            <a:off x="7072200" y="1214280"/>
            <a:ext cx="1374480" cy="1928520"/>
          </a:xfrm>
          <a:prstGeom prst="rect">
            <a:avLst/>
          </a:prstGeom>
          <a:ln w="9360">
            <a:noFill/>
          </a:ln>
        </p:spPr>
      </p:pic>
      <p:pic>
        <p:nvPicPr>
          <p:cNvPr id="224" name="Picture 4"/>
          <p:cNvPicPr/>
          <p:nvPr/>
        </p:nvPicPr>
        <p:blipFill>
          <a:blip r:embed="rId3"/>
          <a:stretch/>
        </p:blipFill>
        <p:spPr>
          <a:xfrm>
            <a:off x="4286160" y="2643120"/>
            <a:ext cx="2499840" cy="2144520"/>
          </a:xfrm>
          <a:prstGeom prst="rect">
            <a:avLst/>
          </a:prstGeom>
          <a:ln w="9360">
            <a:noFill/>
          </a:ln>
        </p:spPr>
      </p:pic>
      <p:pic>
        <p:nvPicPr>
          <p:cNvPr id="225" name="Picture 5"/>
          <p:cNvPicPr/>
          <p:nvPr/>
        </p:nvPicPr>
        <p:blipFill>
          <a:blip r:embed="rId4"/>
          <a:stretch/>
        </p:blipFill>
        <p:spPr>
          <a:xfrm>
            <a:off x="714240" y="1214280"/>
            <a:ext cx="3509640" cy="1939680"/>
          </a:xfrm>
          <a:prstGeom prst="rect">
            <a:avLst/>
          </a:prstGeom>
          <a:ln w="9360">
            <a:noFill/>
          </a:ln>
        </p:spPr>
      </p:pic>
      <p:pic>
        <p:nvPicPr>
          <p:cNvPr id="226" name="Picture 6"/>
          <p:cNvPicPr/>
          <p:nvPr/>
        </p:nvPicPr>
        <p:blipFill>
          <a:blip r:embed="rId5"/>
          <a:stretch/>
        </p:blipFill>
        <p:spPr>
          <a:xfrm>
            <a:off x="6786720" y="4714920"/>
            <a:ext cx="1638000" cy="1428480"/>
          </a:xfrm>
          <a:prstGeom prst="rect">
            <a:avLst/>
          </a:prstGeom>
          <a:ln w="9360">
            <a:noFill/>
          </a:ln>
        </p:spPr>
      </p:pic>
      <p:pic>
        <p:nvPicPr>
          <p:cNvPr id="227" name="Picture 7"/>
          <p:cNvPicPr/>
          <p:nvPr/>
        </p:nvPicPr>
        <p:blipFill>
          <a:blip r:embed="rId6"/>
          <a:stretch/>
        </p:blipFill>
        <p:spPr>
          <a:xfrm>
            <a:off x="500040" y="3571920"/>
            <a:ext cx="1736280" cy="2714400"/>
          </a:xfrm>
          <a:prstGeom prst="rect">
            <a:avLst/>
          </a:prstGeom>
          <a:ln w="9360">
            <a:noFill/>
          </a:ln>
        </p:spPr>
      </p:pic>
      <p:pic>
        <p:nvPicPr>
          <p:cNvPr id="228" name="Picture 8"/>
          <p:cNvPicPr/>
          <p:nvPr/>
        </p:nvPicPr>
        <p:blipFill>
          <a:blip r:embed="rId7"/>
          <a:stretch/>
        </p:blipFill>
        <p:spPr>
          <a:xfrm>
            <a:off x="3143160" y="4572000"/>
            <a:ext cx="2356920" cy="1964880"/>
          </a:xfrm>
          <a:prstGeom prst="rect">
            <a:avLst/>
          </a:prstGeom>
          <a:ln w="9360">
            <a:noFill/>
          </a:ln>
        </p:spPr>
      </p:pic>
    </p:spTree>
    <p:extLst>
      <p:ext uri="{BB962C8B-B14F-4D97-AF65-F5344CB8AC3E}">
        <p14:creationId xmlns:p14="http://schemas.microsoft.com/office/powerpoint/2010/main" xmlns="" val="414684579"/>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285840" y="0"/>
            <a:ext cx="2328480" cy="64260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«Что лишнее?» </a:t>
            </a:r>
            <a:endParaRPr>
              <a:solidFill>
                <a:prstClr val="black"/>
              </a:solidFill>
              <a:latin typeface="Arial"/>
            </a:endParaRPr>
          </a:p>
        </p:txBody>
      </p:sp>
      <p:pic>
        <p:nvPicPr>
          <p:cNvPr id="191" name="Picture 2"/>
          <p:cNvPicPr/>
          <p:nvPr/>
        </p:nvPicPr>
        <p:blipFill>
          <a:blip r:embed="rId2"/>
          <a:stretch/>
        </p:blipFill>
        <p:spPr>
          <a:xfrm>
            <a:off x="2500200" y="1785960"/>
            <a:ext cx="1928520" cy="1928520"/>
          </a:xfrm>
          <a:prstGeom prst="rect">
            <a:avLst/>
          </a:prstGeom>
          <a:ln w="9360">
            <a:noFill/>
          </a:ln>
        </p:spPr>
      </p:pic>
      <p:pic>
        <p:nvPicPr>
          <p:cNvPr id="192" name="Picture 2"/>
          <p:cNvPicPr/>
          <p:nvPr/>
        </p:nvPicPr>
        <p:blipFill>
          <a:blip r:embed="rId3"/>
          <a:stretch/>
        </p:blipFill>
        <p:spPr>
          <a:xfrm>
            <a:off x="4572000" y="1785960"/>
            <a:ext cx="2071440" cy="1941120"/>
          </a:xfrm>
          <a:prstGeom prst="rect">
            <a:avLst/>
          </a:prstGeom>
          <a:ln w="9360">
            <a:noFill/>
          </a:ln>
        </p:spPr>
      </p:pic>
      <p:pic>
        <p:nvPicPr>
          <p:cNvPr id="193" name="Picture 2"/>
          <p:cNvPicPr/>
          <p:nvPr/>
        </p:nvPicPr>
        <p:blipFill>
          <a:blip r:embed="rId4"/>
          <a:stretch/>
        </p:blipFill>
        <p:spPr>
          <a:xfrm>
            <a:off x="6858000" y="1785960"/>
            <a:ext cx="1928520" cy="1928520"/>
          </a:xfrm>
          <a:prstGeom prst="rect">
            <a:avLst/>
          </a:prstGeom>
          <a:ln w="9360">
            <a:noFill/>
          </a:ln>
        </p:spPr>
      </p:pic>
      <p:pic>
        <p:nvPicPr>
          <p:cNvPr id="194" name="Picture 2"/>
          <p:cNvPicPr/>
          <p:nvPr/>
        </p:nvPicPr>
        <p:blipFill>
          <a:blip r:embed="rId5"/>
          <a:stretch/>
        </p:blipFill>
        <p:spPr>
          <a:xfrm>
            <a:off x="285840" y="4214880"/>
            <a:ext cx="2214360" cy="2214360"/>
          </a:xfrm>
          <a:prstGeom prst="rect">
            <a:avLst/>
          </a:prstGeom>
          <a:ln w="9360">
            <a:noFill/>
          </a:ln>
        </p:spPr>
      </p:pic>
      <p:pic>
        <p:nvPicPr>
          <p:cNvPr id="195" name="Picture 2"/>
          <p:cNvPicPr/>
          <p:nvPr/>
        </p:nvPicPr>
        <p:blipFill>
          <a:blip r:embed="rId6"/>
          <a:stretch/>
        </p:blipFill>
        <p:spPr>
          <a:xfrm>
            <a:off x="5072040" y="4143240"/>
            <a:ext cx="1874520" cy="2142720"/>
          </a:xfrm>
          <a:prstGeom prst="rect">
            <a:avLst/>
          </a:prstGeom>
          <a:ln w="9360">
            <a:noFill/>
          </a:ln>
        </p:spPr>
      </p:pic>
      <p:sp>
        <p:nvSpPr>
          <p:cNvPr id="196" name="Line 2"/>
          <p:cNvSpPr/>
          <p:nvPr/>
        </p:nvSpPr>
        <p:spPr>
          <a:xfrm flipV="1">
            <a:off x="0" y="3857400"/>
            <a:ext cx="9144000" cy="71640"/>
          </a:xfrm>
          <a:prstGeom prst="line">
            <a:avLst/>
          </a:prstGeom>
          <a:ln>
            <a:solidFill>
              <a:srgbClr val="4A7EBB"/>
            </a:solidFill>
            <a:round/>
          </a:ln>
        </p:spPr>
      </p:sp>
      <p:pic>
        <p:nvPicPr>
          <p:cNvPr id="197" name="Picture 2"/>
          <p:cNvPicPr/>
          <p:nvPr/>
        </p:nvPicPr>
        <p:blipFill>
          <a:blip r:embed="rId7"/>
          <a:stretch/>
        </p:blipFill>
        <p:spPr>
          <a:xfrm>
            <a:off x="2786040" y="4214880"/>
            <a:ext cx="1999800" cy="2142720"/>
          </a:xfrm>
          <a:prstGeom prst="rect">
            <a:avLst/>
          </a:prstGeom>
          <a:ln w="9360">
            <a:noFill/>
          </a:ln>
        </p:spPr>
      </p:pic>
      <p:sp>
        <p:nvSpPr>
          <p:cNvPr id="198" name="CustomShape 3"/>
          <p:cNvSpPr/>
          <p:nvPr/>
        </p:nvSpPr>
        <p:spPr>
          <a:xfrm>
            <a:off x="0" y="577800"/>
            <a:ext cx="9143640" cy="11415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fontAlgn="auto">
              <a:spcBef>
                <a:spcPts val="0"/>
              </a:spcBef>
              <a:spcAft>
                <a:spcPts val="0"/>
              </a:spcAft>
            </a:pPr>
            <a:r>
              <a:rPr lang="en-US" sz="2300">
                <a:solidFill>
                  <a:srgbClr val="000000"/>
                </a:solidFill>
                <a:latin typeface="Calibri"/>
              </a:rPr>
              <a:t>  </a:t>
            </a:r>
            <a:r>
              <a:rPr lang="en-US" sz="2300" u="sng">
                <a:solidFill>
                  <a:srgbClr val="000000"/>
                </a:solidFill>
                <a:latin typeface="Calibri"/>
              </a:rPr>
              <a:t>Цель:</a:t>
            </a:r>
            <a:r>
              <a:rPr lang="en-US" sz="2300">
                <a:solidFill>
                  <a:srgbClr val="000000"/>
                </a:solidFill>
                <a:latin typeface="Calibri"/>
              </a:rPr>
              <a:t> закрепление фруктов и овощей, уточнить их названия, цвет, форму, упражнение  на классификация, развитие логического мышления. </a:t>
            </a:r>
            <a:endParaRPr>
              <a:solidFill>
                <a:prstClr val="black"/>
              </a:solidFill>
            </a:endParaRPr>
          </a:p>
        </p:txBody>
      </p:sp>
    </p:spTree>
    <p:extLst>
      <p:ext uri="{BB962C8B-B14F-4D97-AF65-F5344CB8AC3E}">
        <p14:creationId xmlns:p14="http://schemas.microsoft.com/office/powerpoint/2010/main" xmlns="" val="53704481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rot="10800000" flipV="1">
            <a:off x="714348" y="353083"/>
            <a:ext cx="842965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3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3600" dirty="0" smtClean="0">
                <a:latin typeface="Arial" pitchFamily="34" charset="0"/>
                <a:cs typeface="Arial" pitchFamily="34" charset="0"/>
              </a:rPr>
              <a:t>      </a:t>
            </a:r>
            <a:r>
              <a:rPr kumimoji="0" lang="ru-RU" sz="3600" b="0" i="0" u="none" strike="noStrike" cap="none" normalizeH="0" baseline="0" dirty="0" smtClean="0">
                <a:ln>
                  <a:noFill/>
                </a:ln>
                <a:solidFill>
                  <a:schemeClr val="tx1"/>
                </a:solidFill>
                <a:effectLst/>
                <a:latin typeface="Arial" pitchFamily="34" charset="0"/>
                <a:cs typeface="Arial" pitchFamily="34" charset="0"/>
              </a:rPr>
              <a:t> Хорошая игра – важное условие развития личности ребенка, чем богаче и правильнее у ребенка речь, тем легче высказывать свои мысли</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0" y="0"/>
            <a:ext cx="22313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solidFill>
                  <a:srgbClr val="C00000"/>
                </a:solidFill>
                <a:latin typeface="Arial" panose="020B0604020202020204" pitchFamily="34" charset="0"/>
                <a:cs typeface="Arial" panose="020B0604020202020204" pitchFamily="34" charset="0"/>
              </a:rPr>
              <a:t>«Дерево родственных слов»</a:t>
            </a:r>
            <a:r>
              <a:rPr lang="ru-RU" dirty="0"/>
              <a:t/>
            </a:r>
            <a:br>
              <a:rPr lang="ru-RU" dirty="0"/>
            </a:br>
            <a:endParaRPr lang="ru-RU" dirty="0"/>
          </a:p>
        </p:txBody>
      </p:sp>
      <p:sp>
        <p:nvSpPr>
          <p:cNvPr id="3" name="Объект 2"/>
          <p:cNvSpPr>
            <a:spLocks noGrp="1"/>
          </p:cNvSpPr>
          <p:nvPr>
            <p:ph sz="quarter" idx="1"/>
          </p:nvPr>
        </p:nvSpPr>
        <p:spPr>
          <a:xfrm>
            <a:off x="457200" y="1052736"/>
            <a:ext cx="7467600" cy="5421216"/>
          </a:xfrm>
        </p:spPr>
        <p:txBody>
          <a:bodyPr/>
          <a:lstStyle/>
          <a:p>
            <a:pPr marL="0" indent="0">
              <a:buNone/>
            </a:pPr>
            <a:r>
              <a:rPr lang="ru-RU" dirty="0">
                <a:latin typeface="Arial" panose="020B0604020202020204" pitchFamily="34" charset="0"/>
                <a:cs typeface="Arial" panose="020B0604020202020204" pitchFamily="34" charset="0"/>
              </a:rPr>
              <a:t>Цель: учить образовывать однокоренные слова. </a:t>
            </a:r>
          </a:p>
          <a:p>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835696" y="1844824"/>
            <a:ext cx="5114925" cy="488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60235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itd2.mycdn.me/image?id=850445468572&amp;t=20&amp;plc=WEB&amp;tkn=*hqvN1ntWwKnfQZpVrTwV4e-Dz5Q"/>
          <p:cNvPicPr/>
          <p:nvPr/>
        </p:nvPicPr>
        <p:blipFill>
          <a:blip r:embed="rId2"/>
          <a:srcRect/>
          <a:stretch>
            <a:fillRect/>
          </a:stretch>
        </p:blipFill>
        <p:spPr bwMode="auto">
          <a:xfrm>
            <a:off x="357158" y="428604"/>
            <a:ext cx="8358245" cy="585791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4429125" y="3286125"/>
            <a:ext cx="4248150" cy="3024188"/>
          </a:xfrm>
          <a:prstGeom prst="rect">
            <a:avLst/>
          </a:prstGeom>
          <a:noFill/>
          <a:ln w="38100" cmpd="dbl">
            <a:solidFill>
              <a:srgbClr val="FF0000"/>
            </a:solidFill>
            <a:miter lim="800000"/>
            <a:headEnd/>
            <a:tailEnd/>
          </a:ln>
        </p:spPr>
      </p:pic>
      <p:pic>
        <p:nvPicPr>
          <p:cNvPr id="5" name="Picture 4"/>
          <p:cNvPicPr>
            <a:picLocks noChangeAspect="1" noChangeArrowheads="1"/>
          </p:cNvPicPr>
          <p:nvPr/>
        </p:nvPicPr>
        <p:blipFill>
          <a:blip r:embed="rId3"/>
          <a:srcRect/>
          <a:stretch>
            <a:fillRect/>
          </a:stretch>
        </p:blipFill>
        <p:spPr bwMode="auto">
          <a:xfrm>
            <a:off x="357158" y="785794"/>
            <a:ext cx="4143404" cy="3214710"/>
          </a:xfrm>
          <a:prstGeom prst="rect">
            <a:avLst/>
          </a:prstGeom>
          <a:noFill/>
          <a:ln w="38100" cmpd="dbl">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rot="10800000" flipV="1">
            <a:off x="428596" y="1214676"/>
            <a:ext cx="8715404"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ru-RU"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Игры для формирования грамматического строя речи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Позволяют формировать грамматически правильную речь ребенка;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Обеспечивают практическое усвоение некоторых способов словообразования и словоизменения;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Совершенствуют навык согласования прилагательных и числительных с существительными в роде, числе, падеже;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Формируют умение составлять простые предложения, сложносочиненные и сложноподчиненные предложения;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180975" algn="l"/>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согласовывать слова в предложении;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Правильно использовать предлоги, образовывать сложные формы слов.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rot="10800000" flipV="1">
            <a:off x="642910" y="1134802"/>
            <a:ext cx="7715304" cy="489364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«Что игрушка расскажет о себе?», «На что похожи облака?», «Добавь слово», «Чем похожи, чем отличаются?», «Составь предложение»,  «Спрячь игрушку», «Чего нет?»  «Кто, где стоит?», «Один – много», «Назови ласково», «Угощение», «Кого я люблю?», «Чей малыш?», «Кто, чем работает?», «Какой сок?», «Кто о ком за</a:t>
            </a:r>
            <a:r>
              <a:rPr lang="ru-RU" sz="2400" b="1" i="1" dirty="0" smtClean="0">
                <a:latin typeface="Arial" pitchFamily="34" charset="0"/>
                <a:ea typeface="Calibri" pitchFamily="34" charset="0"/>
                <a:cs typeface="Arial" pitchFamily="34" charset="0"/>
              </a:rPr>
              <a:t>ботится», </a:t>
            </a:r>
            <a:r>
              <a:rPr kumimoji="0" lang="ru-RU"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«Длинные слова»,</a:t>
            </a:r>
            <a:r>
              <a:rPr lang="ru-RU" sz="2400" dirty="0" smtClean="0">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«Кто, о чём мечтает?» «Чья игрушка», «Мой, моя, моё», «Жадина»,«Варим варенье»,</a:t>
            </a:r>
            <a:r>
              <a:rPr kumimoji="0" lang="ru-RU"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«Скажи одним словом», «Что из чего», </a:t>
            </a:r>
            <a:r>
              <a:rPr kumimoji="0" lang="ru-RU" sz="2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«Какой? Какая? Какое? Какие?»,</a:t>
            </a:r>
            <a:r>
              <a:rPr kumimoji="0" lang="ru-RU"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«Посчитай 1-2-5».</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«Один - много» и</a:t>
            </a:r>
            <a:r>
              <a:rPr kumimoji="0" lang="ru-RU" sz="2400" b="1" i="1" u="none" strike="noStrike" cap="none" normalizeH="0" dirty="0" smtClean="0">
                <a:ln>
                  <a:noFill/>
                </a:ln>
                <a:solidFill>
                  <a:schemeClr val="tx1"/>
                </a:solidFill>
                <a:effectLst/>
                <a:latin typeface="Arial" pitchFamily="34" charset="0"/>
                <a:ea typeface="Calibri" pitchFamily="34" charset="0"/>
                <a:cs typeface="Arial" pitchFamily="34" charset="0"/>
              </a:rPr>
              <a:t> др.</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2"/>
          <p:cNvPicPr/>
          <p:nvPr/>
        </p:nvPicPr>
        <p:blipFill>
          <a:blip r:embed="rId2"/>
          <a:stretch/>
        </p:blipFill>
        <p:spPr>
          <a:xfrm>
            <a:off x="0" y="928800"/>
            <a:ext cx="1428480" cy="1428480"/>
          </a:xfrm>
          <a:prstGeom prst="rect">
            <a:avLst/>
          </a:prstGeom>
          <a:ln w="9360">
            <a:noFill/>
          </a:ln>
        </p:spPr>
      </p:pic>
      <p:pic>
        <p:nvPicPr>
          <p:cNvPr id="93" name="Picture 4"/>
          <p:cNvPicPr/>
          <p:nvPr/>
        </p:nvPicPr>
        <p:blipFill>
          <a:blip r:embed="rId3"/>
          <a:stretch/>
        </p:blipFill>
        <p:spPr>
          <a:xfrm>
            <a:off x="1525680" y="928800"/>
            <a:ext cx="2323800" cy="1785600"/>
          </a:xfrm>
          <a:prstGeom prst="rect">
            <a:avLst/>
          </a:prstGeom>
          <a:ln w="9360">
            <a:noFill/>
          </a:ln>
        </p:spPr>
      </p:pic>
      <p:pic>
        <p:nvPicPr>
          <p:cNvPr id="94" name="Picture 5"/>
          <p:cNvPicPr/>
          <p:nvPr/>
        </p:nvPicPr>
        <p:blipFill>
          <a:blip r:embed="rId4"/>
          <a:stretch/>
        </p:blipFill>
        <p:spPr>
          <a:xfrm>
            <a:off x="285840" y="2786040"/>
            <a:ext cx="1418760" cy="1928520"/>
          </a:xfrm>
          <a:prstGeom prst="rect">
            <a:avLst/>
          </a:prstGeom>
          <a:ln w="9360">
            <a:noFill/>
          </a:ln>
        </p:spPr>
      </p:pic>
      <p:pic>
        <p:nvPicPr>
          <p:cNvPr id="95" name="Picture 6"/>
          <p:cNvPicPr/>
          <p:nvPr/>
        </p:nvPicPr>
        <p:blipFill>
          <a:blip r:embed="rId5"/>
          <a:stretch/>
        </p:blipFill>
        <p:spPr>
          <a:xfrm>
            <a:off x="1928880" y="2928960"/>
            <a:ext cx="2246040" cy="1714320"/>
          </a:xfrm>
          <a:prstGeom prst="rect">
            <a:avLst/>
          </a:prstGeom>
          <a:ln w="9360">
            <a:noFill/>
          </a:ln>
        </p:spPr>
      </p:pic>
      <p:pic>
        <p:nvPicPr>
          <p:cNvPr id="96" name="Picture 3"/>
          <p:cNvPicPr/>
          <p:nvPr/>
        </p:nvPicPr>
        <p:blipFill>
          <a:blip r:embed="rId6"/>
          <a:stretch/>
        </p:blipFill>
        <p:spPr>
          <a:xfrm>
            <a:off x="5143680" y="1214280"/>
            <a:ext cx="1333080" cy="1428480"/>
          </a:xfrm>
          <a:prstGeom prst="rect">
            <a:avLst/>
          </a:prstGeom>
          <a:ln w="9360">
            <a:noFill/>
          </a:ln>
        </p:spPr>
      </p:pic>
      <p:pic>
        <p:nvPicPr>
          <p:cNvPr id="97" name="Picture 6"/>
          <p:cNvPicPr/>
          <p:nvPr/>
        </p:nvPicPr>
        <p:blipFill>
          <a:blip r:embed="rId7"/>
          <a:stretch/>
        </p:blipFill>
        <p:spPr>
          <a:xfrm>
            <a:off x="46080" y="4900680"/>
            <a:ext cx="1910880" cy="1910880"/>
          </a:xfrm>
          <a:prstGeom prst="rect">
            <a:avLst/>
          </a:prstGeom>
          <a:ln w="9360">
            <a:noFill/>
          </a:ln>
        </p:spPr>
      </p:pic>
      <p:pic>
        <p:nvPicPr>
          <p:cNvPr id="98" name="Picture 5"/>
          <p:cNvPicPr/>
          <p:nvPr/>
        </p:nvPicPr>
        <p:blipFill>
          <a:blip r:embed="rId8"/>
          <a:stretch/>
        </p:blipFill>
        <p:spPr>
          <a:xfrm>
            <a:off x="1785960" y="4714920"/>
            <a:ext cx="2285640" cy="1714320"/>
          </a:xfrm>
          <a:prstGeom prst="rect">
            <a:avLst/>
          </a:prstGeom>
          <a:ln w="9360">
            <a:noFill/>
          </a:ln>
        </p:spPr>
      </p:pic>
      <p:pic>
        <p:nvPicPr>
          <p:cNvPr id="99" name="Picture 8"/>
          <p:cNvPicPr/>
          <p:nvPr/>
        </p:nvPicPr>
        <p:blipFill>
          <a:blip r:embed="rId9"/>
          <a:stretch/>
        </p:blipFill>
        <p:spPr>
          <a:xfrm rot="21162600">
            <a:off x="4857480" y="4000320"/>
            <a:ext cx="2142720" cy="1213920"/>
          </a:xfrm>
          <a:prstGeom prst="rect">
            <a:avLst/>
          </a:prstGeom>
          <a:ln w="9360">
            <a:noFill/>
          </a:ln>
        </p:spPr>
      </p:pic>
      <p:pic>
        <p:nvPicPr>
          <p:cNvPr id="100" name="Picture 3"/>
          <p:cNvPicPr/>
          <p:nvPr/>
        </p:nvPicPr>
        <p:blipFill>
          <a:blip r:embed="rId10"/>
          <a:stretch/>
        </p:blipFill>
        <p:spPr>
          <a:xfrm>
            <a:off x="6858000" y="1714680"/>
            <a:ext cx="1066320" cy="1142640"/>
          </a:xfrm>
          <a:prstGeom prst="rect">
            <a:avLst/>
          </a:prstGeom>
          <a:ln w="9360">
            <a:noFill/>
          </a:ln>
        </p:spPr>
      </p:pic>
      <p:pic>
        <p:nvPicPr>
          <p:cNvPr id="101" name="Picture 7"/>
          <p:cNvPicPr/>
          <p:nvPr/>
        </p:nvPicPr>
        <p:blipFill>
          <a:blip r:embed="rId11"/>
          <a:stretch/>
        </p:blipFill>
        <p:spPr>
          <a:xfrm>
            <a:off x="6711840" y="4286160"/>
            <a:ext cx="2431800" cy="1491840"/>
          </a:xfrm>
          <a:prstGeom prst="rect">
            <a:avLst/>
          </a:prstGeom>
          <a:ln w="9360">
            <a:noFill/>
          </a:ln>
        </p:spPr>
      </p:pic>
      <p:sp>
        <p:nvSpPr>
          <p:cNvPr id="102" name="CustomShape 1"/>
          <p:cNvSpPr/>
          <p:nvPr/>
        </p:nvSpPr>
        <p:spPr>
          <a:xfrm>
            <a:off x="0" y="0"/>
            <a:ext cx="942948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b="1">
                <a:solidFill>
                  <a:srgbClr val="000000"/>
                </a:solidFill>
                <a:latin typeface="Calibri"/>
              </a:rPr>
              <a:t>        </a:t>
            </a:r>
            <a:r>
              <a:rPr lang="en-US" sz="2400" b="1">
                <a:solidFill>
                  <a:srgbClr val="000000"/>
                </a:solidFill>
                <a:latin typeface="Calibri"/>
              </a:rPr>
              <a:t>«Один - много» </a:t>
            </a:r>
            <a:r>
              <a:rPr lang="en-US" sz="2400">
                <a:solidFill>
                  <a:srgbClr val="000000"/>
                </a:solidFill>
                <a:latin typeface="Calibri"/>
              </a:rPr>
              <a:t>
</a:t>
            </a:r>
            <a:r>
              <a:rPr lang="en-US" sz="2300" u="sng">
                <a:solidFill>
                  <a:srgbClr val="000000"/>
                </a:solidFill>
                <a:latin typeface="Calibri"/>
              </a:rPr>
              <a:t>Цель:</a:t>
            </a:r>
            <a:r>
              <a:rPr lang="en-US" sz="2300">
                <a:solidFill>
                  <a:srgbClr val="000000"/>
                </a:solidFill>
                <a:latin typeface="Calibri"/>
              </a:rPr>
              <a:t> научить образовывать существительные множественного числа</a:t>
            </a:r>
            <a:r>
              <a:rPr lang="en-US" sz="2400">
                <a:solidFill>
                  <a:srgbClr val="000000"/>
                </a:solidFill>
                <a:latin typeface="Calibri"/>
              </a:rPr>
              <a:t>. 
</a:t>
            </a:r>
            <a:endParaRPr>
              <a:solidFill>
                <a:prstClr val="black"/>
              </a:solidFill>
            </a:endParaRPr>
          </a:p>
        </p:txBody>
      </p:sp>
      <p:pic>
        <p:nvPicPr>
          <p:cNvPr id="103" name="Picture 3"/>
          <p:cNvPicPr/>
          <p:nvPr/>
        </p:nvPicPr>
        <p:blipFill>
          <a:blip r:embed="rId12"/>
          <a:stretch/>
        </p:blipFill>
        <p:spPr>
          <a:xfrm>
            <a:off x="7715160" y="1000080"/>
            <a:ext cx="799920" cy="856800"/>
          </a:xfrm>
          <a:prstGeom prst="rect">
            <a:avLst/>
          </a:prstGeom>
          <a:ln w="9360">
            <a:noFill/>
          </a:ln>
        </p:spPr>
      </p:pic>
      <p:pic>
        <p:nvPicPr>
          <p:cNvPr id="104" name="Picture 3"/>
          <p:cNvPicPr/>
          <p:nvPr/>
        </p:nvPicPr>
        <p:blipFill>
          <a:blip r:embed="rId13"/>
          <a:stretch/>
        </p:blipFill>
        <p:spPr>
          <a:xfrm>
            <a:off x="8001000" y="2357280"/>
            <a:ext cx="732960" cy="785520"/>
          </a:xfrm>
          <a:prstGeom prst="rect">
            <a:avLst/>
          </a:prstGeom>
          <a:ln w="9360">
            <a:noFill/>
          </a:ln>
        </p:spPr>
      </p:pic>
      <p:pic>
        <p:nvPicPr>
          <p:cNvPr id="105" name="Picture 3"/>
          <p:cNvPicPr/>
          <p:nvPr/>
        </p:nvPicPr>
        <p:blipFill>
          <a:blip r:embed="rId14"/>
          <a:stretch/>
        </p:blipFill>
        <p:spPr>
          <a:xfrm>
            <a:off x="8477280" y="1643040"/>
            <a:ext cx="666360" cy="713880"/>
          </a:xfrm>
          <a:prstGeom prst="rect">
            <a:avLst/>
          </a:prstGeom>
          <a:ln w="9360">
            <a:noFill/>
          </a:ln>
        </p:spPr>
      </p:pic>
      <p:sp>
        <p:nvSpPr>
          <p:cNvPr id="106" name="CustomShape 2"/>
          <p:cNvSpPr/>
          <p:nvPr/>
        </p:nvSpPr>
        <p:spPr>
          <a:xfrm>
            <a:off x="3643200" y="6215040"/>
            <a:ext cx="5785920" cy="36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a:solidFill>
                  <a:srgbClr val="000000"/>
                </a:solidFill>
              </a:rPr>
              <a:t>Например: яблоко – яблоки, банан – бананы и др.</a:t>
            </a:r>
            <a:endParaRPr>
              <a:solidFill>
                <a:prstClr val="black"/>
              </a:solidFill>
            </a:endParaRPr>
          </a:p>
        </p:txBody>
      </p:sp>
    </p:spTree>
    <p:extLst>
      <p:ext uri="{BB962C8B-B14F-4D97-AF65-F5344CB8AC3E}">
        <p14:creationId xmlns:p14="http://schemas.microsoft.com/office/powerpoint/2010/main" xmlns="" val="2294294454"/>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285840" y="274680"/>
            <a:ext cx="8857800" cy="114264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«Назови ласково» </a:t>
            </a:r>
            <a:r>
              <a:rPr lang="ru-RU" sz="2400">
                <a:solidFill>
                  <a:srgbClr val="000000"/>
                </a:solidFill>
                <a:latin typeface="Calibri"/>
              </a:rPr>
              <a:t>
</a:t>
            </a:r>
            <a:r>
              <a:rPr lang="ru-RU" sz="2300" u="sng">
                <a:solidFill>
                  <a:srgbClr val="000000"/>
                </a:solidFill>
                <a:latin typeface="Calibri"/>
              </a:rPr>
              <a:t>Цель:</a:t>
            </a:r>
            <a:r>
              <a:rPr lang="ru-RU" sz="2300">
                <a:solidFill>
                  <a:srgbClr val="000000"/>
                </a:solidFill>
                <a:latin typeface="Calibri"/>
              </a:rPr>
              <a:t>  учить образовывать существительные с уменьшительно-ласкательными суффиксами.
</a:t>
            </a:r>
            <a:r>
              <a:rPr lang="ru-RU" sz="2000">
                <a:solidFill>
                  <a:srgbClr val="000000"/>
                </a:solidFill>
                <a:latin typeface="Bangle"/>
              </a:rPr>
              <a:t>                                       </a:t>
            </a:r>
            <a:r>
              <a:rPr lang="ru-RU" sz="2000">
                <a:solidFill>
                  <a:srgbClr val="000000"/>
                </a:solidFill>
                <a:latin typeface="Calibri"/>
              </a:rPr>
              <a:t>Например: сарафан – сарафанчик носки – носочки и т.д.</a:t>
            </a:r>
            <a:r>
              <a:rPr lang="ru-RU" sz="2300">
                <a:solidFill>
                  <a:srgbClr val="000000"/>
                </a:solidFill>
                <a:latin typeface="Calibri"/>
              </a:rPr>
              <a:t>
</a:t>
            </a:r>
            <a:endParaRPr>
              <a:solidFill>
                <a:prstClr val="black"/>
              </a:solidFill>
              <a:latin typeface="Arial"/>
            </a:endParaRPr>
          </a:p>
        </p:txBody>
      </p:sp>
      <p:pic>
        <p:nvPicPr>
          <p:cNvPr id="108" name="Picture 2"/>
          <p:cNvPicPr/>
          <p:nvPr/>
        </p:nvPicPr>
        <p:blipFill>
          <a:blip r:embed="rId2"/>
          <a:stretch/>
        </p:blipFill>
        <p:spPr>
          <a:xfrm>
            <a:off x="357120" y="2143080"/>
            <a:ext cx="1719000" cy="2176200"/>
          </a:xfrm>
          <a:prstGeom prst="rect">
            <a:avLst/>
          </a:prstGeom>
          <a:ln w="9360">
            <a:noFill/>
          </a:ln>
        </p:spPr>
      </p:pic>
      <p:pic>
        <p:nvPicPr>
          <p:cNvPr id="109" name="Picture 3"/>
          <p:cNvPicPr/>
          <p:nvPr/>
        </p:nvPicPr>
        <p:blipFill>
          <a:blip r:embed="rId3"/>
          <a:stretch/>
        </p:blipFill>
        <p:spPr>
          <a:xfrm rot="479400">
            <a:off x="6995880" y="1780920"/>
            <a:ext cx="2211120" cy="3168360"/>
          </a:xfrm>
          <a:prstGeom prst="rect">
            <a:avLst/>
          </a:prstGeom>
          <a:ln w="9360">
            <a:noFill/>
          </a:ln>
        </p:spPr>
      </p:pic>
      <p:pic>
        <p:nvPicPr>
          <p:cNvPr id="110" name="Picture 2"/>
          <p:cNvPicPr/>
          <p:nvPr/>
        </p:nvPicPr>
        <p:blipFill>
          <a:blip r:embed="rId4"/>
          <a:stretch/>
        </p:blipFill>
        <p:spPr>
          <a:xfrm>
            <a:off x="2714760" y="1714680"/>
            <a:ext cx="2214360" cy="2214360"/>
          </a:xfrm>
          <a:prstGeom prst="rect">
            <a:avLst/>
          </a:prstGeom>
          <a:ln w="9360">
            <a:noFill/>
          </a:ln>
        </p:spPr>
      </p:pic>
      <p:pic>
        <p:nvPicPr>
          <p:cNvPr id="111" name="Picture 3"/>
          <p:cNvPicPr/>
          <p:nvPr/>
        </p:nvPicPr>
        <p:blipFill>
          <a:blip r:embed="rId5"/>
          <a:stretch/>
        </p:blipFill>
        <p:spPr>
          <a:xfrm rot="637800">
            <a:off x="1855800" y="4589280"/>
            <a:ext cx="1904760" cy="1714320"/>
          </a:xfrm>
          <a:prstGeom prst="rect">
            <a:avLst/>
          </a:prstGeom>
          <a:ln w="9360">
            <a:noFill/>
          </a:ln>
        </p:spPr>
      </p:pic>
      <p:pic>
        <p:nvPicPr>
          <p:cNvPr id="112" name="Picture 4"/>
          <p:cNvPicPr/>
          <p:nvPr/>
        </p:nvPicPr>
        <p:blipFill>
          <a:blip r:embed="rId6"/>
          <a:stretch/>
        </p:blipFill>
        <p:spPr>
          <a:xfrm>
            <a:off x="4500720" y="3500280"/>
            <a:ext cx="2158560" cy="2714400"/>
          </a:xfrm>
          <a:prstGeom prst="rect">
            <a:avLst/>
          </a:prstGeom>
          <a:ln w="9360">
            <a:noFill/>
          </a:ln>
        </p:spPr>
      </p:pic>
    </p:spTree>
    <p:extLst>
      <p:ext uri="{BB962C8B-B14F-4D97-AF65-F5344CB8AC3E}">
        <p14:creationId xmlns:p14="http://schemas.microsoft.com/office/powerpoint/2010/main" xmlns="" val="2286607825"/>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0" y="285840"/>
            <a:ext cx="8658000" cy="114264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«Чего не хватает?» </a:t>
            </a:r>
            <a:r>
              <a:rPr lang="ru-RU" sz="2400">
                <a:solidFill>
                  <a:srgbClr val="000000"/>
                </a:solidFill>
                <a:latin typeface="Calibri"/>
              </a:rPr>
              <a:t>
  </a:t>
            </a:r>
            <a:r>
              <a:rPr lang="ru-RU" sz="2400" u="sng">
                <a:solidFill>
                  <a:srgbClr val="000000"/>
                </a:solidFill>
                <a:latin typeface="Calibri"/>
              </a:rPr>
              <a:t>Цель:</a:t>
            </a:r>
            <a:r>
              <a:rPr lang="ru-RU" sz="2400">
                <a:solidFill>
                  <a:srgbClr val="000000"/>
                </a:solidFill>
                <a:latin typeface="Calibri"/>
              </a:rPr>
              <a:t> развитие у ребенка целостного восприятия предмета. </a:t>
            </a:r>
            <a:r>
              <a:rPr lang="ru-RU" sz="4400">
                <a:solidFill>
                  <a:srgbClr val="000000"/>
                </a:solidFill>
                <a:latin typeface="Calibri"/>
              </a:rPr>
              <a:t>
</a:t>
            </a:r>
            <a:endParaRPr>
              <a:solidFill>
                <a:prstClr val="black"/>
              </a:solidFill>
              <a:latin typeface="Arial"/>
            </a:endParaRPr>
          </a:p>
        </p:txBody>
      </p:sp>
      <p:pic>
        <p:nvPicPr>
          <p:cNvPr id="121" name="Picture 2"/>
          <p:cNvPicPr/>
          <p:nvPr/>
        </p:nvPicPr>
        <p:blipFill>
          <a:blip r:embed="rId2"/>
          <a:stretch/>
        </p:blipFill>
        <p:spPr>
          <a:xfrm rot="20919600">
            <a:off x="642960" y="1714320"/>
            <a:ext cx="1213920" cy="1571400"/>
          </a:xfrm>
          <a:prstGeom prst="rect">
            <a:avLst/>
          </a:prstGeom>
          <a:ln w="9360">
            <a:noFill/>
          </a:ln>
        </p:spPr>
      </p:pic>
      <p:pic>
        <p:nvPicPr>
          <p:cNvPr id="122" name="Picture 4"/>
          <p:cNvPicPr/>
          <p:nvPr/>
        </p:nvPicPr>
        <p:blipFill>
          <a:blip r:embed="rId3"/>
          <a:stretch/>
        </p:blipFill>
        <p:spPr>
          <a:xfrm>
            <a:off x="3714840" y="2428920"/>
            <a:ext cx="1238040" cy="1699920"/>
          </a:xfrm>
          <a:prstGeom prst="rect">
            <a:avLst/>
          </a:prstGeom>
          <a:ln w="9360">
            <a:noFill/>
          </a:ln>
        </p:spPr>
      </p:pic>
      <p:pic>
        <p:nvPicPr>
          <p:cNvPr id="123" name="Picture 5"/>
          <p:cNvPicPr/>
          <p:nvPr/>
        </p:nvPicPr>
        <p:blipFill>
          <a:blip r:embed="rId4"/>
          <a:stretch/>
        </p:blipFill>
        <p:spPr>
          <a:xfrm>
            <a:off x="5286240" y="4214880"/>
            <a:ext cx="2228400" cy="1409400"/>
          </a:xfrm>
          <a:prstGeom prst="rect">
            <a:avLst/>
          </a:prstGeom>
          <a:ln w="9360">
            <a:noFill/>
          </a:ln>
        </p:spPr>
      </p:pic>
      <p:pic>
        <p:nvPicPr>
          <p:cNvPr id="124" name="Picture 6"/>
          <p:cNvPicPr/>
          <p:nvPr/>
        </p:nvPicPr>
        <p:blipFill>
          <a:blip r:embed="rId5"/>
          <a:srcRect l="12905" r="14749" b="5202"/>
          <a:stretch/>
        </p:blipFill>
        <p:spPr>
          <a:xfrm>
            <a:off x="2000160" y="4071960"/>
            <a:ext cx="1412640" cy="1961640"/>
          </a:xfrm>
          <a:prstGeom prst="rect">
            <a:avLst/>
          </a:prstGeom>
          <a:ln w="9360">
            <a:noFill/>
          </a:ln>
        </p:spPr>
      </p:pic>
      <p:pic>
        <p:nvPicPr>
          <p:cNvPr id="125" name="Picture 3"/>
          <p:cNvPicPr/>
          <p:nvPr/>
        </p:nvPicPr>
        <p:blipFill>
          <a:blip r:embed="rId6"/>
          <a:srcRect l="634750" r="190250" b="1015750"/>
          <a:stretch/>
        </p:blipFill>
        <p:spPr>
          <a:xfrm>
            <a:off x="5929200" y="1428840"/>
            <a:ext cx="2285640" cy="2071440"/>
          </a:xfrm>
          <a:prstGeom prst="rect">
            <a:avLst/>
          </a:prstGeom>
          <a:ln w="9360">
            <a:noFill/>
          </a:ln>
        </p:spPr>
      </p:pic>
      <p:sp>
        <p:nvSpPr>
          <p:cNvPr id="126" name="CustomShape 2"/>
          <p:cNvSpPr/>
          <p:nvPr/>
        </p:nvSpPr>
        <p:spPr>
          <a:xfrm>
            <a:off x="0" y="1000080"/>
            <a:ext cx="88578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a:solidFill>
                  <a:srgbClr val="000000"/>
                </a:solidFill>
                <a:latin typeface="Calibri"/>
              </a:rPr>
              <a:t>Предложите ребенку внимательно посмотреть на картинки и спросить без чего гусь, машина, часы, воздушный шарик, флажок.</a:t>
            </a:r>
            <a:endParaRPr>
              <a:solidFill>
                <a:prstClr val="black"/>
              </a:solidFill>
            </a:endParaRPr>
          </a:p>
        </p:txBody>
      </p:sp>
    </p:spTree>
    <p:extLst>
      <p:ext uri="{BB962C8B-B14F-4D97-AF65-F5344CB8AC3E}">
        <p14:creationId xmlns:p14="http://schemas.microsoft.com/office/powerpoint/2010/main" xmlns="" val="3157629687"/>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57200" y="274680"/>
            <a:ext cx="8229240" cy="101088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«Желтые овощи и фрукты» 
</a:t>
            </a:r>
            <a:r>
              <a:rPr lang="ru-RU" sz="2400" u="sng">
                <a:solidFill>
                  <a:srgbClr val="000000"/>
                </a:solidFill>
                <a:latin typeface="Calibri"/>
              </a:rPr>
              <a:t>Цель</a:t>
            </a:r>
            <a:r>
              <a:rPr lang="ru-RU" sz="2400">
                <a:solidFill>
                  <a:srgbClr val="000000"/>
                </a:solidFill>
                <a:latin typeface="Calibri"/>
              </a:rPr>
              <a:t>:  учить составлять словосочетания.</a:t>
            </a:r>
            <a:r>
              <a:rPr lang="ru-RU" sz="4400">
                <a:solidFill>
                  <a:srgbClr val="000000"/>
                </a:solidFill>
                <a:latin typeface="Calibri"/>
              </a:rPr>
              <a:t>
</a:t>
            </a:r>
            <a:endParaRPr>
              <a:solidFill>
                <a:prstClr val="black"/>
              </a:solidFill>
              <a:latin typeface="Arial"/>
            </a:endParaRPr>
          </a:p>
        </p:txBody>
      </p:sp>
      <p:pic>
        <p:nvPicPr>
          <p:cNvPr id="128" name="Picture 2"/>
          <p:cNvPicPr/>
          <p:nvPr/>
        </p:nvPicPr>
        <p:blipFill>
          <a:blip r:embed="rId2"/>
          <a:stretch/>
        </p:blipFill>
        <p:spPr>
          <a:xfrm>
            <a:off x="428760" y="1285920"/>
            <a:ext cx="1714320" cy="1580760"/>
          </a:xfrm>
          <a:prstGeom prst="rect">
            <a:avLst/>
          </a:prstGeom>
          <a:ln w="9360">
            <a:noFill/>
          </a:ln>
        </p:spPr>
      </p:pic>
      <p:pic>
        <p:nvPicPr>
          <p:cNvPr id="129" name="Picture 4"/>
          <p:cNvPicPr/>
          <p:nvPr/>
        </p:nvPicPr>
        <p:blipFill>
          <a:blip r:embed="rId3"/>
          <a:stretch/>
        </p:blipFill>
        <p:spPr>
          <a:xfrm>
            <a:off x="7072200" y="857160"/>
            <a:ext cx="1680840" cy="1969560"/>
          </a:xfrm>
          <a:prstGeom prst="rect">
            <a:avLst/>
          </a:prstGeom>
          <a:ln w="9360">
            <a:noFill/>
          </a:ln>
        </p:spPr>
      </p:pic>
      <p:pic>
        <p:nvPicPr>
          <p:cNvPr id="130" name="Picture 6"/>
          <p:cNvPicPr/>
          <p:nvPr/>
        </p:nvPicPr>
        <p:blipFill>
          <a:blip r:embed="rId4"/>
          <a:stretch/>
        </p:blipFill>
        <p:spPr>
          <a:xfrm>
            <a:off x="3214800" y="1500120"/>
            <a:ext cx="2830320" cy="1999800"/>
          </a:xfrm>
          <a:prstGeom prst="rect">
            <a:avLst/>
          </a:prstGeom>
          <a:ln w="9360">
            <a:noFill/>
          </a:ln>
        </p:spPr>
      </p:pic>
      <p:pic>
        <p:nvPicPr>
          <p:cNvPr id="131" name="Picture 7"/>
          <p:cNvPicPr/>
          <p:nvPr/>
        </p:nvPicPr>
        <p:blipFill>
          <a:blip r:embed="rId5"/>
          <a:stretch/>
        </p:blipFill>
        <p:spPr>
          <a:xfrm>
            <a:off x="428760" y="3929040"/>
            <a:ext cx="2285640" cy="2484000"/>
          </a:xfrm>
          <a:prstGeom prst="rect">
            <a:avLst/>
          </a:prstGeom>
          <a:ln w="9360">
            <a:noFill/>
          </a:ln>
        </p:spPr>
      </p:pic>
      <p:pic>
        <p:nvPicPr>
          <p:cNvPr id="132" name="Picture 8"/>
          <p:cNvPicPr/>
          <p:nvPr/>
        </p:nvPicPr>
        <p:blipFill>
          <a:blip r:embed="rId6"/>
          <a:stretch/>
        </p:blipFill>
        <p:spPr>
          <a:xfrm>
            <a:off x="6572160" y="3714840"/>
            <a:ext cx="2571480" cy="2571480"/>
          </a:xfrm>
          <a:prstGeom prst="rect">
            <a:avLst/>
          </a:prstGeom>
          <a:ln w="9360">
            <a:noFill/>
          </a:ln>
        </p:spPr>
      </p:pic>
      <p:pic>
        <p:nvPicPr>
          <p:cNvPr id="133" name="Picture 9"/>
          <p:cNvPicPr/>
          <p:nvPr/>
        </p:nvPicPr>
        <p:blipFill>
          <a:blip r:embed="rId7"/>
          <a:srcRect b="356666"/>
          <a:stretch/>
        </p:blipFill>
        <p:spPr>
          <a:xfrm>
            <a:off x="3571920" y="4286160"/>
            <a:ext cx="1904760" cy="1499760"/>
          </a:xfrm>
          <a:prstGeom prst="rect">
            <a:avLst/>
          </a:prstGeom>
          <a:ln w="9360">
            <a:noFill/>
          </a:ln>
        </p:spPr>
      </p:pic>
    </p:spTree>
    <p:extLst>
      <p:ext uri="{BB962C8B-B14F-4D97-AF65-F5344CB8AC3E}">
        <p14:creationId xmlns:p14="http://schemas.microsoft.com/office/powerpoint/2010/main" xmlns="" val="967481886"/>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p:cNvPicPr/>
          <p:nvPr/>
        </p:nvPicPr>
        <p:blipFill>
          <a:blip r:embed="rId2"/>
          <a:stretch/>
        </p:blipFill>
        <p:spPr>
          <a:xfrm>
            <a:off x="0" y="1285920"/>
            <a:ext cx="2526840" cy="2071440"/>
          </a:xfrm>
          <a:prstGeom prst="rect">
            <a:avLst/>
          </a:prstGeom>
          <a:ln w="9360">
            <a:noFill/>
          </a:ln>
        </p:spPr>
      </p:pic>
      <p:pic>
        <p:nvPicPr>
          <p:cNvPr id="135" name="Picture 2"/>
          <p:cNvPicPr/>
          <p:nvPr/>
        </p:nvPicPr>
        <p:blipFill>
          <a:blip r:embed="rId3"/>
          <a:stretch/>
        </p:blipFill>
        <p:spPr>
          <a:xfrm>
            <a:off x="3500280" y="1071720"/>
            <a:ext cx="2285640" cy="2133360"/>
          </a:xfrm>
          <a:prstGeom prst="rect">
            <a:avLst/>
          </a:prstGeom>
          <a:ln w="9360">
            <a:noFill/>
          </a:ln>
        </p:spPr>
      </p:pic>
      <p:pic>
        <p:nvPicPr>
          <p:cNvPr id="136" name="Picture 2"/>
          <p:cNvPicPr/>
          <p:nvPr/>
        </p:nvPicPr>
        <p:blipFill>
          <a:blip r:embed="rId4"/>
          <a:stretch/>
        </p:blipFill>
        <p:spPr>
          <a:xfrm>
            <a:off x="6215040" y="1571760"/>
            <a:ext cx="2329920" cy="2214360"/>
          </a:xfrm>
          <a:prstGeom prst="rect">
            <a:avLst/>
          </a:prstGeom>
          <a:ln w="9360">
            <a:noFill/>
          </a:ln>
        </p:spPr>
      </p:pic>
      <p:pic>
        <p:nvPicPr>
          <p:cNvPr id="137" name="Picture 2"/>
          <p:cNvPicPr/>
          <p:nvPr/>
        </p:nvPicPr>
        <p:blipFill>
          <a:blip r:embed="rId5"/>
          <a:stretch/>
        </p:blipFill>
        <p:spPr>
          <a:xfrm>
            <a:off x="2071800" y="2857680"/>
            <a:ext cx="2071440" cy="2142720"/>
          </a:xfrm>
          <a:prstGeom prst="rect">
            <a:avLst/>
          </a:prstGeom>
          <a:ln w="9360">
            <a:noFill/>
          </a:ln>
        </p:spPr>
      </p:pic>
      <p:pic>
        <p:nvPicPr>
          <p:cNvPr id="138" name="Picture 2"/>
          <p:cNvPicPr/>
          <p:nvPr/>
        </p:nvPicPr>
        <p:blipFill>
          <a:blip r:embed="rId6"/>
          <a:stretch/>
        </p:blipFill>
        <p:spPr>
          <a:xfrm>
            <a:off x="4286160" y="3786120"/>
            <a:ext cx="2071440" cy="2199960"/>
          </a:xfrm>
          <a:prstGeom prst="rect">
            <a:avLst/>
          </a:prstGeom>
          <a:ln w="9360">
            <a:noFill/>
          </a:ln>
        </p:spPr>
      </p:pic>
      <p:pic>
        <p:nvPicPr>
          <p:cNvPr id="139" name="Picture 2"/>
          <p:cNvPicPr/>
          <p:nvPr/>
        </p:nvPicPr>
        <p:blipFill>
          <a:blip r:embed="rId7"/>
          <a:stretch/>
        </p:blipFill>
        <p:spPr>
          <a:xfrm>
            <a:off x="0" y="4143240"/>
            <a:ext cx="2285640" cy="2714400"/>
          </a:xfrm>
          <a:prstGeom prst="rect">
            <a:avLst/>
          </a:prstGeom>
          <a:ln w="9360">
            <a:noFill/>
          </a:ln>
        </p:spPr>
      </p:pic>
      <p:pic>
        <p:nvPicPr>
          <p:cNvPr id="140" name="Picture 2"/>
          <p:cNvPicPr/>
          <p:nvPr/>
        </p:nvPicPr>
        <p:blipFill>
          <a:blip r:embed="rId8"/>
          <a:stretch/>
        </p:blipFill>
        <p:spPr>
          <a:xfrm>
            <a:off x="6858000" y="4143240"/>
            <a:ext cx="2285640" cy="2420640"/>
          </a:xfrm>
          <a:prstGeom prst="rect">
            <a:avLst/>
          </a:prstGeom>
          <a:ln w="9360">
            <a:noFill/>
          </a:ln>
        </p:spPr>
      </p:pic>
      <p:sp>
        <p:nvSpPr>
          <p:cNvPr id="141" name="CustomShape 1"/>
          <p:cNvSpPr/>
          <p:nvPr/>
        </p:nvSpPr>
        <p:spPr>
          <a:xfrm>
            <a:off x="0" y="0"/>
            <a:ext cx="914364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sz="2400" b="1">
                <a:solidFill>
                  <a:srgbClr val="000000"/>
                </a:solidFill>
                <a:latin typeface="Calibri"/>
              </a:rPr>
              <a:t>        «Где гусеница?»
 </a:t>
            </a:r>
            <a:r>
              <a:rPr lang="en-US" sz="2300" u="sng">
                <a:solidFill>
                  <a:srgbClr val="000000"/>
                </a:solidFill>
                <a:latin typeface="Calibri"/>
              </a:rPr>
              <a:t>Цель:</a:t>
            </a:r>
            <a:r>
              <a:rPr lang="en-US" sz="2300">
                <a:solidFill>
                  <a:srgbClr val="000000"/>
                </a:solidFill>
                <a:latin typeface="Calibri"/>
              </a:rPr>
              <a:t> формирование навыка понимания предложных конструкций.</a:t>
            </a:r>
            <a:endParaRPr>
              <a:solidFill>
                <a:prstClr val="black"/>
              </a:solidFill>
            </a:endParaRPr>
          </a:p>
          <a:p>
            <a:pPr fontAlgn="auto">
              <a:spcBef>
                <a:spcPts val="0"/>
              </a:spcBef>
              <a:spcAft>
                <a:spcPts val="0"/>
              </a:spcAft>
            </a:pPr>
            <a:r>
              <a:rPr lang="en-US" sz="2400">
                <a:solidFill>
                  <a:srgbClr val="000000"/>
                </a:solidFill>
                <a:latin typeface="Calibri"/>
              </a:rPr>
              <a:t>        </a:t>
            </a:r>
            <a:r>
              <a:rPr lang="en-US" sz="2000">
                <a:solidFill>
                  <a:srgbClr val="000000"/>
                </a:solidFill>
                <a:latin typeface="Calibri"/>
              </a:rPr>
              <a:t>Скажи и покажи, где находится гусеница на каждой из этих картинок. </a:t>
            </a:r>
            <a:endParaRPr>
              <a:solidFill>
                <a:prstClr val="black"/>
              </a:solidFill>
            </a:endParaRPr>
          </a:p>
        </p:txBody>
      </p:sp>
    </p:spTree>
    <p:extLst>
      <p:ext uri="{BB962C8B-B14F-4D97-AF65-F5344CB8AC3E}">
        <p14:creationId xmlns:p14="http://schemas.microsoft.com/office/powerpoint/2010/main" xmlns="" val="224078576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928670"/>
            <a:ext cx="7786742" cy="4524315"/>
          </a:xfrm>
          <a:prstGeom prst="rect">
            <a:avLst/>
          </a:prstGeom>
        </p:spPr>
        <p:txBody>
          <a:bodyPr wrap="square">
            <a:spAutoFit/>
          </a:bodyPr>
          <a:lstStyle/>
          <a:p>
            <a:endParaRPr lang="ru-RU" sz="3600" dirty="0" smtClean="0"/>
          </a:p>
          <a:p>
            <a:r>
              <a:rPr lang="ru-RU" sz="3600" dirty="0" smtClean="0">
                <a:latin typeface="Arial" pitchFamily="34" charset="0"/>
                <a:cs typeface="Arial" pitchFamily="34" charset="0"/>
              </a:rPr>
              <a:t>          Речевые игры помогают сделать любой учебный материал увлекательным, вызывать у детей глубокое удовлетворение, стимулируют работоспособность, облегчают процесс усвоения знаний.  </a:t>
            </a:r>
            <a:endParaRPr lang="ru-RU" sz="36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857240" y="2000160"/>
            <a:ext cx="4857480" cy="4285800"/>
          </a:xfrm>
          <a:prstGeom prst="ellipse">
            <a:avLst/>
          </a:prstGeom>
          <a:ln>
            <a:round/>
          </a:ln>
        </p:spPr>
        <p:style>
          <a:lnRef idx="2">
            <a:schemeClr val="accent6"/>
          </a:lnRef>
          <a:fillRef idx="1">
            <a:schemeClr val="lt1"/>
          </a:fillRef>
          <a:effectRef idx="0">
            <a:schemeClr val="accent6"/>
          </a:effectRef>
          <a:fontRef idx="minor"/>
        </p:style>
      </p:sp>
      <p:sp>
        <p:nvSpPr>
          <p:cNvPr id="167" name="TextShape 2"/>
          <p:cNvSpPr txBox="1"/>
          <p:nvPr/>
        </p:nvSpPr>
        <p:spPr>
          <a:xfrm>
            <a:off x="0" y="285840"/>
            <a:ext cx="9143640" cy="192852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«Кто чем питается?»
</a:t>
            </a:r>
            <a:r>
              <a:rPr lang="ru-RU" sz="2000" u="sng">
                <a:solidFill>
                  <a:srgbClr val="000000"/>
                </a:solidFill>
                <a:latin typeface="Calibri"/>
              </a:rPr>
              <a:t>Цель:</a:t>
            </a:r>
            <a:r>
              <a:rPr lang="ru-RU" sz="2000">
                <a:solidFill>
                  <a:srgbClr val="000000"/>
                </a:solidFill>
                <a:latin typeface="Calibri"/>
              </a:rPr>
              <a:t> Закрепить правильное употреблении существительных в творительном падеже. 
</a:t>
            </a:r>
            <a:r>
              <a:rPr lang="ru-RU">
                <a:solidFill>
                  <a:srgbClr val="000000"/>
                </a:solidFill>
                <a:latin typeface="Calibri"/>
              </a:rPr>
              <a:t>Предложите ребенку накормить животных и  тем самым вспомните, кто, чем питается.      Рассмотрите  внимательно картинки и  определите где, чья пища.</a:t>
            </a:r>
            <a:r>
              <a:rPr lang="ru-RU">
                <a:solidFill>
                  <a:srgbClr val="000000"/>
                </a:solidFill>
                <a:latin typeface="Bangle"/>
              </a:rPr>
              <a:t>
</a:t>
            </a:r>
            <a:endParaRPr>
              <a:solidFill>
                <a:prstClr val="black"/>
              </a:solidFill>
              <a:latin typeface="Arial"/>
            </a:endParaRPr>
          </a:p>
        </p:txBody>
      </p:sp>
      <p:pic>
        <p:nvPicPr>
          <p:cNvPr id="168" name="Picture 2"/>
          <p:cNvPicPr/>
          <p:nvPr/>
        </p:nvPicPr>
        <p:blipFill>
          <a:blip r:embed="rId2"/>
          <a:stretch/>
        </p:blipFill>
        <p:spPr>
          <a:xfrm>
            <a:off x="285840" y="2071800"/>
            <a:ext cx="2057040" cy="1571400"/>
          </a:xfrm>
          <a:prstGeom prst="rect">
            <a:avLst/>
          </a:prstGeom>
          <a:ln w="9360">
            <a:noFill/>
          </a:ln>
        </p:spPr>
      </p:pic>
      <p:pic>
        <p:nvPicPr>
          <p:cNvPr id="169" name="Picture 3"/>
          <p:cNvPicPr/>
          <p:nvPr/>
        </p:nvPicPr>
        <p:blipFill>
          <a:blip r:embed="rId3"/>
          <a:stretch/>
        </p:blipFill>
        <p:spPr>
          <a:xfrm>
            <a:off x="6500880" y="2000160"/>
            <a:ext cx="2280960" cy="1599840"/>
          </a:xfrm>
          <a:prstGeom prst="rect">
            <a:avLst/>
          </a:prstGeom>
          <a:ln w="9360">
            <a:noFill/>
          </a:ln>
        </p:spPr>
      </p:pic>
      <p:pic>
        <p:nvPicPr>
          <p:cNvPr id="170" name="Picture 4"/>
          <p:cNvPicPr/>
          <p:nvPr/>
        </p:nvPicPr>
        <p:blipFill>
          <a:blip r:embed="rId4"/>
          <a:stretch/>
        </p:blipFill>
        <p:spPr>
          <a:xfrm>
            <a:off x="6500880" y="4429080"/>
            <a:ext cx="2257200" cy="1928520"/>
          </a:xfrm>
          <a:prstGeom prst="rect">
            <a:avLst/>
          </a:prstGeom>
          <a:ln w="9360">
            <a:noFill/>
          </a:ln>
        </p:spPr>
      </p:pic>
      <p:pic>
        <p:nvPicPr>
          <p:cNvPr id="171" name="Picture 5"/>
          <p:cNvPicPr/>
          <p:nvPr/>
        </p:nvPicPr>
        <p:blipFill>
          <a:blip r:embed="rId5"/>
          <a:stretch/>
        </p:blipFill>
        <p:spPr>
          <a:xfrm>
            <a:off x="357120" y="4923000"/>
            <a:ext cx="1928520" cy="1506240"/>
          </a:xfrm>
          <a:prstGeom prst="rect">
            <a:avLst/>
          </a:prstGeom>
          <a:ln w="9360">
            <a:noFill/>
          </a:ln>
        </p:spPr>
      </p:pic>
      <p:pic>
        <p:nvPicPr>
          <p:cNvPr id="172" name="Picture 6"/>
          <p:cNvPicPr/>
          <p:nvPr/>
        </p:nvPicPr>
        <p:blipFill>
          <a:blip r:embed="rId6"/>
          <a:stretch/>
        </p:blipFill>
        <p:spPr>
          <a:xfrm>
            <a:off x="2428920" y="2357280"/>
            <a:ext cx="1666440" cy="1326960"/>
          </a:xfrm>
          <a:prstGeom prst="rect">
            <a:avLst/>
          </a:prstGeom>
          <a:ln w="9360">
            <a:noFill/>
          </a:ln>
        </p:spPr>
      </p:pic>
      <p:pic>
        <p:nvPicPr>
          <p:cNvPr id="173" name="Picture 7"/>
          <p:cNvPicPr/>
          <p:nvPr/>
        </p:nvPicPr>
        <p:blipFill>
          <a:blip r:embed="rId7"/>
          <a:stretch/>
        </p:blipFill>
        <p:spPr>
          <a:xfrm>
            <a:off x="2786040" y="4643280"/>
            <a:ext cx="1356840" cy="1283760"/>
          </a:xfrm>
          <a:prstGeom prst="rect">
            <a:avLst/>
          </a:prstGeom>
          <a:ln w="9360">
            <a:noFill/>
          </a:ln>
        </p:spPr>
      </p:pic>
      <p:pic>
        <p:nvPicPr>
          <p:cNvPr id="174" name="Picture 9"/>
          <p:cNvPicPr/>
          <p:nvPr/>
        </p:nvPicPr>
        <p:blipFill>
          <a:blip r:embed="rId8"/>
          <a:stretch/>
        </p:blipFill>
        <p:spPr>
          <a:xfrm>
            <a:off x="4857840" y="4214880"/>
            <a:ext cx="1325160" cy="1071360"/>
          </a:xfrm>
          <a:prstGeom prst="rect">
            <a:avLst/>
          </a:prstGeom>
          <a:ln w="9360">
            <a:noFill/>
          </a:ln>
        </p:spPr>
      </p:pic>
      <p:pic>
        <p:nvPicPr>
          <p:cNvPr id="175" name="Picture 10"/>
          <p:cNvPicPr/>
          <p:nvPr/>
        </p:nvPicPr>
        <p:blipFill>
          <a:blip r:embed="rId9"/>
          <a:stretch/>
        </p:blipFill>
        <p:spPr>
          <a:xfrm>
            <a:off x="5429160" y="3071880"/>
            <a:ext cx="1142640" cy="1142640"/>
          </a:xfrm>
          <a:prstGeom prst="rect">
            <a:avLst/>
          </a:prstGeom>
          <a:ln w="9360">
            <a:noFill/>
          </a:ln>
        </p:spPr>
      </p:pic>
      <p:pic>
        <p:nvPicPr>
          <p:cNvPr id="176" name="Picture 11"/>
          <p:cNvPicPr/>
          <p:nvPr/>
        </p:nvPicPr>
        <p:blipFill>
          <a:blip r:embed="rId10"/>
          <a:stretch/>
        </p:blipFill>
        <p:spPr>
          <a:xfrm>
            <a:off x="4429080" y="2428920"/>
            <a:ext cx="1041120" cy="642600"/>
          </a:xfrm>
          <a:prstGeom prst="rect">
            <a:avLst/>
          </a:prstGeom>
          <a:ln w="9360">
            <a:noFill/>
          </a:ln>
        </p:spPr>
      </p:pic>
      <p:pic>
        <p:nvPicPr>
          <p:cNvPr id="177" name="Picture 12"/>
          <p:cNvPicPr/>
          <p:nvPr/>
        </p:nvPicPr>
        <p:blipFill>
          <a:blip r:embed="rId11"/>
          <a:stretch/>
        </p:blipFill>
        <p:spPr>
          <a:xfrm>
            <a:off x="3500280" y="3429000"/>
            <a:ext cx="1145880" cy="1071360"/>
          </a:xfrm>
          <a:prstGeom prst="rect">
            <a:avLst/>
          </a:prstGeom>
          <a:ln w="9360">
            <a:noFill/>
          </a:ln>
        </p:spPr>
      </p:pic>
      <p:pic>
        <p:nvPicPr>
          <p:cNvPr id="178" name="Picture 13"/>
          <p:cNvPicPr/>
          <p:nvPr/>
        </p:nvPicPr>
        <p:blipFill>
          <a:blip r:embed="rId12"/>
          <a:stretch/>
        </p:blipFill>
        <p:spPr>
          <a:xfrm>
            <a:off x="2214720" y="3929040"/>
            <a:ext cx="925200" cy="771120"/>
          </a:xfrm>
          <a:prstGeom prst="rect">
            <a:avLst/>
          </a:prstGeom>
          <a:ln w="9360">
            <a:noFill/>
          </a:ln>
        </p:spPr>
      </p:pic>
      <p:pic>
        <p:nvPicPr>
          <p:cNvPr id="179" name="Picture 12"/>
          <p:cNvPicPr/>
          <p:nvPr/>
        </p:nvPicPr>
        <p:blipFill>
          <a:blip r:embed="rId13"/>
          <a:stretch/>
        </p:blipFill>
        <p:spPr>
          <a:xfrm>
            <a:off x="4214880" y="5214960"/>
            <a:ext cx="1044360" cy="785520"/>
          </a:xfrm>
          <a:prstGeom prst="rect">
            <a:avLst/>
          </a:prstGeom>
          <a:ln w="9360">
            <a:noFill/>
          </a:ln>
        </p:spPr>
      </p:pic>
    </p:spTree>
    <p:extLst>
      <p:ext uri="{BB962C8B-B14F-4D97-AF65-F5344CB8AC3E}">
        <p14:creationId xmlns:p14="http://schemas.microsoft.com/office/powerpoint/2010/main" xmlns="" val="1244259884"/>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0" y="357120"/>
            <a:ext cx="9143640" cy="114264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«Сосчитай воробьев» </a:t>
            </a:r>
            <a:r>
              <a:rPr lang="ru-RU" sz="2400">
                <a:solidFill>
                  <a:srgbClr val="000000"/>
                </a:solidFill>
                <a:latin typeface="Calibri"/>
              </a:rPr>
              <a:t>
    </a:t>
            </a:r>
            <a:r>
              <a:rPr lang="ru-RU" sz="2400" u="sng">
                <a:solidFill>
                  <a:srgbClr val="000000"/>
                </a:solidFill>
                <a:latin typeface="Calibri"/>
              </a:rPr>
              <a:t>Цель:</a:t>
            </a:r>
            <a:r>
              <a:rPr lang="ru-RU" sz="2400">
                <a:solidFill>
                  <a:srgbClr val="000000"/>
                </a:solidFill>
                <a:latin typeface="Calibri"/>
              </a:rPr>
              <a:t> учить согласованию существительного с числительным. </a:t>
            </a:r>
            <a:r>
              <a:rPr lang="ru-RU" sz="4400">
                <a:solidFill>
                  <a:srgbClr val="000000"/>
                </a:solidFill>
                <a:latin typeface="Calibri"/>
              </a:rPr>
              <a:t>
 </a:t>
            </a:r>
            <a:r>
              <a:rPr lang="ru-RU" sz="2000">
                <a:solidFill>
                  <a:srgbClr val="000000"/>
                </a:solidFill>
                <a:latin typeface="Calibri"/>
              </a:rPr>
              <a:t>«Сколько здесь воробьев?» Посчитать воробьев, следя за правильностью речи. </a:t>
            </a:r>
            <a:endParaRPr>
              <a:solidFill>
                <a:prstClr val="black"/>
              </a:solidFill>
              <a:latin typeface="Arial"/>
            </a:endParaRPr>
          </a:p>
        </p:txBody>
      </p:sp>
      <p:pic>
        <p:nvPicPr>
          <p:cNvPr id="200" name="Picture 3"/>
          <p:cNvPicPr/>
          <p:nvPr/>
        </p:nvPicPr>
        <p:blipFill>
          <a:blip r:embed="rId2"/>
          <a:stretch/>
        </p:blipFill>
        <p:spPr>
          <a:xfrm>
            <a:off x="0" y="1857240"/>
            <a:ext cx="2064960" cy="1428480"/>
          </a:xfrm>
          <a:prstGeom prst="rect">
            <a:avLst/>
          </a:prstGeom>
          <a:ln w="9360">
            <a:noFill/>
          </a:ln>
        </p:spPr>
      </p:pic>
      <p:pic>
        <p:nvPicPr>
          <p:cNvPr id="201" name="Picture 3"/>
          <p:cNvPicPr/>
          <p:nvPr/>
        </p:nvPicPr>
        <p:blipFill>
          <a:blip r:embed="rId3"/>
          <a:stretch/>
        </p:blipFill>
        <p:spPr>
          <a:xfrm rot="10627800">
            <a:off x="5539320" y="2073240"/>
            <a:ext cx="2239560" cy="1551240"/>
          </a:xfrm>
          <a:prstGeom prst="rect">
            <a:avLst/>
          </a:prstGeom>
          <a:ln w="9360">
            <a:noFill/>
          </a:ln>
        </p:spPr>
      </p:pic>
      <p:pic>
        <p:nvPicPr>
          <p:cNvPr id="202" name="Picture 3"/>
          <p:cNvPicPr/>
          <p:nvPr/>
        </p:nvPicPr>
        <p:blipFill>
          <a:blip r:embed="rId4"/>
          <a:stretch/>
        </p:blipFill>
        <p:spPr>
          <a:xfrm>
            <a:off x="6786720" y="1928880"/>
            <a:ext cx="1971360" cy="1363320"/>
          </a:xfrm>
          <a:prstGeom prst="rect">
            <a:avLst/>
          </a:prstGeom>
          <a:ln w="9360">
            <a:noFill/>
          </a:ln>
        </p:spPr>
      </p:pic>
      <p:pic>
        <p:nvPicPr>
          <p:cNvPr id="203" name="Picture 3"/>
          <p:cNvPicPr/>
          <p:nvPr/>
        </p:nvPicPr>
        <p:blipFill>
          <a:blip r:embed="rId5"/>
          <a:stretch/>
        </p:blipFill>
        <p:spPr>
          <a:xfrm rot="10345200">
            <a:off x="6796080" y="3052440"/>
            <a:ext cx="1955520" cy="1352880"/>
          </a:xfrm>
          <a:prstGeom prst="rect">
            <a:avLst/>
          </a:prstGeom>
          <a:ln w="9360">
            <a:noFill/>
          </a:ln>
        </p:spPr>
      </p:pic>
      <p:pic>
        <p:nvPicPr>
          <p:cNvPr id="204" name="Picture 3"/>
          <p:cNvPicPr/>
          <p:nvPr/>
        </p:nvPicPr>
        <p:blipFill>
          <a:blip r:embed="rId6"/>
          <a:stretch/>
        </p:blipFill>
        <p:spPr>
          <a:xfrm>
            <a:off x="1500120" y="3714840"/>
            <a:ext cx="1828440" cy="1265040"/>
          </a:xfrm>
          <a:prstGeom prst="rect">
            <a:avLst/>
          </a:prstGeom>
          <a:ln w="9360">
            <a:noFill/>
          </a:ln>
        </p:spPr>
      </p:pic>
      <p:pic>
        <p:nvPicPr>
          <p:cNvPr id="205" name="Picture 3"/>
          <p:cNvPicPr/>
          <p:nvPr/>
        </p:nvPicPr>
        <p:blipFill>
          <a:blip r:embed="rId6"/>
          <a:stretch/>
        </p:blipFill>
        <p:spPr>
          <a:xfrm>
            <a:off x="1143000" y="4429080"/>
            <a:ext cx="1828440" cy="1265040"/>
          </a:xfrm>
          <a:prstGeom prst="rect">
            <a:avLst/>
          </a:prstGeom>
          <a:ln w="9360">
            <a:noFill/>
          </a:ln>
        </p:spPr>
      </p:pic>
      <p:pic>
        <p:nvPicPr>
          <p:cNvPr id="206" name="Picture 3"/>
          <p:cNvPicPr/>
          <p:nvPr/>
        </p:nvPicPr>
        <p:blipFill>
          <a:blip r:embed="rId6"/>
          <a:stretch/>
        </p:blipFill>
        <p:spPr>
          <a:xfrm>
            <a:off x="428760" y="4143240"/>
            <a:ext cx="1828440" cy="1265040"/>
          </a:xfrm>
          <a:prstGeom prst="rect">
            <a:avLst/>
          </a:prstGeom>
          <a:ln w="9360">
            <a:noFill/>
          </a:ln>
        </p:spPr>
      </p:pic>
      <p:pic>
        <p:nvPicPr>
          <p:cNvPr id="207" name="Picture 3"/>
          <p:cNvPicPr/>
          <p:nvPr/>
        </p:nvPicPr>
        <p:blipFill>
          <a:blip r:embed="rId6"/>
          <a:stretch/>
        </p:blipFill>
        <p:spPr>
          <a:xfrm>
            <a:off x="1785960" y="4643280"/>
            <a:ext cx="1828440" cy="1265040"/>
          </a:xfrm>
          <a:prstGeom prst="rect">
            <a:avLst/>
          </a:prstGeom>
          <a:ln w="9360">
            <a:noFill/>
          </a:ln>
        </p:spPr>
      </p:pic>
      <p:pic>
        <p:nvPicPr>
          <p:cNvPr id="208" name="Picture 3"/>
          <p:cNvPicPr/>
          <p:nvPr/>
        </p:nvPicPr>
        <p:blipFill>
          <a:blip r:embed="rId6"/>
          <a:stretch/>
        </p:blipFill>
        <p:spPr>
          <a:xfrm>
            <a:off x="500040" y="5143680"/>
            <a:ext cx="1828440" cy="1265040"/>
          </a:xfrm>
          <a:prstGeom prst="rect">
            <a:avLst/>
          </a:prstGeom>
          <a:ln w="9360">
            <a:noFill/>
          </a:ln>
        </p:spPr>
      </p:pic>
      <p:pic>
        <p:nvPicPr>
          <p:cNvPr id="209" name="Picture 3"/>
          <p:cNvPicPr/>
          <p:nvPr/>
        </p:nvPicPr>
        <p:blipFill>
          <a:blip r:embed="rId6"/>
          <a:stretch/>
        </p:blipFill>
        <p:spPr>
          <a:xfrm>
            <a:off x="1357200" y="5214960"/>
            <a:ext cx="1828440" cy="1265040"/>
          </a:xfrm>
          <a:prstGeom prst="rect">
            <a:avLst/>
          </a:prstGeom>
          <a:ln w="9360">
            <a:noFill/>
          </a:ln>
        </p:spPr>
      </p:pic>
      <p:pic>
        <p:nvPicPr>
          <p:cNvPr id="210" name="Picture 3"/>
          <p:cNvPicPr/>
          <p:nvPr/>
        </p:nvPicPr>
        <p:blipFill>
          <a:blip r:embed="rId6"/>
          <a:stretch/>
        </p:blipFill>
        <p:spPr>
          <a:xfrm>
            <a:off x="0" y="4786200"/>
            <a:ext cx="1828440" cy="1265040"/>
          </a:xfrm>
          <a:prstGeom prst="rect">
            <a:avLst/>
          </a:prstGeom>
          <a:ln w="9360">
            <a:noFill/>
          </a:ln>
        </p:spPr>
      </p:pic>
      <p:pic>
        <p:nvPicPr>
          <p:cNvPr id="211" name="Picture 3"/>
          <p:cNvPicPr/>
          <p:nvPr/>
        </p:nvPicPr>
        <p:blipFill>
          <a:blip r:embed="rId7"/>
          <a:stretch/>
        </p:blipFill>
        <p:spPr>
          <a:xfrm>
            <a:off x="3857760" y="4857840"/>
            <a:ext cx="1622160" cy="1122120"/>
          </a:xfrm>
          <a:prstGeom prst="rect">
            <a:avLst/>
          </a:prstGeom>
          <a:ln w="9360">
            <a:noFill/>
          </a:ln>
        </p:spPr>
      </p:pic>
      <p:pic>
        <p:nvPicPr>
          <p:cNvPr id="212" name="Picture 3"/>
          <p:cNvPicPr/>
          <p:nvPr/>
        </p:nvPicPr>
        <p:blipFill>
          <a:blip r:embed="rId8"/>
          <a:stretch/>
        </p:blipFill>
        <p:spPr>
          <a:xfrm>
            <a:off x="3143160" y="4214880"/>
            <a:ext cx="1312560" cy="907560"/>
          </a:xfrm>
          <a:prstGeom prst="rect">
            <a:avLst/>
          </a:prstGeom>
          <a:ln w="9360">
            <a:noFill/>
          </a:ln>
        </p:spPr>
      </p:pic>
      <p:pic>
        <p:nvPicPr>
          <p:cNvPr id="213" name="Picture 3"/>
          <p:cNvPicPr/>
          <p:nvPr/>
        </p:nvPicPr>
        <p:blipFill>
          <a:blip r:embed="rId8"/>
          <a:stretch/>
        </p:blipFill>
        <p:spPr>
          <a:xfrm>
            <a:off x="3143160" y="5000760"/>
            <a:ext cx="1312560" cy="907560"/>
          </a:xfrm>
          <a:prstGeom prst="rect">
            <a:avLst/>
          </a:prstGeom>
          <a:ln w="9360">
            <a:noFill/>
          </a:ln>
        </p:spPr>
      </p:pic>
      <p:pic>
        <p:nvPicPr>
          <p:cNvPr id="214" name="Picture 3"/>
          <p:cNvPicPr/>
          <p:nvPr/>
        </p:nvPicPr>
        <p:blipFill>
          <a:blip r:embed="rId8"/>
          <a:stretch/>
        </p:blipFill>
        <p:spPr>
          <a:xfrm>
            <a:off x="2857680" y="5572080"/>
            <a:ext cx="1312560" cy="907560"/>
          </a:xfrm>
          <a:prstGeom prst="rect">
            <a:avLst/>
          </a:prstGeom>
          <a:ln w="9360">
            <a:noFill/>
          </a:ln>
        </p:spPr>
      </p:pic>
    </p:spTree>
    <p:extLst>
      <p:ext uri="{BB962C8B-B14F-4D97-AF65-F5344CB8AC3E}">
        <p14:creationId xmlns:p14="http://schemas.microsoft.com/office/powerpoint/2010/main" xmlns="" val="1507313865"/>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0" y="1785960"/>
            <a:ext cx="9143640" cy="28548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«Фантастический зверь»
</a:t>
            </a:r>
            <a:r>
              <a:rPr lang="ru-RU" sz="2400" i="1">
                <a:solidFill>
                  <a:srgbClr val="000000"/>
                </a:solidFill>
                <a:latin typeface="Calibri"/>
              </a:rPr>
              <a:t>Цель:</a:t>
            </a:r>
            <a:r>
              <a:rPr lang="ru-RU" sz="2400">
                <a:solidFill>
                  <a:srgbClr val="000000"/>
                </a:solidFill>
                <a:latin typeface="Calibri"/>
              </a:rPr>
              <a:t> упражнять в образовании притяжательных прилагательных; 
в составлении простых распространенных предложений.</a:t>
            </a:r>
            <a:r>
              <a:rPr lang="ru-RU" sz="800">
                <a:solidFill>
                  <a:srgbClr val="000000"/>
                </a:solidFill>
                <a:latin typeface="Calibri"/>
              </a:rPr>
              <a:t>  </a:t>
            </a:r>
            <a:r>
              <a:rPr lang="ru-RU" sz="2400">
                <a:solidFill>
                  <a:srgbClr val="000000"/>
                </a:solidFill>
                <a:latin typeface="Calibri"/>
              </a:rPr>
              <a:t>
</a:t>
            </a:r>
            <a:r>
              <a:rPr lang="ru-RU" sz="2000">
                <a:solidFill>
                  <a:srgbClr val="000000"/>
                </a:solidFill>
                <a:latin typeface="Calibri"/>
              </a:rPr>
              <a:t>
</a:t>
            </a:r>
            <a:r>
              <a:rPr lang="ru-RU" sz="4400">
                <a:solidFill>
                  <a:srgbClr val="000000"/>
                </a:solidFill>
                <a:latin typeface="Calibri"/>
              </a:rPr>
              <a:t>
</a:t>
            </a:r>
            <a:endParaRPr>
              <a:solidFill>
                <a:prstClr val="black"/>
              </a:solidFill>
              <a:latin typeface="Arial"/>
            </a:endParaRPr>
          </a:p>
        </p:txBody>
      </p:sp>
      <p:sp>
        <p:nvSpPr>
          <p:cNvPr id="230" name="CustomShape 2"/>
          <p:cNvSpPr/>
          <p:nvPr/>
        </p:nvSpPr>
        <p:spPr>
          <a:xfrm>
            <a:off x="571680" y="1500120"/>
            <a:ext cx="8572320" cy="1187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a:solidFill>
                  <a:srgbClr val="000000"/>
                </a:solidFill>
              </a:rPr>
              <a:t>Ребёнок рассматривает картинку и описывает «невиданного» зверя, называя принадлежность каждой части тела тому или иному животному.
Например: «У этого зверя волчья голова, заячьи уши, медвежье туловище, петушиный хвост, лягушачьи  лапки.</a:t>
            </a:r>
            <a:endParaRPr>
              <a:solidFill>
                <a:prstClr val="black"/>
              </a:solidFill>
            </a:endParaRPr>
          </a:p>
        </p:txBody>
      </p:sp>
      <p:pic>
        <p:nvPicPr>
          <p:cNvPr id="231" name="Picture 4"/>
          <p:cNvPicPr/>
          <p:nvPr/>
        </p:nvPicPr>
        <p:blipFill>
          <a:blip r:embed="rId2"/>
          <a:stretch/>
        </p:blipFill>
        <p:spPr>
          <a:xfrm>
            <a:off x="1837800" y="3533760"/>
            <a:ext cx="5171760" cy="2761920"/>
          </a:xfrm>
          <a:prstGeom prst="rect">
            <a:avLst/>
          </a:prstGeom>
          <a:ln w="9360">
            <a:noFill/>
          </a:ln>
        </p:spPr>
      </p:pic>
      <p:pic>
        <p:nvPicPr>
          <p:cNvPr id="232" name="Picture 2"/>
          <p:cNvPicPr/>
          <p:nvPr/>
        </p:nvPicPr>
        <p:blipFill>
          <a:blip r:embed="rId3"/>
          <a:stretch/>
        </p:blipFill>
        <p:spPr>
          <a:xfrm>
            <a:off x="5048640" y="3139200"/>
            <a:ext cx="1751040" cy="1807920"/>
          </a:xfrm>
          <a:prstGeom prst="rect">
            <a:avLst/>
          </a:prstGeom>
          <a:ln w="9360">
            <a:noFill/>
          </a:ln>
        </p:spPr>
      </p:pic>
      <p:pic>
        <p:nvPicPr>
          <p:cNvPr id="233" name="Picture 5"/>
          <p:cNvPicPr/>
          <p:nvPr/>
        </p:nvPicPr>
        <p:blipFill>
          <a:blip r:embed="rId4"/>
          <a:srcRect l="1481330" t="-123351" b="1625549"/>
          <a:stretch/>
        </p:blipFill>
        <p:spPr>
          <a:xfrm>
            <a:off x="4951440" y="2428920"/>
            <a:ext cx="1898280" cy="1183320"/>
          </a:xfrm>
          <a:prstGeom prst="rect">
            <a:avLst/>
          </a:prstGeom>
          <a:ln w="9360">
            <a:noFill/>
          </a:ln>
        </p:spPr>
      </p:pic>
      <p:pic>
        <p:nvPicPr>
          <p:cNvPr id="234" name="Picture 7"/>
          <p:cNvPicPr/>
          <p:nvPr/>
        </p:nvPicPr>
        <p:blipFill>
          <a:blip r:embed="rId5"/>
          <a:stretch/>
        </p:blipFill>
        <p:spPr>
          <a:xfrm>
            <a:off x="3978360" y="5506920"/>
            <a:ext cx="3308040" cy="922320"/>
          </a:xfrm>
          <a:prstGeom prst="rect">
            <a:avLst/>
          </a:prstGeom>
          <a:ln w="9360">
            <a:noFill/>
          </a:ln>
        </p:spPr>
      </p:pic>
      <p:pic>
        <p:nvPicPr>
          <p:cNvPr id="235" name="Picture 2"/>
          <p:cNvPicPr/>
          <p:nvPr/>
        </p:nvPicPr>
        <p:blipFill>
          <a:blip r:embed="rId6"/>
          <a:stretch/>
        </p:blipFill>
        <p:spPr>
          <a:xfrm>
            <a:off x="1643040" y="3612600"/>
            <a:ext cx="1556640" cy="1462320"/>
          </a:xfrm>
          <a:prstGeom prst="rect">
            <a:avLst/>
          </a:prstGeom>
          <a:ln w="9360">
            <a:noFill/>
          </a:ln>
        </p:spPr>
      </p:pic>
    </p:spTree>
    <p:extLst>
      <p:ext uri="{BB962C8B-B14F-4D97-AF65-F5344CB8AC3E}">
        <p14:creationId xmlns:p14="http://schemas.microsoft.com/office/powerpoint/2010/main" xmlns="" val="898593926"/>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467600" cy="1382972"/>
          </a:xfrm>
        </p:spPr>
        <p:txBody>
          <a:bodyPr>
            <a:normAutofit fontScale="90000"/>
          </a:bodyPr>
          <a:lstStyle/>
          <a:p>
            <a:pPr algn="ctr"/>
            <a:r>
              <a:rPr lang="ru-RU" dirty="0" smtClean="0"/>
              <a:t/>
            </a:r>
            <a:br>
              <a:rPr lang="ru-RU" dirty="0" smtClean="0"/>
            </a:br>
            <a:r>
              <a:rPr lang="ru-RU" dirty="0"/>
              <a:t/>
            </a:r>
            <a:br>
              <a:rPr lang="ru-RU" dirty="0"/>
            </a:br>
            <a:r>
              <a:rPr lang="ru-RU" b="1" dirty="0" smtClean="0">
                <a:solidFill>
                  <a:schemeClr val="tx1">
                    <a:lumMod val="95000"/>
                    <a:lumOff val="5000"/>
                  </a:schemeClr>
                </a:solidFill>
                <a:latin typeface="Arial" panose="020B0604020202020204" pitchFamily="34" charset="0"/>
                <a:cs typeface="Arial" panose="020B0604020202020204" pitchFamily="34" charset="0"/>
              </a:rPr>
              <a:t>Дидактические игры</a:t>
            </a:r>
            <a:r>
              <a:rPr lang="ru-RU" dirty="0" smtClean="0"/>
              <a:t/>
            </a:r>
            <a:br>
              <a:rPr lang="ru-RU" dirty="0" smtClean="0"/>
            </a:br>
            <a:endParaRPr lang="ru-RU" dirty="0">
              <a:solidFill>
                <a:srgbClr val="C00000"/>
              </a:solidFill>
            </a:endParaRPr>
          </a:p>
        </p:txBody>
      </p:sp>
      <p:sp>
        <p:nvSpPr>
          <p:cNvPr id="3" name="Объект 2"/>
          <p:cNvSpPr>
            <a:spLocks noGrp="1"/>
          </p:cNvSpPr>
          <p:nvPr>
            <p:ph sz="quarter" idx="1"/>
          </p:nvPr>
        </p:nvSpPr>
        <p:spPr/>
        <p:txBody>
          <a:bodyPr/>
          <a:lstStyle/>
          <a:p>
            <a:pPr marL="0" indent="0">
              <a:buNone/>
            </a:pPr>
            <a:r>
              <a:rPr lang="ru-RU" dirty="0" smtClean="0">
                <a:latin typeface="Arial" panose="020B0604020202020204" pitchFamily="34" charset="0"/>
                <a:cs typeface="Arial" panose="020B0604020202020204" pitchFamily="34" charset="0"/>
              </a:rPr>
              <a:t>Цель: учить </a:t>
            </a:r>
            <a:r>
              <a:rPr lang="ru-RU" dirty="0">
                <a:latin typeface="Arial" panose="020B0604020202020204" pitchFamily="34" charset="0"/>
                <a:cs typeface="Arial" panose="020B0604020202020204" pitchFamily="34" charset="0"/>
              </a:rPr>
              <a:t>образовывать прилагательные и согласовывать их с существительными в роде, числе, падеже. </a:t>
            </a:r>
          </a:p>
          <a:p>
            <a:pPr marL="0" indent="0">
              <a:buNone/>
            </a:pPr>
            <a:r>
              <a:rPr lang="ru-RU" dirty="0" smtClean="0"/>
              <a:t>.</a:t>
            </a:r>
          </a:p>
          <a:p>
            <a:pPr marL="0" indent="0">
              <a:buNone/>
            </a:pPr>
            <a:endParaRPr lang="ru-RU" dirty="0"/>
          </a:p>
        </p:txBody>
      </p:sp>
      <p:sp>
        <p:nvSpPr>
          <p:cNvPr id="4" name="TextBox 3"/>
          <p:cNvSpPr txBox="1"/>
          <p:nvPr/>
        </p:nvSpPr>
        <p:spPr>
          <a:xfrm>
            <a:off x="467544" y="908719"/>
            <a:ext cx="8136904" cy="954107"/>
          </a:xfrm>
          <a:prstGeom prst="rect">
            <a:avLst/>
          </a:prstGeom>
          <a:noFill/>
        </p:spPr>
        <p:txBody>
          <a:bodyPr wrap="square" rtlCol="0">
            <a:spAutoFit/>
          </a:bodyPr>
          <a:lstStyle/>
          <a:p>
            <a:r>
              <a:rPr lang="ru-RU" sz="2800" dirty="0">
                <a:solidFill>
                  <a:srgbClr val="C00000"/>
                </a:solidFill>
              </a:rPr>
              <a:t>«</a:t>
            </a:r>
            <a:r>
              <a:rPr lang="ru-RU" sz="2800" dirty="0">
                <a:solidFill>
                  <a:srgbClr val="C00000"/>
                </a:solidFill>
                <a:latin typeface="Arial" panose="020B0604020202020204" pitchFamily="34" charset="0"/>
                <a:cs typeface="Arial" panose="020B0604020202020204" pitchFamily="34" charset="0"/>
              </a:rPr>
              <a:t>Какой? Какая? Какое? </a:t>
            </a:r>
            <a:r>
              <a:rPr lang="ru-RU" sz="2800" dirty="0">
                <a:solidFill>
                  <a:srgbClr val="C00000"/>
                </a:solidFill>
              </a:rPr>
              <a:t>»</a:t>
            </a:r>
          </a:p>
          <a:p>
            <a:endParaRPr lang="ru-RU" sz="2800" dirty="0">
              <a:solidFill>
                <a:srgbClr val="C00000"/>
              </a:solidFill>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24318" y="2924944"/>
            <a:ext cx="3050024" cy="248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3271421" y="3356992"/>
            <a:ext cx="2529150" cy="327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60" name="Picture 4" descr="E:\Пособия\образец\x_9f076c33.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830694" y="2922085"/>
            <a:ext cx="2445050" cy="234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6163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811" y="260648"/>
            <a:ext cx="7467600" cy="580926"/>
          </a:xfrm>
        </p:spPr>
        <p:txBody>
          <a:bodyPr>
            <a:normAutofit fontScale="90000"/>
          </a:bodyPr>
          <a:lstStyle/>
          <a:p>
            <a:pPr algn="ctr"/>
            <a:r>
              <a:rPr lang="ru-RU" dirty="0" smtClean="0">
                <a:solidFill>
                  <a:srgbClr val="C00000"/>
                </a:solidFill>
                <a:latin typeface="Arial" panose="020B0604020202020204" pitchFamily="34" charset="0"/>
                <a:cs typeface="Arial" panose="020B0604020202020204" pitchFamily="34" charset="0"/>
              </a:rPr>
              <a:t>«Маленькие слова»</a:t>
            </a:r>
            <a:endParaRPr lang="ru-RU" dirty="0">
              <a:solidFill>
                <a:srgbClr val="C00000"/>
              </a:solidFill>
              <a:latin typeface="Arial" panose="020B0604020202020204" pitchFamily="34" charset="0"/>
              <a:cs typeface="Arial" panose="020B0604020202020204" pitchFamily="34" charset="0"/>
            </a:endParaRPr>
          </a:p>
        </p:txBody>
      </p:sp>
      <p:sp>
        <p:nvSpPr>
          <p:cNvPr id="3" name="Объект 2"/>
          <p:cNvSpPr>
            <a:spLocks noGrp="1"/>
          </p:cNvSpPr>
          <p:nvPr>
            <p:ph sz="quarter" idx="1"/>
          </p:nvPr>
        </p:nvSpPr>
        <p:spPr>
          <a:xfrm>
            <a:off x="457200" y="836712"/>
            <a:ext cx="7467600" cy="5637240"/>
          </a:xfrm>
        </p:spPr>
        <p:txBody>
          <a:bodyPr/>
          <a:lstStyle/>
          <a:p>
            <a:pPr marL="0" indent="0">
              <a:buNone/>
            </a:pPr>
            <a:r>
              <a:rPr lang="ru-RU" dirty="0" smtClean="0">
                <a:latin typeface="Arial" panose="020B0604020202020204" pitchFamily="34" charset="0"/>
                <a:cs typeface="Arial" panose="020B0604020202020204" pitchFamily="34" charset="0"/>
              </a:rPr>
              <a:t>Цель: научиться понимать и употреблять  предлоги</a:t>
            </a:r>
            <a:endParaRPr lang="ru-RU"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38565" y="1714488"/>
            <a:ext cx="7086600" cy="2147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5576" y="4041383"/>
            <a:ext cx="7086600" cy="2508250"/>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572000" y="1917229"/>
            <a:ext cx="1296144" cy="15841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C00000"/>
                </a:solidFill>
                <a:latin typeface="Arial" panose="020B0604020202020204" pitchFamily="34" charset="0"/>
                <a:cs typeface="Arial" panose="020B0604020202020204" pitchFamily="34" charset="0"/>
              </a:rPr>
              <a:t>У</a:t>
            </a:r>
          </a:p>
        </p:txBody>
      </p:sp>
      <p:sp>
        <p:nvSpPr>
          <p:cNvPr id="5" name="Прямоугольник 4"/>
          <p:cNvSpPr/>
          <p:nvPr/>
        </p:nvSpPr>
        <p:spPr>
          <a:xfrm>
            <a:off x="4562173" y="4437714"/>
            <a:ext cx="1296144" cy="15841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C00000"/>
                </a:solidFill>
                <a:latin typeface="Arial" panose="020B0604020202020204" pitchFamily="34" charset="0"/>
                <a:cs typeface="Arial" panose="020B0604020202020204" pitchFamily="34" charset="0"/>
              </a:rPr>
              <a:t>В</a:t>
            </a:r>
            <a:endParaRPr lang="ru-RU"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63443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fontScale="90000"/>
          </a:bodyPr>
          <a:lstStyle/>
          <a:p>
            <a:pPr algn="ctr"/>
            <a:r>
              <a:rPr lang="ru-RU" dirty="0" smtClean="0">
                <a:solidFill>
                  <a:srgbClr val="C00000"/>
                </a:solidFill>
                <a:latin typeface="Arial" panose="020B0604020202020204" pitchFamily="34" charset="0"/>
                <a:cs typeface="Arial" panose="020B0604020202020204" pitchFamily="34" charset="0"/>
              </a:rPr>
              <a:t>«Рассели по домикам</a:t>
            </a:r>
            <a:r>
              <a:rPr lang="ru-RU" dirty="0" smtClean="0">
                <a:solidFill>
                  <a:srgbClr val="C00000"/>
                </a:solidFill>
              </a:rPr>
              <a:t>»</a:t>
            </a:r>
            <a:endParaRPr lang="ru-RU" dirty="0">
              <a:solidFill>
                <a:srgbClr val="C00000"/>
              </a:solidFill>
            </a:endParaRPr>
          </a:p>
        </p:txBody>
      </p:sp>
      <p:sp>
        <p:nvSpPr>
          <p:cNvPr id="5" name="Объект 4"/>
          <p:cNvSpPr>
            <a:spLocks noGrp="1"/>
          </p:cNvSpPr>
          <p:nvPr>
            <p:ph sz="quarter" idx="1"/>
          </p:nvPr>
        </p:nvSpPr>
        <p:spPr/>
        <p:txBody>
          <a:bodyPr/>
          <a:lstStyle/>
          <a:p>
            <a:pPr marL="0" indent="0">
              <a:buNone/>
            </a:pPr>
            <a:r>
              <a:rPr lang="ru-RU" dirty="0" smtClean="0">
                <a:latin typeface="Arial" panose="020B0604020202020204" pitchFamily="34" charset="0"/>
                <a:cs typeface="Arial" panose="020B0604020202020204" pitchFamily="34" charset="0"/>
              </a:rPr>
              <a:t>Цель: определить существительные мужского, женского и среднего рода единственного и множественного числа</a:t>
            </a:r>
            <a:r>
              <a:rPr lang="ru-RU" dirty="0" smtClean="0"/>
              <a:t>.</a:t>
            </a:r>
          </a:p>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475656" y="3436992"/>
            <a:ext cx="596265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1542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439028"/>
          </a:xfrm>
        </p:spPr>
        <p:txBody>
          <a:bodyPr>
            <a:normAutofit fontScale="90000"/>
          </a:bodyPr>
          <a:lstStyle/>
          <a:p>
            <a:pPr algn="ctr"/>
            <a:r>
              <a:rPr lang="ru-RU" dirty="0">
                <a:solidFill>
                  <a:srgbClr val="C00000"/>
                </a:solidFill>
                <a:latin typeface="Arial" panose="020B0604020202020204" pitchFamily="34" charset="0"/>
                <a:cs typeface="Arial" panose="020B0604020202020204" pitchFamily="34" charset="0"/>
              </a:rPr>
              <a:t>«Почини сломанные игрушки»</a:t>
            </a:r>
            <a:r>
              <a:rPr lang="ru-RU" dirty="0"/>
              <a:t/>
            </a:r>
            <a:br>
              <a:rPr lang="ru-RU" dirty="0"/>
            </a:br>
            <a:endParaRPr lang="ru-RU" dirty="0"/>
          </a:p>
        </p:txBody>
      </p:sp>
      <p:sp>
        <p:nvSpPr>
          <p:cNvPr id="3" name="Объект 2"/>
          <p:cNvSpPr>
            <a:spLocks noGrp="1"/>
          </p:cNvSpPr>
          <p:nvPr>
            <p:ph sz="quarter" idx="1"/>
          </p:nvPr>
        </p:nvSpPr>
        <p:spPr/>
        <p:txBody>
          <a:bodyPr/>
          <a:lstStyle/>
          <a:p>
            <a:pPr marL="0" indent="0">
              <a:buNone/>
            </a:pPr>
            <a:r>
              <a:rPr lang="ru-RU" dirty="0" smtClean="0">
                <a:latin typeface="Arial" panose="020B0604020202020204" pitchFamily="34" charset="0"/>
                <a:cs typeface="Arial" panose="020B0604020202020204" pitchFamily="34" charset="0"/>
              </a:rPr>
              <a:t>Цель</a:t>
            </a:r>
            <a:r>
              <a:rPr lang="ru-RU" dirty="0">
                <a:latin typeface="Arial" panose="020B0604020202020204" pitchFamily="34" charset="0"/>
                <a:cs typeface="Arial" panose="020B0604020202020204" pitchFamily="34" charset="0"/>
              </a:rPr>
              <a:t>: Закрепление </a:t>
            </a:r>
            <a:r>
              <a:rPr lang="ru-RU" dirty="0" smtClean="0">
                <a:latin typeface="Arial" panose="020B0604020202020204" pitchFamily="34" charset="0"/>
                <a:cs typeface="Arial" panose="020B0604020202020204" pitchFamily="34" charset="0"/>
              </a:rPr>
              <a:t>форм</a:t>
            </a:r>
          </a:p>
          <a:p>
            <a:pPr marL="0" indent="0">
              <a:buNone/>
            </a:pP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именительного и </a:t>
            </a:r>
            <a:endParaRPr lang="ru-RU" dirty="0" smtClean="0">
              <a:latin typeface="Arial" panose="020B0604020202020204" pitchFamily="34" charset="0"/>
              <a:cs typeface="Arial" panose="020B0604020202020204" pitchFamily="34" charset="0"/>
            </a:endParaRPr>
          </a:p>
          <a:p>
            <a:pPr marL="0" indent="0">
              <a:buNone/>
            </a:pPr>
            <a:r>
              <a:rPr lang="ru-RU" dirty="0" smtClean="0">
                <a:latin typeface="Arial" panose="020B0604020202020204" pitchFamily="34" charset="0"/>
                <a:cs typeface="Arial" panose="020B0604020202020204" pitchFamily="34" charset="0"/>
              </a:rPr>
              <a:t>родительного </a:t>
            </a:r>
            <a:r>
              <a:rPr lang="ru-RU" dirty="0">
                <a:latin typeface="Arial" panose="020B0604020202020204" pitchFamily="34" charset="0"/>
                <a:cs typeface="Arial" panose="020B0604020202020204" pitchFamily="34" charset="0"/>
              </a:rPr>
              <a:t>падежа. </a:t>
            </a:r>
            <a:endParaRPr lang="ru-RU" dirty="0" smtClean="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a:p>
            <a:endParaRPr lang="ru-RU"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4" y="1556792"/>
            <a:ext cx="3960440" cy="4777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5480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1500166" y="1214422"/>
            <a:ext cx="5857916" cy="4429156"/>
          </a:xfrm>
          <a:prstGeom prst="rect">
            <a:avLst/>
          </a:prstGeom>
          <a:noFill/>
          <a:ln w="38100" cmpd="dbl">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28662" y="1357298"/>
            <a:ext cx="685804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развития связной речи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Воспитывают активное произвольное внимание к речи;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Развивают умение вслушиваться в обращенную речь;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Закреплять умение отвечать на вопросы кратко и полно;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Совершенствовать умение «</a:t>
            </a:r>
            <a:r>
              <a:rPr kumimoji="0" lang="ru-RU"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оречевлять</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игровую ситуацию.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rot="10800000" flipV="1">
            <a:off x="1214414" y="875205"/>
            <a:ext cx="7215238" cy="48320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2800" b="1" i="1"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«Бывает – не бывает», «Закончи предложение», «Истории в картинках,«Пойми меня»,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«Расскажи сказку по новому»,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«Если бы», «Закончи сказку, историю»</a:t>
            </a:r>
            <a:r>
              <a:rPr kumimoji="0" lang="ru-RU"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ru-RU"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«Кто знает, пусть продолжает»</a:t>
            </a:r>
            <a:r>
              <a:rPr kumimoji="0" lang="ru-RU" sz="2800" b="1" i="1"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 ,«Составь рассказ», «Сочини сам»,  «Придумай загадку», «Что будет потом?»</a:t>
            </a:r>
            <a:r>
              <a:rPr kumimoji="0" lang="ru-RU" sz="2800" b="1" i="1" u="none" strike="noStrike" cap="none" normalizeH="0" dirty="0" smtClean="0">
                <a:ln>
                  <a:noFill/>
                </a:ln>
                <a:solidFill>
                  <a:schemeClr val="tx1"/>
                </a:solidFill>
                <a:effectLst/>
                <a:latin typeface="Arial" pitchFamily="34" charset="0"/>
                <a:ea typeface="Arial Unicode MS" pitchFamily="34" charset="-128"/>
                <a:cs typeface="Arial" pitchFamily="34" charset="0"/>
              </a:rPr>
              <a:t> и др.</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500034" y="1013052"/>
            <a:ext cx="828680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3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Речевые игры способствуют: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Созданию заинтересованной непринужденной обстановки;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Повышают речевую мотивацию;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Побуждают детей к общению друг с другом;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Совершенствуют  разговорную  речь;</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Процесс мышления протекает быстрее;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Новые навыки усваиваются прочнее</a:t>
            </a:r>
            <a:r>
              <a:rPr kumimoji="0" lang="ru-RU"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таня\20180221_105428.jpg"/>
          <p:cNvPicPr>
            <a:picLocks noChangeAspect="1" noChangeArrowheads="1"/>
          </p:cNvPicPr>
          <p:nvPr/>
        </p:nvPicPr>
        <p:blipFill>
          <a:blip r:embed="rId2"/>
          <a:srcRect/>
          <a:stretch>
            <a:fillRect/>
          </a:stretch>
        </p:blipFill>
        <p:spPr bwMode="auto">
          <a:xfrm>
            <a:off x="428596" y="714356"/>
            <a:ext cx="8286808" cy="564360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285840" y="285840"/>
            <a:ext cx="8229240" cy="856800"/>
          </a:xfrm>
          <a:prstGeom prst="rect">
            <a:avLst/>
          </a:prstGeom>
          <a:noFill/>
          <a:ln w="9360">
            <a:noFill/>
          </a:ln>
        </p:spPr>
        <p:txBody>
          <a:bodyPr anchor="ctr"/>
          <a:lstStyle/>
          <a:p>
            <a:pPr fontAlgn="auto">
              <a:spcBef>
                <a:spcPts val="0"/>
              </a:spcBef>
              <a:spcAft>
                <a:spcPts val="0"/>
              </a:spcAft>
            </a:pPr>
            <a:r>
              <a:rPr lang="ru-RU" sz="2400" b="1">
                <a:solidFill>
                  <a:srgbClr val="000000"/>
                </a:solidFill>
                <a:latin typeface="Calibri"/>
              </a:rPr>
              <a:t>
       «Узнай игрушку» </a:t>
            </a:r>
            <a:r>
              <a:rPr lang="ru-RU" sz="2400">
                <a:solidFill>
                  <a:srgbClr val="000000"/>
                </a:solidFill>
                <a:latin typeface="Calibri"/>
              </a:rPr>
              <a:t>
</a:t>
            </a:r>
            <a:r>
              <a:rPr lang="ru-RU" sz="2400" u="sng">
                <a:solidFill>
                  <a:srgbClr val="000000"/>
                </a:solidFill>
                <a:latin typeface="Calibri"/>
              </a:rPr>
              <a:t>Цель:</a:t>
            </a:r>
            <a:r>
              <a:rPr lang="ru-RU" sz="2400">
                <a:solidFill>
                  <a:srgbClr val="000000"/>
                </a:solidFill>
                <a:latin typeface="Calibri"/>
              </a:rPr>
              <a:t> уточнение и активизация словаря. 
</a:t>
            </a:r>
            <a:endParaRPr>
              <a:solidFill>
                <a:prstClr val="black"/>
              </a:solidFill>
              <a:latin typeface="Arial"/>
            </a:endParaRPr>
          </a:p>
        </p:txBody>
      </p:sp>
      <p:pic>
        <p:nvPicPr>
          <p:cNvPr id="114" name="Picture 2"/>
          <p:cNvPicPr/>
          <p:nvPr/>
        </p:nvPicPr>
        <p:blipFill>
          <a:blip r:embed="rId2"/>
          <a:stretch/>
        </p:blipFill>
        <p:spPr>
          <a:xfrm>
            <a:off x="1928880" y="3714840"/>
            <a:ext cx="2220480" cy="3142800"/>
          </a:xfrm>
          <a:prstGeom prst="rect">
            <a:avLst/>
          </a:prstGeom>
          <a:ln w="9360">
            <a:noFill/>
          </a:ln>
        </p:spPr>
      </p:pic>
      <p:sp>
        <p:nvSpPr>
          <p:cNvPr id="115" name="CustomShape 2"/>
          <p:cNvSpPr/>
          <p:nvPr/>
        </p:nvSpPr>
        <p:spPr>
          <a:xfrm>
            <a:off x="1143000" y="928800"/>
            <a:ext cx="8000640" cy="820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sz="1600">
                <a:solidFill>
                  <a:srgbClr val="000000"/>
                </a:solidFill>
              </a:rPr>
              <a:t>/Рассказ об игрушке, например: «Эта игрушка красного цвета синими полосками. Она круглой формы, хорошо прыгает. Можно играть и руками, и нога ми»./
</a:t>
            </a:r>
            <a:endParaRPr>
              <a:solidFill>
                <a:prstClr val="black"/>
              </a:solidFill>
            </a:endParaRPr>
          </a:p>
        </p:txBody>
      </p:sp>
      <p:pic>
        <p:nvPicPr>
          <p:cNvPr id="116" name="Picture 3"/>
          <p:cNvPicPr/>
          <p:nvPr/>
        </p:nvPicPr>
        <p:blipFill>
          <a:blip r:embed="rId3"/>
          <a:stretch/>
        </p:blipFill>
        <p:spPr>
          <a:xfrm>
            <a:off x="6500880" y="2071800"/>
            <a:ext cx="2063520" cy="2071440"/>
          </a:xfrm>
          <a:prstGeom prst="rect">
            <a:avLst/>
          </a:prstGeom>
          <a:ln w="9360">
            <a:noFill/>
          </a:ln>
        </p:spPr>
      </p:pic>
      <p:pic>
        <p:nvPicPr>
          <p:cNvPr id="117" name="Picture 4"/>
          <p:cNvPicPr/>
          <p:nvPr/>
        </p:nvPicPr>
        <p:blipFill>
          <a:blip r:embed="rId4"/>
          <a:stretch/>
        </p:blipFill>
        <p:spPr>
          <a:xfrm>
            <a:off x="428760" y="1928880"/>
            <a:ext cx="1993680" cy="1999800"/>
          </a:xfrm>
          <a:prstGeom prst="rect">
            <a:avLst/>
          </a:prstGeom>
          <a:ln w="9360">
            <a:noFill/>
          </a:ln>
        </p:spPr>
      </p:pic>
      <p:pic>
        <p:nvPicPr>
          <p:cNvPr id="118" name="Picture 5"/>
          <p:cNvPicPr/>
          <p:nvPr/>
        </p:nvPicPr>
        <p:blipFill>
          <a:blip r:embed="rId5"/>
          <a:stretch/>
        </p:blipFill>
        <p:spPr>
          <a:xfrm>
            <a:off x="5786280" y="3714840"/>
            <a:ext cx="1539360" cy="2820600"/>
          </a:xfrm>
          <a:prstGeom prst="rect">
            <a:avLst/>
          </a:prstGeom>
          <a:ln w="9360">
            <a:noFill/>
          </a:ln>
        </p:spPr>
      </p:pic>
      <p:pic>
        <p:nvPicPr>
          <p:cNvPr id="119" name="Picture 6"/>
          <p:cNvPicPr/>
          <p:nvPr/>
        </p:nvPicPr>
        <p:blipFill>
          <a:blip r:embed="rId6"/>
          <a:stretch/>
        </p:blipFill>
        <p:spPr>
          <a:xfrm>
            <a:off x="3071880" y="1428840"/>
            <a:ext cx="3055680" cy="2928600"/>
          </a:xfrm>
          <a:prstGeom prst="rect">
            <a:avLst/>
          </a:prstGeom>
          <a:ln w="9360">
            <a:noFill/>
          </a:ln>
        </p:spPr>
      </p:pic>
    </p:spTree>
    <p:extLst>
      <p:ext uri="{BB962C8B-B14F-4D97-AF65-F5344CB8AC3E}">
        <p14:creationId xmlns:p14="http://schemas.microsoft.com/office/powerpoint/2010/main" xmlns="" val="1626939712"/>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534" y="500042"/>
            <a:ext cx="8779934" cy="1143008"/>
          </a:xfrm>
        </p:spPr>
        <p:txBody>
          <a:bodyPr>
            <a:normAutofit/>
          </a:bodyPr>
          <a:lstStyle/>
          <a:p>
            <a:pPr marL="45720" indent="0">
              <a:buNone/>
            </a:pPr>
            <a:r>
              <a:rPr lang="ru-RU" sz="2800" b="1" dirty="0" smtClean="0">
                <a:solidFill>
                  <a:schemeClr val="accent1">
                    <a:lumMod val="75000"/>
                  </a:schemeClr>
                </a:solidFill>
                <a:latin typeface="Cambria" panose="02040503050406030204" pitchFamily="18" charset="0"/>
              </a:rPr>
              <a:t>«Продуктовый магазин»,           «Времена года»               </a:t>
            </a:r>
            <a:endParaRPr lang="ru-RU" sz="2800" b="1" dirty="0">
              <a:solidFill>
                <a:schemeClr val="accent1">
                  <a:lumMod val="75000"/>
                </a:schemeClr>
              </a:solidFill>
              <a:latin typeface="Cambria" panose="02040503050406030204" pitchFamily="18" charset="0"/>
            </a:endParaRPr>
          </a:p>
        </p:txBody>
      </p:sp>
      <p:pic>
        <p:nvPicPr>
          <p:cNvPr id="2" name="Рисунок 1"/>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4817533" y="2689578"/>
            <a:ext cx="3979333" cy="3925709"/>
          </a:xfrm>
          <a:prstGeom prst="rect">
            <a:avLst/>
          </a:prstGeom>
          <a:ln>
            <a:noFill/>
          </a:ln>
          <a:effectLst>
            <a:softEdge rad="112500"/>
          </a:effectLst>
        </p:spPr>
      </p:pic>
      <p:pic>
        <p:nvPicPr>
          <p:cNvPr id="4" name="Рисунок 3"/>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389467" y="2071679"/>
            <a:ext cx="3928534" cy="4532322"/>
          </a:xfrm>
          <a:prstGeom prst="rect">
            <a:avLst/>
          </a:prstGeom>
          <a:ln>
            <a:noFill/>
          </a:ln>
          <a:effectLst>
            <a:softEdge rad="112500"/>
          </a:effectLst>
        </p:spPr>
      </p:pic>
      <p:pic>
        <p:nvPicPr>
          <p:cNvPr id="5" name="Рисунок 4"/>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4817533" y="1857364"/>
            <a:ext cx="3979333" cy="4769955"/>
          </a:xfrm>
          <a:prstGeom prst="rect">
            <a:avLst/>
          </a:prstGeom>
          <a:ln>
            <a:noFill/>
          </a:ln>
          <a:effectLst>
            <a:softEdge rad="112500"/>
          </a:effectLst>
        </p:spPr>
      </p:pic>
    </p:spTree>
    <p:extLst>
      <p:ext uri="{BB962C8B-B14F-4D97-AF65-F5344CB8AC3E}">
        <p14:creationId xmlns="" xmlns:p14="http://schemas.microsoft.com/office/powerpoint/2010/main" val="588661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t="13870" b="14001"/>
          <a:stretch>
            <a:fillRect/>
          </a:stretch>
        </p:blipFill>
        <p:spPr bwMode="auto">
          <a:xfrm>
            <a:off x="857224" y="857232"/>
            <a:ext cx="7500990" cy="5610237"/>
          </a:xfrm>
          <a:prstGeom prst="rect">
            <a:avLst/>
          </a:prstGeom>
          <a:noFill/>
          <a:ln w="38100" cmpd="dbl">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rot="10800000" flipV="1">
            <a:off x="714348" y="1324894"/>
            <a:ext cx="7143800"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Игры для формирования звуковой аналитико-синтетической активности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Воспитывают внимание к звуковой стороне речи;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Формируют фонематический слух;</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Развивают фонематические представления, навыки звукового анализа и синтеза.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rot="10800000" flipV="1">
            <a:off x="2143108" y="1561092"/>
            <a:ext cx="5286412"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«Найди звук»,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«Собери цветок»,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«Весёлый поезд»,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«Собери бусы»,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«Парные картинки»,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«Где звук?» и др.</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fontScale="90000"/>
          </a:bodyPr>
          <a:lstStyle/>
          <a:p>
            <a:r>
              <a:rPr lang="ru-RU" dirty="0" smtClean="0"/>
              <a:t>  </a:t>
            </a:r>
            <a:r>
              <a:rPr lang="ru-RU" sz="4000" dirty="0" smtClean="0"/>
              <a:t>«Назови картинку и найди первый звук»</a:t>
            </a:r>
            <a:endParaRPr lang="ru-RU" sz="4000" dirty="0"/>
          </a:p>
        </p:txBody>
      </p:sp>
      <p:pic>
        <p:nvPicPr>
          <p:cNvPr id="4" name="Содержимое 3" descr="http://mersibo.ru/method/images/zagadki_zv_4.png"/>
          <p:cNvPicPr>
            <a:picLocks noGrp="1"/>
          </p:cNvPicPr>
          <p:nvPr>
            <p:ph idx="1"/>
          </p:nvPr>
        </p:nvPicPr>
        <p:blipFill>
          <a:blip r:embed="rId2"/>
          <a:srcRect/>
          <a:stretch>
            <a:fillRect/>
          </a:stretch>
        </p:blipFill>
        <p:spPr bwMode="auto">
          <a:xfrm>
            <a:off x="1643042" y="1785926"/>
            <a:ext cx="6072230" cy="471490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www.maam.ru/upload/blogs/detsad-335318-1530797960.jpg"/>
          <p:cNvPicPr/>
          <p:nvPr/>
        </p:nvPicPr>
        <p:blipFill>
          <a:blip r:embed="rId2"/>
          <a:srcRect/>
          <a:stretch>
            <a:fillRect/>
          </a:stretch>
        </p:blipFill>
        <p:spPr bwMode="auto">
          <a:xfrm>
            <a:off x="1071538" y="1071547"/>
            <a:ext cx="7000924" cy="500066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04088"/>
            <a:ext cx="8229600" cy="867524"/>
          </a:xfrm>
        </p:spPr>
        <p:txBody>
          <a:bodyPr/>
          <a:lstStyle/>
          <a:p>
            <a:r>
              <a:rPr lang="ru-RU" dirty="0" smtClean="0"/>
              <a:t>              «Замени букву»</a:t>
            </a:r>
            <a:endParaRPr lang="ru-RU" dirty="0"/>
          </a:p>
        </p:txBody>
      </p:sp>
      <p:pic>
        <p:nvPicPr>
          <p:cNvPr id="5" name="Содержимое 4" descr="http://logopsi.ucoz.com/_fr/5/s2338221.jpg"/>
          <p:cNvPicPr>
            <a:picLocks noGrp="1"/>
          </p:cNvPicPr>
          <p:nvPr>
            <p:ph idx="1"/>
          </p:nvPr>
        </p:nvPicPr>
        <p:blipFill>
          <a:blip r:embed="rId2"/>
          <a:srcRect/>
          <a:stretch>
            <a:fillRect/>
          </a:stretch>
        </p:blipFill>
        <p:spPr bwMode="auto">
          <a:xfrm>
            <a:off x="1857356" y="1643051"/>
            <a:ext cx="5286412" cy="46815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428604"/>
            <a:ext cx="7179942" cy="584775"/>
          </a:xfrm>
          <a:prstGeom prst="rect">
            <a:avLst/>
          </a:prstGeom>
          <a:noFill/>
        </p:spPr>
        <p:txBody>
          <a:bodyPr wrap="square" rtlCol="0">
            <a:spAutoFit/>
          </a:bodyPr>
          <a:lstStyle/>
          <a:p>
            <a:r>
              <a:rPr lang="ru-RU" sz="3200" b="1" dirty="0" smtClean="0">
                <a:solidFill>
                  <a:schemeClr val="accent1"/>
                </a:solidFill>
                <a:latin typeface="+mj-lt"/>
              </a:rPr>
              <a:t>     «Определи мест звука в слове»</a:t>
            </a:r>
            <a:endParaRPr lang="ru-RU" sz="3200" b="1" dirty="0">
              <a:solidFill>
                <a:schemeClr val="accent1"/>
              </a:solidFill>
              <a:latin typeface="+mj-lt"/>
            </a:endParaRPr>
          </a:p>
        </p:txBody>
      </p:sp>
      <p:pic>
        <p:nvPicPr>
          <p:cNvPr id="3" name="Рисунок 2" descr="image.jpg"/>
          <p:cNvPicPr>
            <a:picLocks noChangeAspect="1"/>
          </p:cNvPicPr>
          <p:nvPr/>
        </p:nvPicPr>
        <p:blipFill>
          <a:blip r:embed="rId2" cstate="print"/>
          <a:stretch>
            <a:fillRect/>
          </a:stretch>
        </p:blipFill>
        <p:spPr>
          <a:xfrm>
            <a:off x="571472" y="1428736"/>
            <a:ext cx="2921020" cy="1643074"/>
          </a:xfrm>
          <a:prstGeom prst="rect">
            <a:avLst/>
          </a:prstGeom>
        </p:spPr>
      </p:pic>
      <p:pic>
        <p:nvPicPr>
          <p:cNvPr id="4" name="Рисунок 3" descr="image (1).jpg"/>
          <p:cNvPicPr>
            <a:picLocks noChangeAspect="1"/>
          </p:cNvPicPr>
          <p:nvPr/>
        </p:nvPicPr>
        <p:blipFill>
          <a:blip r:embed="rId3" cstate="print"/>
          <a:stretch>
            <a:fillRect/>
          </a:stretch>
        </p:blipFill>
        <p:spPr>
          <a:xfrm>
            <a:off x="2928926" y="1928802"/>
            <a:ext cx="1778012" cy="1000132"/>
          </a:xfrm>
          <a:prstGeom prst="rect">
            <a:avLst/>
          </a:prstGeom>
        </p:spPr>
      </p:pic>
      <p:pic>
        <p:nvPicPr>
          <p:cNvPr id="5" name="Рисунок 4" descr="image (2).jpg"/>
          <p:cNvPicPr>
            <a:picLocks noChangeAspect="1"/>
          </p:cNvPicPr>
          <p:nvPr/>
        </p:nvPicPr>
        <p:blipFill>
          <a:blip r:embed="rId4" cstate="print"/>
          <a:stretch>
            <a:fillRect/>
          </a:stretch>
        </p:blipFill>
        <p:spPr>
          <a:xfrm>
            <a:off x="4572000" y="1928802"/>
            <a:ext cx="1651012" cy="928694"/>
          </a:xfrm>
          <a:prstGeom prst="rect">
            <a:avLst/>
          </a:prstGeom>
        </p:spPr>
      </p:pic>
      <p:pic>
        <p:nvPicPr>
          <p:cNvPr id="6" name="Рисунок 5" descr="image (3).jpg"/>
          <p:cNvPicPr>
            <a:picLocks noChangeAspect="1"/>
          </p:cNvPicPr>
          <p:nvPr/>
        </p:nvPicPr>
        <p:blipFill>
          <a:blip r:embed="rId5" cstate="print"/>
          <a:stretch>
            <a:fillRect/>
          </a:stretch>
        </p:blipFill>
        <p:spPr>
          <a:xfrm>
            <a:off x="6072198" y="1928802"/>
            <a:ext cx="1651011" cy="928694"/>
          </a:xfrm>
          <a:prstGeom prst="rect">
            <a:avLst/>
          </a:prstGeom>
        </p:spPr>
      </p:pic>
      <p:pic>
        <p:nvPicPr>
          <p:cNvPr id="7" name="Рисунок 6" descr="0e07ec833ba2f923f96ca76e3a6179f0.jpg"/>
          <p:cNvPicPr>
            <a:picLocks noChangeAspect="1"/>
          </p:cNvPicPr>
          <p:nvPr/>
        </p:nvPicPr>
        <p:blipFill>
          <a:blip r:embed="rId6"/>
          <a:stretch>
            <a:fillRect/>
          </a:stretch>
        </p:blipFill>
        <p:spPr>
          <a:xfrm>
            <a:off x="642910" y="3500438"/>
            <a:ext cx="1500183" cy="1500183"/>
          </a:xfrm>
          <a:prstGeom prst="rect">
            <a:avLst/>
          </a:prstGeom>
        </p:spPr>
      </p:pic>
      <p:pic>
        <p:nvPicPr>
          <p:cNvPr id="8" name="Рисунок 7" descr="d382df14b48b9689f9ef5e683a.jpg"/>
          <p:cNvPicPr>
            <a:picLocks noChangeAspect="1"/>
          </p:cNvPicPr>
          <p:nvPr/>
        </p:nvPicPr>
        <p:blipFill>
          <a:blip r:embed="rId7"/>
          <a:stretch>
            <a:fillRect/>
          </a:stretch>
        </p:blipFill>
        <p:spPr>
          <a:xfrm>
            <a:off x="1643042" y="5000636"/>
            <a:ext cx="1807922" cy="1714512"/>
          </a:xfrm>
          <a:prstGeom prst="rect">
            <a:avLst/>
          </a:prstGeom>
        </p:spPr>
      </p:pic>
      <p:pic>
        <p:nvPicPr>
          <p:cNvPr id="9" name="Рисунок 8" descr="63179550_1282749034_08.png"/>
          <p:cNvPicPr>
            <a:picLocks noChangeAspect="1"/>
          </p:cNvPicPr>
          <p:nvPr/>
        </p:nvPicPr>
        <p:blipFill>
          <a:blip r:embed="rId8" cstate="print"/>
          <a:stretch>
            <a:fillRect/>
          </a:stretch>
        </p:blipFill>
        <p:spPr>
          <a:xfrm>
            <a:off x="2643174" y="3286124"/>
            <a:ext cx="1316339" cy="1428760"/>
          </a:xfrm>
          <a:prstGeom prst="rect">
            <a:avLst/>
          </a:prstGeom>
        </p:spPr>
      </p:pic>
      <p:pic>
        <p:nvPicPr>
          <p:cNvPr id="10" name="Рисунок 9" descr="113693258_test3_logo_big.png"/>
          <p:cNvPicPr>
            <a:picLocks noChangeAspect="1"/>
          </p:cNvPicPr>
          <p:nvPr/>
        </p:nvPicPr>
        <p:blipFill>
          <a:blip r:embed="rId9"/>
          <a:stretch>
            <a:fillRect/>
          </a:stretch>
        </p:blipFill>
        <p:spPr>
          <a:xfrm>
            <a:off x="4572000" y="3214686"/>
            <a:ext cx="1805356" cy="1524002"/>
          </a:xfrm>
          <a:prstGeom prst="rect">
            <a:avLst/>
          </a:prstGeom>
        </p:spPr>
      </p:pic>
      <p:pic>
        <p:nvPicPr>
          <p:cNvPr id="11" name="Рисунок 10" descr="sound-sh-13.gif"/>
          <p:cNvPicPr>
            <a:picLocks noChangeAspect="1"/>
          </p:cNvPicPr>
          <p:nvPr/>
        </p:nvPicPr>
        <p:blipFill>
          <a:blip r:embed="rId10"/>
          <a:stretch>
            <a:fillRect/>
          </a:stretch>
        </p:blipFill>
        <p:spPr>
          <a:xfrm>
            <a:off x="6786578" y="3357562"/>
            <a:ext cx="1794344" cy="1743077"/>
          </a:xfrm>
          <a:prstGeom prst="rect">
            <a:avLst/>
          </a:prstGeom>
        </p:spPr>
      </p:pic>
      <p:pic>
        <p:nvPicPr>
          <p:cNvPr id="12" name="Рисунок 11" descr="0_4ff04_9667e6b8_XXL.jpg"/>
          <p:cNvPicPr>
            <a:picLocks noChangeAspect="1"/>
          </p:cNvPicPr>
          <p:nvPr/>
        </p:nvPicPr>
        <p:blipFill>
          <a:blip r:embed="rId11"/>
          <a:stretch>
            <a:fillRect/>
          </a:stretch>
        </p:blipFill>
        <p:spPr>
          <a:xfrm>
            <a:off x="5072066" y="4643446"/>
            <a:ext cx="2061215" cy="20716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rot="10800000" flipV="1">
            <a:off x="714348" y="341546"/>
            <a:ext cx="8215370"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 направленности можно выделить следующие виды речевых игр:</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Фонетические игры;</a:t>
            </a: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автоматизации и дифференциации звуков;</a:t>
            </a: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обогащения словаря;</a:t>
            </a: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формирования грамматического строя речи;</a:t>
            </a: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развития связной речи;</a:t>
            </a: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формирования звуковой </a:t>
            </a:r>
            <a:r>
              <a:rPr kumimoji="0" lang="ru-RU" sz="28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аналитико-синаксической</a:t>
            </a: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активности, как предпосылки к обучению грамоте;</a:t>
            </a: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для развития мелкой моторики.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«Загадки поющих звуков»</a:t>
            </a:r>
            <a:endParaRPr lang="ru-RU" dirty="0"/>
          </a:p>
        </p:txBody>
      </p:sp>
      <p:pic>
        <p:nvPicPr>
          <p:cNvPr id="4" name="Содержимое 3" descr="hello_html_mab4c00.gif"/>
          <p:cNvPicPr>
            <a:picLocks noGrp="1"/>
          </p:cNvPicPr>
          <p:nvPr>
            <p:ph idx="1"/>
          </p:nvPr>
        </p:nvPicPr>
        <p:blipFill>
          <a:blip r:embed="rId2"/>
          <a:srcRect/>
          <a:stretch>
            <a:fillRect/>
          </a:stretch>
        </p:blipFill>
        <p:spPr bwMode="auto">
          <a:xfrm>
            <a:off x="1000100" y="2428868"/>
            <a:ext cx="7215238" cy="385765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www.maam.ru/upload/blogs/detsad-5684-1410434746.jpg"/>
          <p:cNvPicPr/>
          <p:nvPr/>
        </p:nvPicPr>
        <p:blipFill>
          <a:blip r:embed="rId2"/>
          <a:srcRect/>
          <a:stretch>
            <a:fillRect/>
          </a:stretch>
        </p:blipFill>
        <p:spPr bwMode="auto">
          <a:xfrm>
            <a:off x="714348" y="642918"/>
            <a:ext cx="7715304" cy="5643601"/>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95100/0023-047-.jpg"/>
          <p:cNvPicPr/>
          <p:nvPr/>
        </p:nvPicPr>
        <p:blipFill>
          <a:blip r:embed="rId2"/>
          <a:srcRect/>
          <a:stretch>
            <a:fillRect/>
          </a:stretch>
        </p:blipFill>
        <p:spPr bwMode="auto">
          <a:xfrm>
            <a:off x="857224" y="571481"/>
            <a:ext cx="7572427" cy="5572164"/>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lstStyle/>
          <a:p>
            <a:r>
              <a:rPr lang="ru-RU" dirty="0" smtClean="0"/>
              <a:t>            «Собери букву»</a:t>
            </a:r>
            <a:endParaRPr lang="ru-RU" dirty="0"/>
          </a:p>
        </p:txBody>
      </p:sp>
      <p:pic>
        <p:nvPicPr>
          <p:cNvPr id="4" name="Содержимое 3" descr="image (17).jpg"/>
          <p:cNvPicPr>
            <a:picLocks noGrp="1" noChangeAspect="1"/>
          </p:cNvPicPr>
          <p:nvPr>
            <p:ph idx="1"/>
          </p:nvPr>
        </p:nvPicPr>
        <p:blipFill>
          <a:blip r:embed="rId2"/>
          <a:stretch>
            <a:fillRect/>
          </a:stretch>
        </p:blipFill>
        <p:spPr>
          <a:xfrm>
            <a:off x="3286116" y="2285992"/>
            <a:ext cx="2643205" cy="3286148"/>
          </a:xfrm>
          <a:prstGeom prst="rect">
            <a:avLst/>
          </a:prstGeom>
        </p:spPr>
      </p:pic>
      <p:pic>
        <p:nvPicPr>
          <p:cNvPr id="5" name="Рисунок 4" descr="image (21).jpg"/>
          <p:cNvPicPr>
            <a:picLocks noChangeAspect="1"/>
          </p:cNvPicPr>
          <p:nvPr/>
        </p:nvPicPr>
        <p:blipFill>
          <a:blip r:embed="rId3"/>
          <a:stretch>
            <a:fillRect/>
          </a:stretch>
        </p:blipFill>
        <p:spPr>
          <a:xfrm>
            <a:off x="6572264" y="2643183"/>
            <a:ext cx="2357454" cy="3214710"/>
          </a:xfrm>
          <a:prstGeom prst="rect">
            <a:avLst/>
          </a:prstGeom>
        </p:spPr>
      </p:pic>
      <p:pic>
        <p:nvPicPr>
          <p:cNvPr id="6" name="Рисунок 5" descr="image (16).jpg"/>
          <p:cNvPicPr>
            <a:picLocks noChangeAspect="1"/>
          </p:cNvPicPr>
          <p:nvPr/>
        </p:nvPicPr>
        <p:blipFill>
          <a:blip r:embed="rId4"/>
          <a:stretch>
            <a:fillRect/>
          </a:stretch>
        </p:blipFill>
        <p:spPr>
          <a:xfrm>
            <a:off x="500034" y="2357430"/>
            <a:ext cx="2242465" cy="328614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900igr.net/up/datas/187178/008.jpg"/>
          <p:cNvPicPr/>
          <p:nvPr/>
        </p:nvPicPr>
        <p:blipFill>
          <a:blip r:embed="rId2"/>
          <a:srcRect/>
          <a:stretch>
            <a:fillRect/>
          </a:stretch>
        </p:blipFill>
        <p:spPr bwMode="auto">
          <a:xfrm>
            <a:off x="571473" y="857232"/>
            <a:ext cx="8001056" cy="5643602"/>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285852" y="1285860"/>
            <a:ext cx="6357982" cy="4572032"/>
          </a:xfrm>
          <a:prstGeom prst="rect">
            <a:avLst/>
          </a:prstGeom>
          <a:noFill/>
          <a:ln w="38100" cmpd="dbl">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rot="10800000" flipV="1">
            <a:off x="1071538" y="1173873"/>
            <a:ext cx="7000924" cy="45411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на развитие мелкой и общей моторики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Развивают мозг ребенка;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Стимулируют развитие речи;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Регулярное повторение двигательных упражнений для пальцев способствует развитию внимания, мышления, памяти;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Развивают творческие способности, фантазию.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rot="10800000" flipV="1">
            <a:off x="1214414" y="1632181"/>
            <a:ext cx="664373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Игры шнуровки, мозаики, обводки, «Собери бусы», «Придумай и собери картинку с помощью палочек скрепок, круп, макарон, рисунки по клеточкам с последующим составлением по ним рассказов.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таня\20180221_102137.jpg"/>
          <p:cNvPicPr>
            <a:picLocks noChangeAspect="1" noChangeArrowheads="1"/>
          </p:cNvPicPr>
          <p:nvPr/>
        </p:nvPicPr>
        <p:blipFill>
          <a:blip r:embed="rId2"/>
          <a:srcRect/>
          <a:stretch>
            <a:fillRect/>
          </a:stretch>
        </p:blipFill>
        <p:spPr bwMode="auto">
          <a:xfrm>
            <a:off x="509558" y="366690"/>
            <a:ext cx="5572125" cy="3357562"/>
          </a:xfrm>
          <a:prstGeom prst="rect">
            <a:avLst/>
          </a:prstGeom>
          <a:noFill/>
          <a:ln w="9525">
            <a:noFill/>
            <a:miter lim="800000"/>
            <a:headEnd/>
            <a:tailEnd/>
          </a:ln>
        </p:spPr>
      </p:pic>
      <p:pic>
        <p:nvPicPr>
          <p:cNvPr id="3" name="Picture 7" descr="G:\таня\20180221_102150.jpg"/>
          <p:cNvPicPr>
            <a:picLocks noChangeAspect="1" noChangeArrowheads="1"/>
          </p:cNvPicPr>
          <p:nvPr/>
        </p:nvPicPr>
        <p:blipFill>
          <a:blip r:embed="rId3"/>
          <a:srcRect/>
          <a:stretch>
            <a:fillRect/>
          </a:stretch>
        </p:blipFill>
        <p:spPr bwMode="auto">
          <a:xfrm>
            <a:off x="2786050" y="3429000"/>
            <a:ext cx="6096000" cy="312578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rot="10800000" flipV="1">
            <a:off x="785786" y="1155698"/>
            <a:ext cx="7429552"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Вывод:</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Использование речевых  игровых методик в своей работе позволяет  более эффективно осуществлять коррекционное воздействие на все компоненты речи ребенка, мотивировать познавательный интерес, формировать самостоятельную речевую активность  во всех сферах его деятельности.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rot="10800000" flipV="1">
            <a:off x="500034" y="92680"/>
            <a:ext cx="807249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3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Фонетические игры</a:t>
            </a:r>
            <a:r>
              <a:rPr kumimoji="0" lang="ru-RU"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Способствуют развитию узнавания неречевых и речевых звуков;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Способствуют  различению  одинаковых </a:t>
            </a:r>
            <a:r>
              <a:rPr kumimoji="0" lang="ru-RU"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звукокомплексов</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 слов близких по звуковому</a:t>
            </a:r>
            <a:r>
              <a:rPr kumimoji="0" lang="ru-RU" sz="3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составу;</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Формируют фонематический слух;</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Развивают фонематическое восприятие.</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14422"/>
            <a:ext cx="8229600" cy="385765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Спасибо</a:t>
            </a:r>
            <a: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a:t>
            </a:r>
            <a:b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br>
            <a: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за </a:t>
            </a:r>
            <a: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внимание!</a:t>
            </a:r>
            <a:endParaRPr lang="ru-RU"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rot="10800000" flipV="1">
            <a:off x="1428728" y="487495"/>
            <a:ext cx="700092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3200" b="1" i="1" u="none" strike="noStrike" cap="none" normalizeH="0" baseline="0" dirty="0" smtClean="0">
              <a:ln>
                <a:noFill/>
              </a:ln>
              <a:solidFill>
                <a:schemeClr val="tx1"/>
              </a:solidFill>
              <a:effectLst/>
              <a:latin typeface="Calibri"/>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Как звучит»,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«Кто, как</a:t>
            </a:r>
            <a:r>
              <a:rPr kumimoji="0" lang="ru-RU" sz="3200" b="1" i="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кричит?», «Попугайчики»,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«Звуковые дорожки»,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«Звуковое лото»,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«Угадай, что звучало»,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«Кто зовет?», « Повтори»,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«Хлопни – топни»,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«Доскажи словечко»</a:t>
            </a:r>
            <a:r>
              <a:rPr kumimoji="0" lang="ru-RU" sz="3200" b="1" i="1" u="none" strike="noStrike" cap="none" normalizeH="0" dirty="0" smtClean="0">
                <a:ln>
                  <a:noFill/>
                </a:ln>
                <a:solidFill>
                  <a:schemeClr val="tx1"/>
                </a:solidFill>
                <a:effectLst/>
                <a:latin typeface="Arial" pitchFamily="34" charset="0"/>
                <a:ea typeface="Times New Roman" pitchFamily="18" charset="0"/>
                <a:cs typeface="Arial" pitchFamily="34" charset="0"/>
              </a:rPr>
              <a:t> и др.</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fs00.infourok.ru/images/doc/172/197210/640/img9.jpg"/>
          <p:cNvPicPr/>
          <p:nvPr/>
        </p:nvPicPr>
        <p:blipFill>
          <a:blip r:embed="rId2"/>
          <a:srcRect/>
          <a:stretch>
            <a:fillRect/>
          </a:stretch>
        </p:blipFill>
        <p:spPr bwMode="auto">
          <a:xfrm>
            <a:off x="714348" y="785794"/>
            <a:ext cx="7786742" cy="54292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288</TotalTime>
  <Words>1352</Words>
  <PresentationFormat>Экран (4:3)</PresentationFormat>
  <Paragraphs>165</Paragraphs>
  <Slides>70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Поток</vt:lpstr>
      <vt:lpstr>Речевые игры в логопедической работе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          «Угости Зою конфетами»</vt:lpstr>
      <vt:lpstr>                   «Дождик»</vt:lpstr>
      <vt:lpstr>    «День рождение Карлсона»</vt:lpstr>
      <vt:lpstr>      «Снегурочка и Снеговик»</vt:lpstr>
      <vt:lpstr>              «Звуковые улитки»</vt:lpstr>
      <vt:lpstr>               «Паровозик»</vt:lpstr>
      <vt:lpstr>           «Собери картинку»</vt:lpstr>
      <vt:lpstr> Пособия, используемые в работе</vt:lpstr>
      <vt:lpstr>Слайд 22</vt:lpstr>
      <vt:lpstr>Слайд 23</vt:lpstr>
      <vt:lpstr>Слайд 24</vt:lpstr>
      <vt:lpstr>Слайд 25</vt:lpstr>
      <vt:lpstr>Слайд 26</vt:lpstr>
      <vt:lpstr>Слайд 27</vt:lpstr>
      <vt:lpstr>Слайд 28</vt:lpstr>
      <vt:lpstr>Слайд 29</vt:lpstr>
      <vt:lpstr>«Дерево родственных слов» </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  Дидактические игры </vt:lpstr>
      <vt:lpstr>«Маленькие слова»</vt:lpstr>
      <vt:lpstr>«Рассели по домикам»</vt:lpstr>
      <vt:lpstr>«Почини сломанные игрушки» </vt:lpstr>
      <vt:lpstr>Слайд 47</vt:lpstr>
      <vt:lpstr>Слайд 48</vt:lpstr>
      <vt:lpstr>Слайд 49</vt:lpstr>
      <vt:lpstr>Слайд 50</vt:lpstr>
      <vt:lpstr>Слайд 51</vt:lpstr>
      <vt:lpstr>Слайд 52</vt:lpstr>
      <vt:lpstr>Слайд 53</vt:lpstr>
      <vt:lpstr>Слайд 54</vt:lpstr>
      <vt:lpstr>Слайд 55</vt:lpstr>
      <vt:lpstr>  «Назови картинку и найди первый звук»</vt:lpstr>
      <vt:lpstr>Слайд 57</vt:lpstr>
      <vt:lpstr>              «Замени букву»</vt:lpstr>
      <vt:lpstr>Слайд 59</vt:lpstr>
      <vt:lpstr>  «Загадки поющих звуков»</vt:lpstr>
      <vt:lpstr>Слайд 61</vt:lpstr>
      <vt:lpstr>Слайд 62</vt:lpstr>
      <vt:lpstr>            «Собери букву»</vt:lpstr>
      <vt:lpstr>Слайд 64</vt:lpstr>
      <vt:lpstr>Слайд 65</vt:lpstr>
      <vt:lpstr>Слайд 66</vt:lpstr>
      <vt:lpstr>Слайд 67</vt:lpstr>
      <vt:lpstr>Слайд 68</vt:lpstr>
      <vt:lpstr>Слайд 69</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Речевые игры в логопедической работе</dc:title>
  <dc:creator>педагог-психолог</dc:creator>
  <cp:lastModifiedBy>Пользователь</cp:lastModifiedBy>
  <cp:revision>86</cp:revision>
  <dcterms:created xsi:type="dcterms:W3CDTF">2019-02-27T13:30:54Z</dcterms:created>
  <dcterms:modified xsi:type="dcterms:W3CDTF">2019-03-01T03:21:04Z</dcterms:modified>
</cp:coreProperties>
</file>