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90" r:id="rId24"/>
    <p:sldId id="277" r:id="rId25"/>
    <p:sldId id="278" r:id="rId26"/>
    <p:sldId id="291" r:id="rId27"/>
    <p:sldId id="279" r:id="rId28"/>
    <p:sldId id="280" r:id="rId29"/>
    <p:sldId id="281" r:id="rId30"/>
    <p:sldId id="282" r:id="rId31"/>
    <p:sldId id="292" r:id="rId32"/>
    <p:sldId id="293" r:id="rId33"/>
    <p:sldId id="283" r:id="rId34"/>
    <p:sldId id="284" r:id="rId35"/>
    <p:sldId id="285" r:id="rId36"/>
    <p:sldId id="286" r:id="rId37"/>
    <p:sldId id="287" r:id="rId38"/>
    <p:sldId id="288"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горъ" initials="Е" lastIdx="1" clrIdx="0">
    <p:extLst>
      <p:ext uri="{19B8F6BF-5375-455C-9EA6-DF929625EA0E}">
        <p15:presenceInfo xmlns:p15="http://schemas.microsoft.com/office/powerpoint/2012/main" userId="Егоръ"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EEF46-53C3-4497-92E3-8F6EEB8FA5E9}" type="datetimeFigureOut">
              <a:rPr lang="ru-RU" smtClean="0"/>
              <a:t>15.02.2021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464D9-9E53-4B1D-B2B3-828B439F3AFD}" type="slidenum">
              <a:rPr lang="ru-RU" smtClean="0"/>
              <a:t>‹#›</a:t>
            </a:fld>
            <a:endParaRPr lang="ru-RU"/>
          </a:p>
        </p:txBody>
      </p:sp>
    </p:spTree>
    <p:extLst>
      <p:ext uri="{BB962C8B-B14F-4D97-AF65-F5344CB8AC3E}">
        <p14:creationId xmlns:p14="http://schemas.microsoft.com/office/powerpoint/2010/main" val="7300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86796-5F03-493F-862C-934D333ED5A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4C4A9EA-82C1-4DBC-A6C4-C7E32E33D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9ED205B-D621-4298-ACCB-4404C6521AB8}"/>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DD13B64C-B114-4379-95F7-A3A8315184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D1C0BA-A4AF-4976-BE6C-E2930C0B12B1}"/>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24564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40307-36A0-472C-A562-96403C8265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ACA502A-80F6-4206-8B1D-8C8D7823F99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7089FF-BE83-4006-891E-06B903C10243}"/>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C5C22E77-BC85-438A-B7D1-AF616F10E6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FDD6CA-E827-446A-8EA7-39813940BE97}"/>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364730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0DB1CEE-B386-4B72-866F-FA6119CAAD0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B00F68D-0B5B-4981-95E2-B63327F6A16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B5F9DD-BBF3-4A8E-9270-4835672EB58C}"/>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9B87E7C7-94D0-4378-A398-C9D95B8779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BCC630-0C17-43D7-80A0-B75B0D8B046F}"/>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29251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EB0E60-93D8-4505-A81F-10B58BC71E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99114BA-CB42-4F34-88CC-3DF8335D260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1FBE406-8881-4F6A-B58E-AC3AEE3D7C34}"/>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5C0E396F-834D-4AE0-9B09-7E02401C46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DFF96F-3A57-4353-91EE-ABDE15DD0D18}"/>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152013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BBF41C-FB64-4026-8556-A927AE4E92A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62362D6-9EE1-4236-8C9D-FE5E56360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F253ACA-6118-48DD-8E60-0EC8ECD529A7}"/>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891AE7C6-9BC6-4B86-8639-15B2E734AF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2E9929-63A9-42FC-AE66-043BB4A84F20}"/>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368148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20CFE-2FB9-416D-A181-8172011BA5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2815B58-9154-43C6-AF66-852AB19862A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AACCB68-12E9-41C2-A50E-40BC62DB0B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E0E1951-AE04-4ADD-8E5C-25716E0B4DDE}"/>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6" name="Нижний колонтитул 5">
            <a:extLst>
              <a:ext uri="{FF2B5EF4-FFF2-40B4-BE49-F238E27FC236}">
                <a16:creationId xmlns:a16="http://schemas.microsoft.com/office/drawing/2014/main" id="{67D95476-2FE1-4EAE-A617-545DE59BCBF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F03785E-C157-4029-8D15-753F8023D7EF}"/>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82073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D1BE6-F7E2-481E-9B75-70DA71E355C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0B39FC8-621A-4D81-A7CC-26056DDE1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938E04F-D296-4CFD-B003-B0ECF3439AD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BD3B84F-90D1-44E9-BD2F-299FB7B02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B4E315B-9F6C-4B6D-AB23-B2223701D40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0ABC53C-42A5-4CB9-8639-621A8B18C5C5}"/>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8" name="Нижний колонтитул 7">
            <a:extLst>
              <a:ext uri="{FF2B5EF4-FFF2-40B4-BE49-F238E27FC236}">
                <a16:creationId xmlns:a16="http://schemas.microsoft.com/office/drawing/2014/main" id="{18331931-CCE4-46AC-902B-F9110BAEAFF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0A62E8A-34C0-49DF-BE8E-DA5DF27DE86F}"/>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416707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43056-173F-494B-AAD4-EB010BD43BF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957D48F-D019-40F3-BDAD-ADA9C21D17D9}"/>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4" name="Нижний колонтитул 3">
            <a:extLst>
              <a:ext uri="{FF2B5EF4-FFF2-40B4-BE49-F238E27FC236}">
                <a16:creationId xmlns:a16="http://schemas.microsoft.com/office/drawing/2014/main" id="{34A6ECEA-C9ED-477C-B219-0DA5EAE2613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A2ACA69-30F2-4BCD-9452-2843F030FD55}"/>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349810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9B6EBCC-70DA-4603-B764-B964C1FDECC1}"/>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3" name="Нижний колонтитул 2">
            <a:extLst>
              <a:ext uri="{FF2B5EF4-FFF2-40B4-BE49-F238E27FC236}">
                <a16:creationId xmlns:a16="http://schemas.microsoft.com/office/drawing/2014/main" id="{45B396EE-6E0A-44E9-9623-BFFBD763840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3D80EF-1B80-4BF7-B9E1-AA2F10B5688C}"/>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354787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3A43F-368F-47F3-B7B7-A3537BBA43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A5167D1-372F-4F68-AE37-088F5EB4D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58F9FAF-806E-4BC6-B4A6-2A862E28F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A7B93A7-71E1-4250-9BB5-BE8E60F7BCB7}"/>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6" name="Нижний колонтитул 5">
            <a:extLst>
              <a:ext uri="{FF2B5EF4-FFF2-40B4-BE49-F238E27FC236}">
                <a16:creationId xmlns:a16="http://schemas.microsoft.com/office/drawing/2014/main" id="{ECC09225-DF4C-4F64-B510-46DDCFA75F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7A84C8-CF2F-4F7C-BE78-2A230F4289AE}"/>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23992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F0A5C-2C24-44F3-AF3B-2663D6C495B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21BBD24-DD32-4CD4-80B1-B2A7E24CF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DADD147-0C37-4945-B790-2546564A3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CE375E-2695-49FC-A380-44D4EE18DDBB}"/>
              </a:ext>
            </a:extLst>
          </p:cNvPr>
          <p:cNvSpPr>
            <a:spLocks noGrp="1"/>
          </p:cNvSpPr>
          <p:nvPr>
            <p:ph type="dt" sz="half" idx="10"/>
          </p:nvPr>
        </p:nvSpPr>
        <p:spPr/>
        <p:txBody>
          <a:bodyPr/>
          <a:lstStyle/>
          <a:p>
            <a:fld id="{B876D60E-7451-455C-8E10-978F6ECC68F4}" type="datetimeFigureOut">
              <a:rPr lang="ru-RU" smtClean="0"/>
              <a:t>15.02.2021</a:t>
            </a:fld>
            <a:endParaRPr lang="ru-RU"/>
          </a:p>
        </p:txBody>
      </p:sp>
      <p:sp>
        <p:nvSpPr>
          <p:cNvPr id="6" name="Нижний колонтитул 5">
            <a:extLst>
              <a:ext uri="{FF2B5EF4-FFF2-40B4-BE49-F238E27FC236}">
                <a16:creationId xmlns:a16="http://schemas.microsoft.com/office/drawing/2014/main" id="{35B006A5-BC95-4A36-87AE-A11F794016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33AF7B5-B247-449B-9BC6-2761D1F9126C}"/>
              </a:ext>
            </a:extLst>
          </p:cNvPr>
          <p:cNvSpPr>
            <a:spLocks noGrp="1"/>
          </p:cNvSpPr>
          <p:nvPr>
            <p:ph type="sldNum" sz="quarter" idx="12"/>
          </p:nvPr>
        </p:nvSpPr>
        <p:spPr/>
        <p:txBody>
          <a:bodyPr/>
          <a:lstStyle/>
          <a:p>
            <a:fld id="{2357351D-B4E0-4ED7-BDA3-3B9D975BBE94}" type="slidenum">
              <a:rPr lang="ru-RU" smtClean="0"/>
              <a:t>‹#›</a:t>
            </a:fld>
            <a:endParaRPr lang="ru-RU"/>
          </a:p>
        </p:txBody>
      </p:sp>
    </p:spTree>
    <p:extLst>
      <p:ext uri="{BB962C8B-B14F-4D97-AF65-F5344CB8AC3E}">
        <p14:creationId xmlns:p14="http://schemas.microsoft.com/office/powerpoint/2010/main" val="9708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A883F-B092-4F83-8C82-0E604D020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04EFA11-522A-451A-B54A-AD80C26F7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73C2EF-49B9-4E48-A2C9-692281FAD7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6D60E-7451-455C-8E10-978F6ECC68F4}" type="datetimeFigureOut">
              <a:rPr lang="ru-RU" smtClean="0"/>
              <a:t>15.02.2021</a:t>
            </a:fld>
            <a:endParaRPr lang="ru-RU"/>
          </a:p>
        </p:txBody>
      </p:sp>
      <p:sp>
        <p:nvSpPr>
          <p:cNvPr id="5" name="Нижний колонтитул 4">
            <a:extLst>
              <a:ext uri="{FF2B5EF4-FFF2-40B4-BE49-F238E27FC236}">
                <a16:creationId xmlns:a16="http://schemas.microsoft.com/office/drawing/2014/main" id="{70DCA9FB-AD0A-4307-8343-22FA650EA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3D98756-959C-4251-BE1A-F8DF620CA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351D-B4E0-4ED7-BDA3-3B9D975BBE94}" type="slidenum">
              <a:rPr lang="ru-RU" smtClean="0"/>
              <a:t>‹#›</a:t>
            </a:fld>
            <a:endParaRPr lang="ru-RU"/>
          </a:p>
        </p:txBody>
      </p:sp>
    </p:spTree>
    <p:extLst>
      <p:ext uri="{BB962C8B-B14F-4D97-AF65-F5344CB8AC3E}">
        <p14:creationId xmlns:p14="http://schemas.microsoft.com/office/powerpoint/2010/main" val="403578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A%D0%B0%D0%BB%D1%8C%D1%86%D0%B8%D0%B9" TargetMode="External"/><Relationship Id="rId2" Type="http://schemas.openxmlformats.org/officeDocument/2006/relationships/hyperlink" Target="https://ru.wikipedia.org/wiki/%D0%93%D0%B8%D0%B4%D1%80%D0%BE%D0%BA%D0%B0%D1%80%D0%B1%D0%BE%D0%BD%D0%B0%D1%82%D1%8B" TargetMode="External"/><Relationship Id="rId1" Type="http://schemas.openxmlformats.org/officeDocument/2006/relationships/slideLayout" Target="../slideLayouts/slideLayout7.xml"/><Relationship Id="rId4" Type="http://schemas.openxmlformats.org/officeDocument/2006/relationships/hyperlink" Target="https://ru.wikipedia.org/wiki/%D0%9C%D0%B0%D0%B3%D0%BD%D0%B8%D0%B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ki/%D0%9C%D0%BE%D0%BB%D1%8C_(%D0%B5%D0%B4%D0%B8%D0%BD%D0%B8%D1%86%D0%B0_%D0%B8%D0%B7%D0%BC%D0%B5%D1%80%D0%B5%D0%BD%D0%B8%D1%8F)" TargetMode="External"/><Relationship Id="rId3" Type="http://schemas.openxmlformats.org/officeDocument/2006/relationships/hyperlink" Target="https://ru.wikipedia.org/wiki/%D0%9A%D0%BE%D1%80%D1%80%D0%BE%D0%B7%D0%B8%D1%8F" TargetMode="External"/><Relationship Id="rId7" Type="http://schemas.openxmlformats.org/officeDocument/2006/relationships/hyperlink" Target="https://ru.wikipedia.org/wiki/%D0%A1%D0%98" TargetMode="External"/><Relationship Id="rId2" Type="http://schemas.openxmlformats.org/officeDocument/2006/relationships/hyperlink" Target="https://ru.wikipedia.org/wiki/%D0%9C%D1%8B%D0%BB%D0%BE" TargetMode="External"/><Relationship Id="rId1" Type="http://schemas.openxmlformats.org/officeDocument/2006/relationships/slideLayout" Target="../slideLayouts/slideLayout7.xml"/><Relationship Id="rId6" Type="http://schemas.openxmlformats.org/officeDocument/2006/relationships/hyperlink" Target="https://ru.wikipedia.org/wiki/%D0%91%D1%83%D1%84%D0%B5%D1%80%D0%BD%D1%8B%D0%B5_%D1%80%D0%B0%D1%81%D1%82%D0%B2%D0%BE%D1%80%D1%8B" TargetMode="External"/><Relationship Id="rId5" Type="http://schemas.openxmlformats.org/officeDocument/2006/relationships/hyperlink" Target="https://ru.wikipedia.org/wiki/%D0%A9%D1%91%D0%BB%D0%BE%D1%87%D1%8C" TargetMode="External"/><Relationship Id="rId10" Type="http://schemas.openxmlformats.org/officeDocument/2006/relationships/hyperlink" Target="https://ru.wikipedia.org/wiki/%D0%9B%D0%B8%D1%82%D1%80" TargetMode="External"/><Relationship Id="rId4" Type="http://schemas.openxmlformats.org/officeDocument/2006/relationships/hyperlink" Target="https://ru.wikipedia.org/wiki/%D0%9A%D0%B8%D1%81%D0%BB%D0%BE%D1%82%D0%B0" TargetMode="External"/><Relationship Id="rId9" Type="http://schemas.openxmlformats.org/officeDocument/2006/relationships/hyperlink" Target="https://ru.wikipedia.org/wiki/%D0%9A%D1%83%D0%B1%D0%B8%D1%87%D0%B5%D1%81%D0%BA%D0%B8%D0%B9_%D0%BC%D0%B5%D1%82%D1%8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myshored.r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u.wikipedia.org/wiki/%D0%9A%D0%B0%D1%82%D0%B8%D0%BE%D0%BD" TargetMode="External"/><Relationship Id="rId2" Type="http://schemas.openxmlformats.org/officeDocument/2006/relationships/hyperlink" Target="https://ru.wikipedia.org/wiki/%D0%A1%D0%BE%D1%80%D0%B1%D1%86%D0%B8%D1%8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3C88F16-895A-43C8-8216-27996EDB9664}"/>
              </a:ext>
            </a:extLst>
          </p:cNvPr>
          <p:cNvSpPr>
            <a:spLocks noGrp="1"/>
          </p:cNvSpPr>
          <p:nvPr>
            <p:ph type="ctr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Проект по химии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«Определение жёсткости воды»</a:t>
            </a:r>
          </a:p>
        </p:txBody>
      </p:sp>
      <p:sp>
        <p:nvSpPr>
          <p:cNvPr id="4" name="Подзаголовок 3">
            <a:extLst>
              <a:ext uri="{FF2B5EF4-FFF2-40B4-BE49-F238E27FC236}">
                <a16:creationId xmlns:a16="http://schemas.microsoft.com/office/drawing/2014/main" id="{E7441C07-C689-42B8-ABB7-3D136D64FFA7}"/>
              </a:ext>
            </a:extLst>
          </p:cNvPr>
          <p:cNvSpPr>
            <a:spLocks noGrp="1"/>
          </p:cNvSpPr>
          <p:nvPr>
            <p:ph type="subTitle" idx="1"/>
          </p:nvPr>
        </p:nvSpPr>
        <p:spPr>
          <a:xfrm>
            <a:off x="1524000" y="3602038"/>
            <a:ext cx="9144000" cy="2387600"/>
          </a:xfrm>
        </p:spPr>
        <p:txBody>
          <a:bodyPr>
            <a:normAutofit/>
          </a:bodyPr>
          <a:lstStyle/>
          <a:p>
            <a:pPr algn="r"/>
            <a:endParaRPr lang="ru-RU" sz="2800" dirty="0">
              <a:latin typeface="Times New Roman" panose="02020603050405020304" pitchFamily="18" charset="0"/>
              <a:cs typeface="Times New Roman" panose="02020603050405020304" pitchFamily="18" charset="0"/>
            </a:endParaRPr>
          </a:p>
          <a:p>
            <a:pPr algn="r"/>
            <a:r>
              <a:rPr lang="ru-RU" sz="2800" dirty="0">
                <a:latin typeface="Times New Roman" panose="02020603050405020304" pitchFamily="18" charset="0"/>
                <a:cs typeface="Times New Roman" panose="02020603050405020304" pitchFamily="18" charset="0"/>
              </a:rPr>
              <a:t>Ученик 9 «Б» класса</a:t>
            </a:r>
          </a:p>
          <a:p>
            <a:pPr algn="r"/>
            <a:r>
              <a:rPr lang="ru-RU" sz="2800" dirty="0">
                <a:latin typeface="Times New Roman" panose="02020603050405020304" pitchFamily="18" charset="0"/>
                <a:cs typeface="Times New Roman" panose="02020603050405020304" pitchFamily="18" charset="0"/>
              </a:rPr>
              <a:t>Гребенюк Егор Алексеевич</a:t>
            </a:r>
          </a:p>
          <a:p>
            <a:pPr algn="r"/>
            <a:r>
              <a:rPr lang="ru-RU" sz="2800" dirty="0" err="1">
                <a:latin typeface="Times New Roman" panose="02020603050405020304" pitchFamily="18" charset="0"/>
                <a:cs typeface="Times New Roman" panose="02020603050405020304" pitchFamily="18" charset="0"/>
              </a:rPr>
              <a:t>Майнагашева</a:t>
            </a:r>
            <a:r>
              <a:rPr lang="ru-RU" sz="2800" dirty="0">
                <a:latin typeface="Times New Roman" panose="02020603050405020304" pitchFamily="18" charset="0"/>
                <a:cs typeface="Times New Roman" panose="02020603050405020304" pitchFamily="18" charset="0"/>
              </a:rPr>
              <a:t> Галина Гавриловна</a:t>
            </a:r>
          </a:p>
        </p:txBody>
      </p:sp>
      <p:sp>
        <p:nvSpPr>
          <p:cNvPr id="5" name="TextBox 4">
            <a:extLst>
              <a:ext uri="{FF2B5EF4-FFF2-40B4-BE49-F238E27FC236}">
                <a16:creationId xmlns:a16="http://schemas.microsoft.com/office/drawing/2014/main" id="{7C858F7D-903E-4237-909A-82A61B23AD00}"/>
              </a:ext>
            </a:extLst>
          </p:cNvPr>
          <p:cNvSpPr txBox="1"/>
          <p:nvPr/>
        </p:nvSpPr>
        <p:spPr>
          <a:xfrm>
            <a:off x="2581834" y="161364"/>
            <a:ext cx="7225553" cy="707886"/>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Муниципальное Бюджетное Образовательное Учреждение                          Средняя Общеобразовательная Школа п. Аскиз</a:t>
            </a:r>
          </a:p>
        </p:txBody>
      </p:sp>
    </p:spTree>
    <p:extLst>
      <p:ext uri="{BB962C8B-B14F-4D97-AF65-F5344CB8AC3E}">
        <p14:creationId xmlns:p14="http://schemas.microsoft.com/office/powerpoint/2010/main" val="63342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B54DC-8E16-416B-838F-07E61316CF29}"/>
              </a:ext>
            </a:extLst>
          </p:cNvPr>
          <p:cNvSpPr txBox="1"/>
          <p:nvPr/>
        </p:nvSpPr>
        <p:spPr>
          <a:xfrm>
            <a:off x="1138517" y="945776"/>
            <a:ext cx="9914965" cy="5509200"/>
          </a:xfrm>
          <a:prstGeom prst="rect">
            <a:avLst/>
          </a:prstGeom>
          <a:noFill/>
        </p:spPr>
        <p:txBody>
          <a:bodyPr wrap="square" rtlCol="0">
            <a:spAutoFit/>
          </a:bodyPr>
          <a:lstStyle/>
          <a:p>
            <a:pPr algn="just"/>
            <a:r>
              <a:rPr lang="ru-RU" dirty="0"/>
              <a:t> </a:t>
            </a:r>
            <a:r>
              <a:rPr lang="ru-RU" sz="3200" dirty="0">
                <a:latin typeface="Times New Roman" panose="02020603050405020304" pitchFamily="18" charset="0"/>
                <a:cs typeface="Times New Roman" panose="02020603050405020304" pitchFamily="18" charset="0"/>
              </a:rPr>
              <a:t>Различают </a:t>
            </a:r>
            <a:r>
              <a:rPr lang="ru-RU" sz="3200" b="1" i="1" dirty="0">
                <a:latin typeface="Times New Roman" panose="02020603050405020304" pitchFamily="18" charset="0"/>
                <a:cs typeface="Times New Roman" panose="02020603050405020304" pitchFamily="18" charset="0"/>
              </a:rPr>
              <a:t>временную (карбонатную) жёсткость</a:t>
            </a:r>
            <a:r>
              <a:rPr lang="ru-RU" sz="3200" dirty="0">
                <a:latin typeface="Times New Roman" panose="02020603050405020304" pitchFamily="18" charset="0"/>
                <a:cs typeface="Times New Roman" panose="02020603050405020304" pitchFamily="18" charset="0"/>
              </a:rPr>
              <a:t>, обусловленную </a:t>
            </a:r>
            <a:r>
              <a:rPr lang="ru-RU" sz="3200" u="sng" dirty="0">
                <a:latin typeface="Times New Roman" panose="02020603050405020304" pitchFamily="18" charset="0"/>
                <a:cs typeface="Times New Roman" panose="02020603050405020304" pitchFamily="18" charset="0"/>
                <a:hlinkClick r:id="rId2"/>
              </a:rPr>
              <a:t>гидрокарбонатами</a:t>
            </a:r>
            <a:r>
              <a:rPr lang="ru-RU" sz="3200" dirty="0">
                <a:latin typeface="Times New Roman" panose="02020603050405020304" pitchFamily="18" charset="0"/>
                <a:cs typeface="Times New Roman" panose="02020603050405020304" pitchFamily="18" charset="0"/>
              </a:rPr>
              <a:t> </a:t>
            </a:r>
            <a:r>
              <a:rPr lang="ru-RU" sz="3200" u="sng" dirty="0">
                <a:latin typeface="Times New Roman" panose="02020603050405020304" pitchFamily="18" charset="0"/>
                <a:cs typeface="Times New Roman" panose="02020603050405020304" pitchFamily="18" charset="0"/>
                <a:hlinkClick r:id="rId3"/>
              </a:rPr>
              <a:t>кальция</a:t>
            </a:r>
            <a:r>
              <a:rPr lang="ru-RU" sz="3200" dirty="0">
                <a:latin typeface="Times New Roman" panose="02020603050405020304" pitchFamily="18" charset="0"/>
                <a:cs typeface="Times New Roman" panose="02020603050405020304" pitchFamily="18" charset="0"/>
              </a:rPr>
              <a:t> и </a:t>
            </a:r>
            <a:r>
              <a:rPr lang="ru-RU" sz="3200" u="sng" dirty="0">
                <a:latin typeface="Times New Roman" panose="02020603050405020304" pitchFamily="18" charset="0"/>
                <a:cs typeface="Times New Roman" panose="02020603050405020304" pitchFamily="18" charset="0"/>
                <a:hlinkClick r:id="rId4"/>
              </a:rPr>
              <a:t>магния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a:t>
            </a:r>
            <a:r>
              <a:rPr lang="ru-RU" sz="3200" dirty="0">
                <a:latin typeface="Times New Roman" panose="02020603050405020304" pitchFamily="18" charset="0"/>
                <a:cs typeface="Times New Roman" panose="02020603050405020304" pitchFamily="18" charset="0"/>
              </a:rPr>
              <a:t>(НСО</a:t>
            </a:r>
            <a:r>
              <a:rPr lang="ru-RU" sz="3200" baseline="-25000" dirty="0">
                <a:latin typeface="Times New Roman" panose="02020603050405020304" pitchFamily="18" charset="0"/>
                <a:cs typeface="Times New Roman" panose="02020603050405020304" pitchFamily="18" charset="0"/>
              </a:rPr>
              <a:t>3</a:t>
            </a:r>
            <a:r>
              <a:rPr lang="ru-RU" sz="3200" dirty="0">
                <a:latin typeface="Times New Roman" panose="02020603050405020304" pitchFamily="18" charset="0"/>
                <a:cs typeface="Times New Roman" panose="02020603050405020304" pitchFamily="18" charset="0"/>
              </a:rPr>
              <a:t>)</a:t>
            </a:r>
            <a:r>
              <a:rPr lang="ru-RU" sz="3200" baseline="-25000" dirty="0">
                <a:latin typeface="Times New Roman" panose="02020603050405020304" pitchFamily="18" charset="0"/>
                <a:cs typeface="Times New Roman" panose="02020603050405020304" pitchFamily="18" charset="0"/>
              </a:rPr>
              <a:t>2</a:t>
            </a:r>
            <a:r>
              <a:rPr lang="ru-RU" sz="3200" dirty="0">
                <a:latin typeface="Times New Roman" panose="02020603050405020304" pitchFamily="18" charset="0"/>
                <a:cs typeface="Times New Roman" panose="02020603050405020304" pitchFamily="18" charset="0"/>
              </a:rPr>
              <a:t>;Mg(НСО</a:t>
            </a:r>
            <a:r>
              <a:rPr lang="ru-RU" sz="3200" baseline="-25000" dirty="0">
                <a:latin typeface="Times New Roman" panose="02020603050405020304" pitchFamily="18" charset="0"/>
                <a:cs typeface="Times New Roman" panose="02020603050405020304" pitchFamily="18" charset="0"/>
              </a:rPr>
              <a:t>3</a:t>
            </a:r>
            <a:r>
              <a:rPr lang="ru-RU" sz="3200" dirty="0">
                <a:latin typeface="Times New Roman" panose="02020603050405020304" pitchFamily="18" charset="0"/>
                <a:cs typeface="Times New Roman" panose="02020603050405020304" pitchFamily="18" charset="0"/>
              </a:rPr>
              <a:t>)</a:t>
            </a:r>
            <a:r>
              <a:rPr lang="ru-RU" sz="3200" baseline="-25000" dirty="0">
                <a:latin typeface="Times New Roman" panose="02020603050405020304" pitchFamily="18" charset="0"/>
                <a:cs typeface="Times New Roman" panose="02020603050405020304" pitchFamily="18" charset="0"/>
              </a:rPr>
              <a:t>2</a:t>
            </a:r>
            <a:r>
              <a:rPr lang="ru-RU" sz="3200" dirty="0">
                <a:latin typeface="Times New Roman" panose="02020603050405020304" pitchFamily="18" charset="0"/>
                <a:cs typeface="Times New Roman" panose="02020603050405020304" pitchFamily="18" charset="0"/>
              </a:rPr>
              <a:t>, и </a:t>
            </a:r>
            <a:r>
              <a:rPr lang="ru-RU" sz="3200" b="1" i="1" dirty="0">
                <a:latin typeface="Times New Roman" panose="02020603050405020304" pitchFamily="18" charset="0"/>
                <a:cs typeface="Times New Roman" panose="02020603050405020304" pitchFamily="18" charset="0"/>
              </a:rPr>
              <a:t>постоянную (некарбонатную) жёсткость</a:t>
            </a:r>
            <a:r>
              <a:rPr lang="ru-RU" sz="3200" dirty="0">
                <a:latin typeface="Times New Roman" panose="02020603050405020304" pitchFamily="18" charset="0"/>
                <a:cs typeface="Times New Roman" panose="02020603050405020304" pitchFamily="18" charset="0"/>
              </a:rPr>
              <a:t>, вызванную присутствием других солей, не выделяющихся при кипячении воды: в основном, </a:t>
            </a:r>
            <a:r>
              <a:rPr lang="ru-RU" sz="3200" b="1" i="1" dirty="0">
                <a:latin typeface="Times New Roman" panose="02020603050405020304" pitchFamily="18" charset="0"/>
                <a:cs typeface="Times New Roman" panose="02020603050405020304" pitchFamily="18" charset="0"/>
              </a:rPr>
              <a:t>сульфатов</a:t>
            </a:r>
            <a:r>
              <a:rPr lang="ru-RU" sz="3200" dirty="0">
                <a:latin typeface="Times New Roman" panose="02020603050405020304" pitchFamily="18" charset="0"/>
                <a:cs typeface="Times New Roman" panose="02020603050405020304" pitchFamily="18" charset="0"/>
              </a:rPr>
              <a:t> и </a:t>
            </a:r>
            <a:r>
              <a:rPr lang="ru-RU" sz="3200" b="1" i="1" dirty="0">
                <a:latin typeface="Times New Roman" panose="02020603050405020304" pitchFamily="18" charset="0"/>
                <a:cs typeface="Times New Roman" panose="02020603050405020304" pitchFamily="18" charset="0"/>
              </a:rPr>
              <a:t>хлоридов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a:t>
            </a:r>
            <a:r>
              <a:rPr lang="ru-RU" sz="3200" dirty="0">
                <a:latin typeface="Times New Roman" panose="02020603050405020304" pitchFamily="18" charset="0"/>
                <a:cs typeface="Times New Roman" panose="02020603050405020304" pitchFamily="18" charset="0"/>
              </a:rPr>
              <a:t> и </a:t>
            </a:r>
            <a:r>
              <a:rPr lang="ru-RU" sz="3200" dirty="0" err="1">
                <a:latin typeface="Times New Roman" panose="02020603050405020304" pitchFamily="18" charset="0"/>
                <a:cs typeface="Times New Roman" panose="02020603050405020304" pitchFamily="18" charset="0"/>
              </a:rPr>
              <a:t>Mg</a:t>
            </a:r>
            <a:r>
              <a:rPr lang="ru-RU" sz="3200" dirty="0">
                <a:latin typeface="Times New Roman" panose="02020603050405020304" pitchFamily="18" charset="0"/>
                <a:cs typeface="Times New Roman" panose="02020603050405020304" pitchFamily="18" charset="0"/>
              </a:rPr>
              <a:t> (CaSO</a:t>
            </a:r>
            <a:r>
              <a:rPr lang="ru-RU" sz="3200" baseline="-25000" dirty="0">
                <a:latin typeface="Times New Roman" panose="02020603050405020304" pitchFamily="18" charset="0"/>
                <a:cs typeface="Times New Roman" panose="02020603050405020304" pitchFamily="18" charset="0"/>
              </a:rPr>
              <a:t>4</a:t>
            </a:r>
            <a:r>
              <a:rPr lang="ru-RU" sz="3200" dirty="0">
                <a:latin typeface="Times New Roman" panose="02020603050405020304" pitchFamily="18" charset="0"/>
                <a:cs typeface="Times New Roman" panose="02020603050405020304" pitchFamily="18" charset="0"/>
              </a:rPr>
              <a:t>, CaCl</a:t>
            </a:r>
            <a:r>
              <a:rPr lang="ru-RU" sz="3200" baseline="-25000" dirty="0">
                <a:latin typeface="Times New Roman" panose="02020603050405020304" pitchFamily="18" charset="0"/>
                <a:cs typeface="Times New Roman" panose="02020603050405020304" pitchFamily="18" charset="0"/>
              </a:rPr>
              <a:t>2</a:t>
            </a:r>
            <a:r>
              <a:rPr lang="ru-RU" sz="3200" dirty="0">
                <a:latin typeface="Times New Roman" panose="02020603050405020304" pitchFamily="18" charset="0"/>
                <a:cs typeface="Times New Roman" panose="02020603050405020304" pitchFamily="18" charset="0"/>
              </a:rPr>
              <a:t>, MgSO</a:t>
            </a:r>
            <a:r>
              <a:rPr lang="ru-RU" sz="3200" baseline="-25000" dirty="0">
                <a:latin typeface="Times New Roman" panose="02020603050405020304" pitchFamily="18" charset="0"/>
                <a:cs typeface="Times New Roman" panose="02020603050405020304" pitchFamily="18" charset="0"/>
              </a:rPr>
              <a:t>4</a:t>
            </a:r>
            <a:r>
              <a:rPr lang="ru-RU" sz="3200" dirty="0">
                <a:latin typeface="Times New Roman" panose="02020603050405020304" pitchFamily="18" charset="0"/>
                <a:cs typeface="Times New Roman" panose="02020603050405020304" pitchFamily="18" charset="0"/>
              </a:rPr>
              <a:t>, MgCl</a:t>
            </a:r>
            <a:r>
              <a:rPr lang="ru-RU" sz="3200" baseline="-25000" dirty="0">
                <a:latin typeface="Times New Roman" panose="02020603050405020304" pitchFamily="18" charset="0"/>
                <a:cs typeface="Times New Roman" panose="02020603050405020304" pitchFamily="18" charset="0"/>
              </a:rPr>
              <a:t>2</a:t>
            </a:r>
            <a:r>
              <a:rPr lang="ru-RU" sz="3200" dirty="0">
                <a:latin typeface="Times New Roman" panose="02020603050405020304" pitchFamily="18" charset="0"/>
                <a:cs typeface="Times New Roman" panose="02020603050405020304" pitchFamily="18" charset="0"/>
              </a:rPr>
              <a:t>).</a:t>
            </a:r>
          </a:p>
          <a:p>
            <a:pPr algn="just"/>
            <a:r>
              <a:rPr lang="ru-RU" sz="3200" b="1" i="1" dirty="0">
                <a:latin typeface="Times New Roman" panose="02020603050405020304" pitchFamily="18" charset="0"/>
                <a:cs typeface="Times New Roman" panose="02020603050405020304" pitchFamily="18" charset="0"/>
              </a:rPr>
              <a:t>Общая жесткость воды</a:t>
            </a:r>
            <a:r>
              <a:rPr lang="ru-RU" sz="3200" dirty="0">
                <a:latin typeface="Times New Roman" panose="02020603050405020304" pitchFamily="18" charset="0"/>
                <a:cs typeface="Times New Roman" panose="02020603050405020304" pitchFamily="18" charset="0"/>
              </a:rPr>
              <a:t> - это сумма постоянной и временной жесткости. Обычно показатели временной жесткости в несколько раз превышают индексы постоянной.   (</a:t>
            </a:r>
            <a:r>
              <a:rPr lang="ru-RU" sz="3200" dirty="0" err="1">
                <a:latin typeface="Times New Roman" panose="02020603050405020304" pitchFamily="18" charset="0"/>
                <a:cs typeface="Times New Roman" panose="02020603050405020304" pitchFamily="18" charset="0"/>
              </a:rPr>
              <a:t>Ж</a:t>
            </a:r>
            <a:r>
              <a:rPr lang="ru-RU" sz="3200" baseline="-25000" dirty="0" err="1">
                <a:latin typeface="Times New Roman" panose="02020603050405020304" pitchFamily="18" charset="0"/>
                <a:cs typeface="Times New Roman" panose="02020603050405020304" pitchFamily="18" charset="0"/>
              </a:rPr>
              <a:t>общая</a:t>
            </a:r>
            <a:r>
              <a:rPr lang="ru-RU"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Ж</a:t>
            </a:r>
            <a:r>
              <a:rPr lang="ru-RU" sz="3200" baseline="-25000" dirty="0" err="1">
                <a:latin typeface="Times New Roman" panose="02020603050405020304" pitchFamily="18" charset="0"/>
                <a:cs typeface="Times New Roman" panose="02020603050405020304" pitchFamily="18" charset="0"/>
              </a:rPr>
              <a:t>постоянная</a:t>
            </a:r>
            <a:r>
              <a:rPr lang="ru-RU" sz="3200" dirty="0">
                <a:latin typeface="Times New Roman" panose="02020603050405020304" pitchFamily="18" charset="0"/>
                <a:cs typeface="Times New Roman" panose="02020603050405020304" pitchFamily="18" charset="0"/>
              </a:rPr>
              <a:t> + </a:t>
            </a:r>
            <a:r>
              <a:rPr lang="ru-RU" sz="3200" dirty="0" err="1">
                <a:latin typeface="Times New Roman" panose="02020603050405020304" pitchFamily="18" charset="0"/>
                <a:cs typeface="Times New Roman" panose="02020603050405020304" pitchFamily="18" charset="0"/>
              </a:rPr>
              <a:t>Ж</a:t>
            </a:r>
            <a:r>
              <a:rPr lang="ru-RU" sz="3200" baseline="-25000" dirty="0" err="1">
                <a:latin typeface="Times New Roman" panose="02020603050405020304" pitchFamily="18" charset="0"/>
                <a:cs typeface="Times New Roman" panose="02020603050405020304" pitchFamily="18" charset="0"/>
              </a:rPr>
              <a:t>временная</a:t>
            </a:r>
            <a:r>
              <a:rPr lang="ru-RU" sz="3200" baseline="-25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126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9A9A45-3749-49EF-B64A-D1ABB31D60AE}"/>
              </a:ext>
            </a:extLst>
          </p:cNvPr>
          <p:cNvSpPr txBox="1"/>
          <p:nvPr/>
        </p:nvSpPr>
        <p:spPr>
          <a:xfrm>
            <a:off x="546847" y="443941"/>
            <a:ext cx="11098306" cy="550920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Жёсткая вода при умывании сушит кожу, в ней плохо образуется пена при использовании </a:t>
            </a:r>
            <a:r>
              <a:rPr lang="ru-RU" sz="3200" u="sng" dirty="0">
                <a:latin typeface="Times New Roman" panose="02020603050405020304" pitchFamily="18" charset="0"/>
                <a:cs typeface="Times New Roman" panose="02020603050405020304" pitchFamily="18" charset="0"/>
                <a:hlinkClick r:id="rId2"/>
              </a:rPr>
              <a:t>мыла</a:t>
            </a:r>
            <a:r>
              <a:rPr lang="ru-RU" sz="3200" dirty="0">
                <a:latin typeface="Times New Roman" panose="02020603050405020304" pitchFamily="18" charset="0"/>
                <a:cs typeface="Times New Roman" panose="02020603050405020304" pitchFamily="18" charset="0"/>
              </a:rPr>
              <a:t>. В то же время, использование слишком мягкой воды может приводить к </a:t>
            </a:r>
            <a:r>
              <a:rPr lang="ru-RU" sz="3200" u="sng" dirty="0">
                <a:latin typeface="Times New Roman" panose="02020603050405020304" pitchFamily="18" charset="0"/>
                <a:cs typeface="Times New Roman" panose="02020603050405020304" pitchFamily="18" charset="0"/>
                <a:hlinkClick r:id="rId3"/>
              </a:rPr>
              <a:t>коррозии</a:t>
            </a:r>
            <a:r>
              <a:rPr lang="ru-RU" sz="3200" dirty="0">
                <a:latin typeface="Times New Roman" panose="02020603050405020304" pitchFamily="18" charset="0"/>
                <a:cs typeface="Times New Roman" panose="02020603050405020304" pitchFamily="18" charset="0"/>
              </a:rPr>
              <a:t> труб, так как, в этом случае отсутствует </a:t>
            </a:r>
            <a:r>
              <a:rPr lang="ru-RU" sz="3200" u="sng" dirty="0">
                <a:latin typeface="Times New Roman" panose="02020603050405020304" pitchFamily="18" charset="0"/>
                <a:cs typeface="Times New Roman" panose="02020603050405020304" pitchFamily="18" charset="0"/>
                <a:hlinkClick r:id="rId4"/>
              </a:rPr>
              <a:t>кислотно</a:t>
            </a:r>
            <a:r>
              <a:rPr lang="ru-RU" sz="3200" dirty="0">
                <a:latin typeface="Times New Roman" panose="02020603050405020304" pitchFamily="18" charset="0"/>
                <a:cs typeface="Times New Roman" panose="02020603050405020304" pitchFamily="18" charset="0"/>
              </a:rPr>
              <a:t>-</a:t>
            </a:r>
            <a:r>
              <a:rPr lang="ru-RU" sz="3200" u="sng" dirty="0">
                <a:latin typeface="Times New Roman" panose="02020603050405020304" pitchFamily="18" charset="0"/>
                <a:cs typeface="Times New Roman" panose="02020603050405020304" pitchFamily="18" charset="0"/>
                <a:hlinkClick r:id="rId5"/>
              </a:rPr>
              <a:t>щелочная</a:t>
            </a:r>
            <a:r>
              <a:rPr lang="ru-RU" sz="3200" dirty="0">
                <a:latin typeface="Times New Roman" panose="02020603050405020304" pitchFamily="18" charset="0"/>
                <a:cs typeface="Times New Roman" panose="02020603050405020304" pitchFamily="18" charset="0"/>
              </a:rPr>
              <a:t> </a:t>
            </a:r>
            <a:r>
              <a:rPr lang="ru-RU" sz="3200" u="sng" dirty="0" err="1">
                <a:latin typeface="Times New Roman" panose="02020603050405020304" pitchFamily="18" charset="0"/>
                <a:cs typeface="Times New Roman" panose="02020603050405020304" pitchFamily="18" charset="0"/>
                <a:hlinkClick r:id="rId6"/>
              </a:rPr>
              <a:t>буферность</a:t>
            </a:r>
            <a:r>
              <a:rPr lang="ru-RU" sz="3200" dirty="0">
                <a:latin typeface="Times New Roman" panose="02020603050405020304" pitchFamily="18" charset="0"/>
                <a:cs typeface="Times New Roman" panose="02020603050405020304" pitchFamily="18" charset="0"/>
              </a:rPr>
              <a:t>, которую обеспечивает гидрокарбонатная (временная) жёсткость. Рекомендованная единица </a:t>
            </a:r>
            <a:r>
              <a:rPr lang="ru-RU" sz="3200" u="sng" dirty="0">
                <a:latin typeface="Times New Roman" panose="02020603050405020304" pitchFamily="18" charset="0"/>
                <a:cs typeface="Times New Roman" panose="02020603050405020304" pitchFamily="18" charset="0"/>
                <a:hlinkClick r:id="rId7"/>
              </a:rPr>
              <a:t>СИ</a:t>
            </a:r>
            <a:r>
              <a:rPr lang="ru-RU" sz="3200" dirty="0">
                <a:latin typeface="Times New Roman" panose="02020603050405020304" pitchFamily="18" charset="0"/>
                <a:cs typeface="Times New Roman" panose="02020603050405020304" pitchFamily="18" charset="0"/>
              </a:rPr>
              <a:t> для измерения концентрации — </a:t>
            </a:r>
            <a:r>
              <a:rPr lang="ru-RU" sz="3200" u="sng" dirty="0">
                <a:latin typeface="Times New Roman" panose="02020603050405020304" pitchFamily="18" charset="0"/>
                <a:cs typeface="Times New Roman" panose="02020603050405020304" pitchFamily="18" charset="0"/>
                <a:hlinkClick r:id="rId8"/>
              </a:rPr>
              <a:t>моль</a:t>
            </a:r>
            <a:r>
              <a:rPr lang="ru-RU" sz="3200" dirty="0">
                <a:latin typeface="Times New Roman" panose="02020603050405020304" pitchFamily="18" charset="0"/>
                <a:cs typeface="Times New Roman" panose="02020603050405020304" pitchFamily="18" charset="0"/>
              </a:rPr>
              <a:t> на </a:t>
            </a:r>
            <a:r>
              <a:rPr lang="ru-RU" sz="3200" u="sng" dirty="0">
                <a:latin typeface="Times New Roman" panose="02020603050405020304" pitchFamily="18" charset="0"/>
                <a:cs typeface="Times New Roman" panose="02020603050405020304" pitchFamily="18" charset="0"/>
                <a:hlinkClick r:id="rId9"/>
              </a:rPr>
              <a:t>кубический метр</a:t>
            </a:r>
            <a:r>
              <a:rPr lang="ru-RU" sz="3200" dirty="0">
                <a:latin typeface="Times New Roman" panose="02020603050405020304" pitchFamily="18" charset="0"/>
                <a:cs typeface="Times New Roman" panose="02020603050405020304" pitchFamily="18" charset="0"/>
              </a:rPr>
              <a:t> (моль/м³), однако, на практике для измерения жёсткости используются градусы жёсткости и миллиграмм - эквиваленты на </a:t>
            </a:r>
            <a:r>
              <a:rPr lang="ru-RU" sz="3200" u="sng" dirty="0">
                <a:latin typeface="Times New Roman" panose="02020603050405020304" pitchFamily="18" charset="0"/>
                <a:cs typeface="Times New Roman" panose="02020603050405020304" pitchFamily="18" charset="0"/>
                <a:hlinkClick r:id="rId10"/>
              </a:rPr>
              <a:t>литр</a:t>
            </a:r>
            <a:r>
              <a:rPr lang="ru-RU" sz="3200" dirty="0">
                <a:latin typeface="Times New Roman" panose="02020603050405020304" pitchFamily="18" charset="0"/>
                <a:cs typeface="Times New Roman" panose="02020603050405020304" pitchFamily="18" charset="0"/>
              </a:rPr>
              <a:t> (мг-</a:t>
            </a:r>
            <a:r>
              <a:rPr lang="ru-RU" sz="3200" dirty="0" err="1">
                <a:latin typeface="Times New Roman" panose="02020603050405020304" pitchFamily="18" charset="0"/>
                <a:cs typeface="Times New Roman" panose="02020603050405020304" pitchFamily="18" charset="0"/>
              </a:rPr>
              <a:t>экв</a:t>
            </a:r>
            <a:r>
              <a:rPr lang="ru-RU" sz="3200" dirty="0">
                <a:latin typeface="Times New Roman" panose="02020603050405020304" pitchFamily="18" charset="0"/>
                <a:cs typeface="Times New Roman" panose="02020603050405020304" pitchFamily="18" charset="0"/>
              </a:rPr>
              <a:t>/л).</a:t>
            </a:r>
          </a:p>
          <a:p>
            <a:pPr algn="just"/>
            <a:endParaRPr lang="ru-RU" sz="3200" dirty="0"/>
          </a:p>
        </p:txBody>
      </p:sp>
    </p:spTree>
    <p:extLst>
      <p:ext uri="{BB962C8B-B14F-4D97-AF65-F5344CB8AC3E}">
        <p14:creationId xmlns:p14="http://schemas.microsoft.com/office/powerpoint/2010/main" val="143096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3CA91D-F1CA-4066-AD7B-384240FA4609}"/>
              </a:ext>
            </a:extLst>
          </p:cNvPr>
          <p:cNvSpPr txBox="1"/>
          <p:nvPr/>
        </p:nvSpPr>
        <p:spPr>
          <a:xfrm>
            <a:off x="430306" y="412376"/>
            <a:ext cx="11331388" cy="747897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 настоящее время существует несколько способов определения жесткости воды: при помощи бытовых приборов, реактивов. </a:t>
            </a:r>
            <a:r>
              <a:rPr lang="ru-RU" sz="3200" b="1" dirty="0">
                <a:latin typeface="Times New Roman" panose="02020603050405020304" pitchFamily="18" charset="0"/>
                <a:cs typeface="Times New Roman" panose="02020603050405020304" pitchFamily="18" charset="0"/>
              </a:rPr>
              <a:t>Кипячение</a:t>
            </a:r>
            <a:r>
              <a:rPr lang="ru-RU" sz="3200" dirty="0">
                <a:latin typeface="Times New Roman" panose="02020603050405020304" pitchFamily="18" charset="0"/>
                <a:cs typeface="Times New Roman" panose="02020603050405020304" pitchFamily="18" charset="0"/>
              </a:rPr>
              <a:t> — довольно-таки простой и доступный способ смягчения временной (карбонатной) жесткости воды в домашних условиях. </a:t>
            </a:r>
          </a:p>
          <a:p>
            <a:r>
              <a:rPr lang="en-US" sz="3200" b="1" dirty="0">
                <a:latin typeface="Times New Roman" panose="02020603050405020304" pitchFamily="18" charset="0"/>
                <a:cs typeface="Times New Roman" panose="02020603050405020304" pitchFamily="18" charset="0"/>
              </a:rPr>
              <a:t>Ca(HCO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baseline="30000" dirty="0">
                <a:latin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cs typeface="Times New Roman" panose="02020603050405020304" pitchFamily="18" charset="0"/>
              </a:rPr>
              <a:t>= CaCO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 CO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a:t>
            </a:r>
            <a:endParaRPr lang="ru-RU"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Mg(HCO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en-US" sz="3200" b="1" baseline="-25000" dirty="0">
                <a:latin typeface="Times New Roman" panose="02020603050405020304" pitchFamily="18" charset="0"/>
                <a:cs typeface="Times New Roman" panose="02020603050405020304" pitchFamily="18" charset="0"/>
              </a:rPr>
              <a:t>2</a:t>
            </a:r>
            <a:r>
              <a:rPr lang="en-US" sz="3200" b="1" baseline="30000" dirty="0">
                <a:latin typeface="Times New Roman" panose="02020603050405020304" pitchFamily="18" charset="0"/>
                <a:cs typeface="Times New Roman" panose="02020603050405020304" pitchFamily="18" charset="0"/>
              </a:rPr>
              <a:t> t</a:t>
            </a:r>
            <a:r>
              <a:rPr lang="en-US" sz="3200" b="1" dirty="0">
                <a:latin typeface="Times New Roman" panose="02020603050405020304" pitchFamily="18" charset="0"/>
                <a:cs typeface="Times New Roman" panose="02020603050405020304" pitchFamily="18" charset="0"/>
              </a:rPr>
              <a:t>= MgCO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 CO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a:t>
            </a:r>
            <a:endParaRPr lang="ru-RU" sz="3200" b="1" dirty="0">
              <a:latin typeface="Times New Roman" panose="02020603050405020304" pitchFamily="18" charset="0"/>
              <a:cs typeface="Times New Roman" panose="02020603050405020304" pitchFamily="18" charset="0"/>
            </a:endParaRPr>
          </a:p>
          <a:p>
            <a:pPr algn="just"/>
            <a:r>
              <a:rPr lang="ru-RU" sz="3200" b="1" dirty="0">
                <a:latin typeface="Times New Roman" panose="02020603050405020304" pitchFamily="18" charset="0"/>
                <a:cs typeface="Times New Roman" panose="02020603050405020304" pitchFamily="18" charset="0"/>
              </a:rPr>
              <a:t>Добавление гашеной извести </a:t>
            </a:r>
            <a:r>
              <a:rPr lang="ru-RU" sz="3200" b="1" dirty="0" err="1">
                <a:latin typeface="Times New Roman" panose="02020603050405020304" pitchFamily="18" charset="0"/>
                <a:cs typeface="Times New Roman" panose="02020603050405020304" pitchFamily="18" charset="0"/>
              </a:rPr>
              <a:t>Ca</a:t>
            </a:r>
            <a:r>
              <a:rPr lang="ru-RU" sz="3200" b="1" dirty="0">
                <a:latin typeface="Times New Roman" panose="02020603050405020304" pitchFamily="18" charset="0"/>
                <a:cs typeface="Times New Roman" panose="02020603050405020304" pitchFamily="18" charset="0"/>
              </a:rPr>
              <a:t>(OH)</a:t>
            </a:r>
            <a:r>
              <a:rPr lang="ru-RU" sz="3200" b="1" baseline="-25000" dirty="0">
                <a:latin typeface="Times New Roman" panose="02020603050405020304" pitchFamily="18" charset="0"/>
                <a:cs typeface="Times New Roman" panose="02020603050405020304" pitchFamily="18" charset="0"/>
              </a:rPr>
              <a:t>2 </a:t>
            </a:r>
            <a:r>
              <a:rPr lang="ru-RU" sz="3200" dirty="0">
                <a:latin typeface="Times New Roman" panose="02020603050405020304" pitchFamily="18" charset="0"/>
                <a:cs typeface="Times New Roman" panose="02020603050405020304" pitchFamily="18" charset="0"/>
              </a:rPr>
              <a:t> так же является простым способом смягчения временной (карбонатной) жесткости воды в домашних условиях для бытовых нужд.</a:t>
            </a:r>
          </a:p>
          <a:p>
            <a:r>
              <a:rPr lang="en-US" sz="3200" b="1" dirty="0">
                <a:latin typeface="Times New Roman" panose="02020603050405020304" pitchFamily="18" charset="0"/>
                <a:cs typeface="Times New Roman" panose="02020603050405020304" pitchFamily="18" charset="0"/>
              </a:rPr>
              <a:t>Ca(HCO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en-US" sz="3200" b="1" baseline="-250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 Ca(OH)</a:t>
            </a:r>
            <a:r>
              <a:rPr lang="en-US" sz="3200" b="1" baseline="-250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=2CaCO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+2H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a:t>
            </a:r>
            <a:endParaRPr lang="ru-RU"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Mg(HCO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en-US" sz="3200" b="1" baseline="-250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 Ca(OH)</a:t>
            </a:r>
            <a:r>
              <a:rPr lang="en-US" sz="3200" b="1" baseline="-250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=CaCO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xMgCO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 </a:t>
            </a:r>
            <a:endParaRPr lang="ru-RU" sz="3200" dirty="0">
              <a:latin typeface="Times New Roman" panose="02020603050405020304" pitchFamily="18" charset="0"/>
              <a:cs typeface="Times New Roman" panose="02020603050405020304" pitchFamily="18" charset="0"/>
            </a:endParaRPr>
          </a:p>
          <a:p>
            <a:pPr algn="just"/>
            <a:endParaRPr lang="ru-RU" sz="3200" dirty="0"/>
          </a:p>
          <a:p>
            <a:endParaRPr lang="ru-RU" sz="3200" dirty="0"/>
          </a:p>
          <a:p>
            <a:pPr algn="just"/>
            <a:endParaRPr lang="ru-RU" sz="3200" dirty="0"/>
          </a:p>
        </p:txBody>
      </p:sp>
    </p:spTree>
    <p:extLst>
      <p:ext uri="{BB962C8B-B14F-4D97-AF65-F5344CB8AC3E}">
        <p14:creationId xmlns:p14="http://schemas.microsoft.com/office/powerpoint/2010/main" val="203580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81BAD-9F80-4073-A551-8D11668FFB69}"/>
              </a:ext>
            </a:extLst>
          </p:cNvPr>
          <p:cNvSpPr txBox="1"/>
          <p:nvPr/>
        </p:nvSpPr>
        <p:spPr>
          <a:xfrm>
            <a:off x="421341" y="430305"/>
            <a:ext cx="11349317" cy="3046988"/>
          </a:xfrm>
          <a:prstGeom prst="rect">
            <a:avLst/>
          </a:prstGeom>
          <a:noFill/>
        </p:spPr>
        <p:txBody>
          <a:bodyPr wrap="square" rtlCol="0">
            <a:spAutoFit/>
          </a:bodyPr>
          <a:lstStyle/>
          <a:p>
            <a:pPr algn="just"/>
            <a:r>
              <a:rPr lang="ru-RU" sz="3200" b="1" dirty="0">
                <a:latin typeface="Times New Roman" panose="02020603050405020304" pitchFamily="18" charset="0"/>
                <a:cs typeface="Times New Roman" panose="02020603050405020304" pitchFamily="18" charset="0"/>
              </a:rPr>
              <a:t>Использование кальцинированной соды</a:t>
            </a: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Na</a:t>
            </a:r>
            <a:r>
              <a:rPr lang="ru-RU" sz="3200" b="1" baseline="-25000" dirty="0">
                <a:latin typeface="Times New Roman" panose="02020603050405020304" pitchFamily="18" charset="0"/>
                <a:cs typeface="Times New Roman" panose="02020603050405020304" pitchFamily="18" charset="0"/>
              </a:rPr>
              <a:t>2</a:t>
            </a:r>
            <a:r>
              <a:rPr lang="ru-RU" sz="3200" b="1" dirty="0">
                <a:latin typeface="Times New Roman" panose="02020603050405020304" pitchFamily="18" charset="0"/>
                <a:cs typeface="Times New Roman" panose="02020603050405020304" pitchFamily="18" charset="0"/>
              </a:rPr>
              <a:t>CO</a:t>
            </a:r>
            <a:r>
              <a:rPr lang="ru-RU" sz="3200" b="1" baseline="-25000" dirty="0">
                <a:latin typeface="Times New Roman" panose="02020603050405020304" pitchFamily="18" charset="0"/>
                <a:cs typeface="Times New Roman" panose="02020603050405020304" pitchFamily="18" charset="0"/>
              </a:rPr>
              <a:t>3 </a:t>
            </a:r>
            <a:r>
              <a:rPr lang="ru-RU" sz="3200" dirty="0">
                <a:latin typeface="Times New Roman" panose="02020603050405020304" pitchFamily="18" charset="0"/>
                <a:cs typeface="Times New Roman" panose="02020603050405020304" pitchFamily="18" charset="0"/>
              </a:rPr>
              <a:t>является давно известным и надежным методом для смягчения постоянной (некарбонатной) жесткости воды.</a:t>
            </a:r>
          </a:p>
          <a:p>
            <a:r>
              <a:rPr lang="en-US" sz="3200" b="1" dirty="0">
                <a:latin typeface="Times New Roman" panose="02020603050405020304" pitchFamily="18" charset="0"/>
                <a:cs typeface="Times New Roman" panose="02020603050405020304" pitchFamily="18" charset="0"/>
              </a:rPr>
              <a:t>Ca(NO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en-US" sz="3200" b="1" baseline="-25000" dirty="0">
                <a:latin typeface="Times New Roman" panose="02020603050405020304" pitchFamily="18" charset="0"/>
                <a:cs typeface="Times New Roman" panose="02020603050405020304" pitchFamily="18" charset="0"/>
              </a:rPr>
              <a:t> 2 </a:t>
            </a:r>
            <a:r>
              <a:rPr lang="en-US" sz="3200" b="1" dirty="0">
                <a:latin typeface="Times New Roman" panose="02020603050405020304" pitchFamily="18" charset="0"/>
                <a:cs typeface="Times New Roman" panose="02020603050405020304" pitchFamily="18" charset="0"/>
              </a:rPr>
              <a:t>+ 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 + Na</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 CaCO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+ 2NaNO</a:t>
            </a:r>
            <a:r>
              <a:rPr lang="en-US" sz="3200" b="1" baseline="-25000" dirty="0">
                <a:latin typeface="Times New Roman" panose="02020603050405020304" pitchFamily="18" charset="0"/>
                <a:cs typeface="Times New Roman" panose="02020603050405020304" pitchFamily="18" charset="0"/>
              </a:rPr>
              <a:t>3 </a:t>
            </a:r>
            <a:endParaRPr lang="ru-RU"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2MgSO</a:t>
            </a:r>
            <a:r>
              <a:rPr lang="en-US" sz="3200" b="1" baseline="-25000" dirty="0">
                <a:latin typeface="Times New Roman" panose="02020603050405020304" pitchFamily="18" charset="0"/>
                <a:cs typeface="Times New Roman" panose="02020603050405020304" pitchFamily="18" charset="0"/>
              </a:rPr>
              <a:t>4</a:t>
            </a:r>
            <a:r>
              <a:rPr lang="en-US" sz="3200" b="1" dirty="0">
                <a:latin typeface="Times New Roman" panose="02020603050405020304" pitchFamily="18" charset="0"/>
                <a:cs typeface="Times New Roman" panose="02020603050405020304" pitchFamily="18" charset="0"/>
              </a:rPr>
              <a:t>+H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O + Na</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CO</a:t>
            </a:r>
            <a:r>
              <a:rPr lang="en-US" sz="3200" b="1" baseline="-25000" dirty="0">
                <a:latin typeface="Times New Roman" panose="02020603050405020304" pitchFamily="18" charset="0"/>
                <a:cs typeface="Times New Roman" panose="02020603050405020304" pitchFamily="18" charset="0"/>
              </a:rPr>
              <a:t>3 </a:t>
            </a:r>
            <a:r>
              <a:rPr lang="en-US" sz="3200" b="1" dirty="0">
                <a:latin typeface="Times New Roman" panose="02020603050405020304" pitchFamily="18" charset="0"/>
                <a:cs typeface="Times New Roman" panose="02020603050405020304" pitchFamily="18" charset="0"/>
              </a:rPr>
              <a:t>=  Mg(OH)</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CO</a:t>
            </a:r>
            <a:r>
              <a:rPr lang="en-US" sz="3200" b="1" baseline="-25000"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 CO</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+2Na</a:t>
            </a:r>
            <a:r>
              <a:rPr lang="en-US" sz="3200" b="1" baseline="-25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SO</a:t>
            </a:r>
            <a:r>
              <a:rPr lang="en-US" sz="3200" b="1" baseline="-25000" dirty="0">
                <a:latin typeface="Times New Roman" panose="02020603050405020304" pitchFamily="18" charset="0"/>
                <a:cs typeface="Times New Roman" panose="02020603050405020304" pitchFamily="18" charset="0"/>
              </a:rPr>
              <a:t>4</a:t>
            </a:r>
            <a:r>
              <a:rPr lang="en-US" sz="3200" b="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pPr algn="just"/>
            <a:endParaRPr lang="ru-RU" sz="3200" dirty="0"/>
          </a:p>
        </p:txBody>
      </p:sp>
    </p:spTree>
    <p:extLst>
      <p:ext uri="{BB962C8B-B14F-4D97-AF65-F5344CB8AC3E}">
        <p14:creationId xmlns:p14="http://schemas.microsoft.com/office/powerpoint/2010/main" val="88548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86415F-B0EF-4FD7-A130-E2183F1F2BDB}"/>
              </a:ext>
            </a:extLst>
          </p:cNvPr>
          <p:cNvSpPr>
            <a:spLocks noGrp="1"/>
          </p:cNvSpPr>
          <p:nvPr>
            <p:ph type="title"/>
          </p:nvPr>
        </p:nvSpPr>
        <p:spPr/>
        <p:txBody>
          <a:bodyPr>
            <a:normAutofit/>
          </a:bodyPr>
          <a:lstStyle/>
          <a:p>
            <a:pPr algn="ctr"/>
            <a:br>
              <a:rPr lang="ru-RU" dirty="0"/>
            </a:br>
            <a:r>
              <a:rPr lang="ru-RU" dirty="0"/>
              <a:t>Система обратного осмоса</a:t>
            </a:r>
          </a:p>
        </p:txBody>
      </p:sp>
      <p:sp>
        <p:nvSpPr>
          <p:cNvPr id="3" name="TextBox 2">
            <a:extLst>
              <a:ext uri="{FF2B5EF4-FFF2-40B4-BE49-F238E27FC236}">
                <a16:creationId xmlns:a16="http://schemas.microsoft.com/office/drawing/2014/main" id="{6B224524-C51D-4C70-99AE-D1DDF78D94BF}"/>
              </a:ext>
            </a:extLst>
          </p:cNvPr>
          <p:cNvSpPr txBox="1"/>
          <p:nvPr/>
        </p:nvSpPr>
        <p:spPr>
          <a:xfrm>
            <a:off x="838200" y="2151530"/>
            <a:ext cx="10515600" cy="403187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Данный способ очистки основывается на прохождении воды сквозь полупроницаемые мембраны. Это позволяет удалять из воды не только соли жесткости, тем самым смягчая её, но и отфильтровывать вирусы и бактерии. Благодаря методу обратного осмоса эффективность очистки становится практически 100%-ной. Однако, вместе с вредными соединениями из воды удаляются и полезные.</a:t>
            </a:r>
          </a:p>
        </p:txBody>
      </p:sp>
    </p:spTree>
    <p:extLst>
      <p:ext uri="{BB962C8B-B14F-4D97-AF65-F5344CB8AC3E}">
        <p14:creationId xmlns:p14="http://schemas.microsoft.com/office/powerpoint/2010/main" val="409391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58228-3043-4405-A65D-139F4CE06F77}"/>
              </a:ext>
            </a:extLst>
          </p:cNvPr>
          <p:cNvSpPr>
            <a:spLocks noGrp="1"/>
          </p:cNvSpPr>
          <p:nvPr>
            <p:ph type="title"/>
          </p:nvPr>
        </p:nvSpPr>
        <p:spPr>
          <a:xfrm>
            <a:off x="569259" y="723713"/>
            <a:ext cx="10515600" cy="1325563"/>
          </a:xfrm>
        </p:spPr>
        <p:txBody>
          <a:bodyPr/>
          <a:lstStyle/>
          <a:p>
            <a:pPr algn="ctr"/>
            <a:r>
              <a:rPr lang="ru-RU" dirty="0"/>
              <a:t>Смягчающие соли</a:t>
            </a:r>
          </a:p>
        </p:txBody>
      </p:sp>
      <p:sp>
        <p:nvSpPr>
          <p:cNvPr id="4" name="TextBox 3">
            <a:extLst>
              <a:ext uri="{FF2B5EF4-FFF2-40B4-BE49-F238E27FC236}">
                <a16:creationId xmlns:a16="http://schemas.microsoft.com/office/drawing/2014/main" id="{97DF3A76-1DBF-4233-8D52-413D8275FC73}"/>
              </a:ext>
            </a:extLst>
          </p:cNvPr>
          <p:cNvSpPr txBox="1"/>
          <p:nvPr/>
        </p:nvSpPr>
        <p:spPr>
          <a:xfrm>
            <a:off x="1107141" y="2049276"/>
            <a:ext cx="9977718" cy="2831544"/>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Такой метод является обязательным для владельцев посудомоечных машин. Смягчающие соли выпускаются в форме таблеток, которые добавляются прямо в машину. Такие меры помогут продлить срок службы техники.</a:t>
            </a:r>
          </a:p>
          <a:p>
            <a:endParaRPr lang="ru-RU" dirty="0"/>
          </a:p>
        </p:txBody>
      </p:sp>
    </p:spTree>
    <p:extLst>
      <p:ext uri="{BB962C8B-B14F-4D97-AF65-F5344CB8AC3E}">
        <p14:creationId xmlns:p14="http://schemas.microsoft.com/office/powerpoint/2010/main" val="283466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831266-E71A-488B-AD8C-899A7FBEB3F8}"/>
              </a:ext>
            </a:extLst>
          </p:cNvPr>
          <p:cNvSpPr>
            <a:spLocks noGrp="1"/>
          </p:cNvSpPr>
          <p:nvPr>
            <p:ph type="title"/>
          </p:nvPr>
        </p:nvSpPr>
        <p:spPr/>
        <p:txBody>
          <a:bodyPr/>
          <a:lstStyle/>
          <a:p>
            <a:pPr algn="ctr"/>
            <a:r>
              <a:rPr lang="ru-RU" dirty="0"/>
              <a:t>Фильтры-кувшины</a:t>
            </a:r>
          </a:p>
        </p:txBody>
      </p:sp>
      <p:sp>
        <p:nvSpPr>
          <p:cNvPr id="3" name="TextBox 2">
            <a:extLst>
              <a:ext uri="{FF2B5EF4-FFF2-40B4-BE49-F238E27FC236}">
                <a16:creationId xmlns:a16="http://schemas.microsoft.com/office/drawing/2014/main" id="{F0B2D649-E9E6-40BF-B46E-A1DCCF54030F}"/>
              </a:ext>
            </a:extLst>
          </p:cNvPr>
          <p:cNvSpPr txBox="1"/>
          <p:nvPr/>
        </p:nvSpPr>
        <p:spPr>
          <a:xfrm>
            <a:off x="838200" y="1948334"/>
            <a:ext cx="10515600" cy="3046988"/>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Это достаточно объёмная (до 3-х литров) ёмкость в виде кувшина, внутри которой находится фильтрующий картридж. Это наиболее доступный способ очистки воды и ее смягчения. Однако низкая цена кувшина со временем дополняется необходимостью регулярно менять фильтр-картридж. </a:t>
            </a:r>
          </a:p>
        </p:txBody>
      </p:sp>
    </p:spTree>
    <p:extLst>
      <p:ext uri="{BB962C8B-B14F-4D97-AF65-F5344CB8AC3E}">
        <p14:creationId xmlns:p14="http://schemas.microsoft.com/office/powerpoint/2010/main" val="350216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6D5F33-A31A-442A-A10D-824D43626F2E}"/>
              </a:ext>
            </a:extLst>
          </p:cNvPr>
          <p:cNvSpPr>
            <a:spLocks noGrp="1"/>
          </p:cNvSpPr>
          <p:nvPr>
            <p:ph type="title"/>
          </p:nvPr>
        </p:nvSpPr>
        <p:spPr/>
        <p:txBody>
          <a:bodyPr/>
          <a:lstStyle/>
          <a:p>
            <a:pPr algn="ctr"/>
            <a:r>
              <a:rPr lang="ru-RU" dirty="0"/>
              <a:t>Магнитный фильтр</a:t>
            </a:r>
          </a:p>
        </p:txBody>
      </p:sp>
      <p:sp>
        <p:nvSpPr>
          <p:cNvPr id="3" name="TextBox 2">
            <a:extLst>
              <a:ext uri="{FF2B5EF4-FFF2-40B4-BE49-F238E27FC236}">
                <a16:creationId xmlns:a16="http://schemas.microsoft.com/office/drawing/2014/main" id="{469F46CB-4FF0-464D-8ACC-0B1A2CA4E66C}"/>
              </a:ext>
            </a:extLst>
          </p:cNvPr>
          <p:cNvSpPr txBox="1"/>
          <p:nvPr/>
        </p:nvSpPr>
        <p:spPr>
          <a:xfrm>
            <a:off x="838200" y="1858687"/>
            <a:ext cx="10515600" cy="3970318"/>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Достаточно сомнительное изобретение, основанное на нехимическом методе смягчения проточной воды. Данный прибор состоит из двух небольших магнитов, которые создают магнитное поле, способствующее очищению жесткой воды. Также этот фильтр призван удалять различные примеси. Полезные свойства полученной воды для организма малоизвестны. Поэтому фильтр применяют в основном в котельных, где результат его работы весьма заметен. При его использовании значительно снижаются энергозатраты и расходы на обслуживание тепловых магистралей. </a:t>
            </a:r>
          </a:p>
        </p:txBody>
      </p:sp>
    </p:spTree>
    <p:extLst>
      <p:ext uri="{BB962C8B-B14F-4D97-AF65-F5344CB8AC3E}">
        <p14:creationId xmlns:p14="http://schemas.microsoft.com/office/powerpoint/2010/main" val="276403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D8D45-166F-42C0-84A8-F7283EA31409}"/>
              </a:ext>
            </a:extLst>
          </p:cNvPr>
          <p:cNvSpPr>
            <a:spLocks noGrp="1"/>
          </p:cNvSpPr>
          <p:nvPr>
            <p:ph type="title"/>
          </p:nvPr>
        </p:nvSpPr>
        <p:spPr/>
        <p:txBody>
          <a:bodyPr/>
          <a:lstStyle/>
          <a:p>
            <a:pPr algn="ctr"/>
            <a:r>
              <a:rPr lang="ru-RU" dirty="0"/>
              <a:t>Ионообменные смягчители воды</a:t>
            </a:r>
          </a:p>
        </p:txBody>
      </p:sp>
      <p:sp>
        <p:nvSpPr>
          <p:cNvPr id="3" name="TextBox 2">
            <a:extLst>
              <a:ext uri="{FF2B5EF4-FFF2-40B4-BE49-F238E27FC236}">
                <a16:creationId xmlns:a16="http://schemas.microsoft.com/office/drawing/2014/main" id="{246358F0-9D03-4BFA-91BF-78BED90631D8}"/>
              </a:ext>
            </a:extLst>
          </p:cNvPr>
          <p:cNvSpPr txBox="1"/>
          <p:nvPr/>
        </p:nvSpPr>
        <p:spPr>
          <a:xfrm>
            <a:off x="838200" y="1864659"/>
            <a:ext cx="10515600" cy="353943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Такие устройства имеют пару резервуаров, один из которых наполнен ионообменной смолой, а другой — солевым раствором. Проходя через бак со смолой, вода очищается от солей жесткости и других элементов. Затем под давлением она подается в другой резервуар с соляным раствором, в котором получает недостающие ионы натрия, что делает воду значительно мягче.</a:t>
            </a:r>
          </a:p>
        </p:txBody>
      </p:sp>
    </p:spTree>
    <p:extLst>
      <p:ext uri="{BB962C8B-B14F-4D97-AF65-F5344CB8AC3E}">
        <p14:creationId xmlns:p14="http://schemas.microsoft.com/office/powerpoint/2010/main" val="119851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ED993-CA1A-499A-98BA-8F9A93180DC5}"/>
              </a:ext>
            </a:extLst>
          </p:cNvPr>
          <p:cNvSpPr txBox="1"/>
          <p:nvPr/>
        </p:nvSpPr>
        <p:spPr>
          <a:xfrm>
            <a:off x="304800" y="286871"/>
            <a:ext cx="11582399" cy="600164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Самым доступным, дешевым и точным в домашних условиях, без использования сложного химического и электронного оборудования является метод определения общей жёсткости воды с помощью обычного хозяйственного мыла. Для этого в образцы воды одинакового количества (50 мл.) добавляется кусочек хозяйственного мыла весом (5 гр.). Затем полученный раствор интенсивно размешивается в течение 1 минуты. Известно, что в мягкой воде мыло легко растворяется с образованием мутного раствора и слоем пены на поверхности. При добавлении мыла к жесткой воде ионы кальция и магния реагируют с мылом, образуя нерастворимые соединения, которые выпадают в виде хлопьев или клейкого налета.</a:t>
            </a:r>
          </a:p>
        </p:txBody>
      </p:sp>
    </p:spTree>
    <p:extLst>
      <p:ext uri="{BB962C8B-B14F-4D97-AF65-F5344CB8AC3E}">
        <p14:creationId xmlns:p14="http://schemas.microsoft.com/office/powerpoint/2010/main" val="388716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9E9E1D5-2190-46EC-9FD2-76C5DFC46946}"/>
              </a:ext>
            </a:extLst>
          </p:cNvPr>
          <p:cNvSpPr>
            <a:spLocks noGrp="1"/>
          </p:cNvSpPr>
          <p:nvPr>
            <p:ph type="title"/>
          </p:nvPr>
        </p:nvSpPr>
        <p:spPr/>
        <p:txBody>
          <a:bodyPr>
            <a:normAutofit/>
          </a:bodyPr>
          <a:lstStyle/>
          <a:p>
            <a:r>
              <a:rPr lang="ru-RU" sz="4800" dirty="0">
                <a:latin typeface="Times New Roman" panose="02020603050405020304" pitchFamily="18" charset="0"/>
                <a:cs typeface="Times New Roman" panose="02020603050405020304" pitchFamily="18" charset="0"/>
              </a:rPr>
              <a:t>Цель работы:</a:t>
            </a:r>
          </a:p>
        </p:txBody>
      </p:sp>
      <p:sp>
        <p:nvSpPr>
          <p:cNvPr id="5" name="TextBox 4">
            <a:extLst>
              <a:ext uri="{FF2B5EF4-FFF2-40B4-BE49-F238E27FC236}">
                <a16:creationId xmlns:a16="http://schemas.microsoft.com/office/drawing/2014/main" id="{1C1D9FBA-7B89-41D2-84F3-0B515B318C5A}"/>
              </a:ext>
            </a:extLst>
          </p:cNvPr>
          <p:cNvSpPr txBox="1"/>
          <p:nvPr/>
        </p:nvSpPr>
        <p:spPr>
          <a:xfrm>
            <a:off x="838200" y="1690688"/>
            <a:ext cx="10515600" cy="1754326"/>
          </a:xfrm>
          <a:prstGeom prst="rect">
            <a:avLst/>
          </a:prstGeom>
          <a:noFill/>
        </p:spPr>
        <p:txBody>
          <a:bodyPr wrap="square" rtlCol="0">
            <a:spAutoFit/>
          </a:bodyPr>
          <a:lstStyle/>
          <a:p>
            <a:r>
              <a:rPr lang="ru-RU" sz="3600" dirty="0">
                <a:latin typeface="Times New Roman" panose="02020603050405020304" pitchFamily="18" charset="0"/>
                <a:cs typeface="Times New Roman" panose="02020603050405020304" pitchFamily="18" charset="0"/>
              </a:rPr>
              <a:t>1. Изучить понятие «Жёсткость воды», её влияние     на окружающую среду и способы устранения жёсткости.</a:t>
            </a:r>
          </a:p>
        </p:txBody>
      </p:sp>
      <p:sp>
        <p:nvSpPr>
          <p:cNvPr id="6" name="TextBox 5">
            <a:extLst>
              <a:ext uri="{FF2B5EF4-FFF2-40B4-BE49-F238E27FC236}">
                <a16:creationId xmlns:a16="http://schemas.microsoft.com/office/drawing/2014/main" id="{4E84062A-8057-4ADB-B05D-D6BB112A36D6}"/>
              </a:ext>
            </a:extLst>
          </p:cNvPr>
          <p:cNvSpPr txBox="1"/>
          <p:nvPr/>
        </p:nvSpPr>
        <p:spPr>
          <a:xfrm>
            <a:off x="838200" y="3445014"/>
            <a:ext cx="10315221" cy="646331"/>
          </a:xfrm>
          <a:prstGeom prst="rect">
            <a:avLst/>
          </a:prstGeom>
          <a:noFill/>
        </p:spPr>
        <p:txBody>
          <a:bodyPr wrap="square" rtlCol="0">
            <a:spAutoFit/>
          </a:bodyPr>
          <a:lstStyle/>
          <a:p>
            <a:r>
              <a:rPr lang="ru-RU" sz="3600" dirty="0">
                <a:latin typeface="Times New Roman" panose="02020603050405020304" pitchFamily="18" charset="0"/>
                <a:cs typeface="Times New Roman" panose="02020603050405020304" pitchFamily="18" charset="0"/>
              </a:rPr>
              <a:t>2. Провести опыты с водой разной жёсткости.</a:t>
            </a:r>
          </a:p>
        </p:txBody>
      </p:sp>
    </p:spTree>
    <p:extLst>
      <p:ext uri="{BB962C8B-B14F-4D97-AF65-F5344CB8AC3E}">
        <p14:creationId xmlns:p14="http://schemas.microsoft.com/office/powerpoint/2010/main" val="102050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BA5F1-2EDC-423B-86A7-198F28DC42C4}"/>
              </a:ext>
            </a:extLst>
          </p:cNvPr>
          <p:cNvSpPr>
            <a:spLocks noGrp="1"/>
          </p:cNvSpPr>
          <p:nvPr>
            <p:ph type="title"/>
          </p:nvPr>
        </p:nvSpPr>
        <p:spPr>
          <a:xfrm>
            <a:off x="838200" y="365124"/>
            <a:ext cx="10515600" cy="2449793"/>
          </a:xfrm>
        </p:spPr>
        <p:txBody>
          <a:bodyPr>
            <a:normAutofit fontScale="90000"/>
          </a:bodyPr>
          <a:lstStyle/>
          <a:p>
            <a:pPr algn="ctr"/>
            <a:r>
              <a:rPr lang="ru-RU" dirty="0"/>
              <a:t>2. Практическая часть</a:t>
            </a:r>
            <a:br>
              <a:rPr lang="ru-RU" dirty="0"/>
            </a:br>
            <a:r>
              <a:rPr lang="ru-RU" dirty="0"/>
              <a:t>2.1. Лабораторный опыт №1</a:t>
            </a:r>
            <a:br>
              <a:rPr lang="ru-RU" dirty="0"/>
            </a:br>
            <a:r>
              <a:rPr lang="ru-RU" dirty="0"/>
              <a:t>Определение жёсткости воды в домашних условиях.</a:t>
            </a:r>
            <a:br>
              <a:rPr lang="ru-RU" dirty="0"/>
            </a:br>
            <a:endParaRPr lang="ru-RU" dirty="0"/>
          </a:p>
        </p:txBody>
      </p:sp>
      <p:sp>
        <p:nvSpPr>
          <p:cNvPr id="3" name="TextBox 2">
            <a:extLst>
              <a:ext uri="{FF2B5EF4-FFF2-40B4-BE49-F238E27FC236}">
                <a16:creationId xmlns:a16="http://schemas.microsoft.com/office/drawing/2014/main" id="{C76BCE8E-94E3-45A6-81AC-537F37C5A5FB}"/>
              </a:ext>
            </a:extLst>
          </p:cNvPr>
          <p:cNvSpPr txBox="1"/>
          <p:nvPr/>
        </p:nvSpPr>
        <p:spPr>
          <a:xfrm>
            <a:off x="838200" y="2474260"/>
            <a:ext cx="10515600" cy="3539430"/>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Задание:</a:t>
            </a:r>
            <a:r>
              <a:rPr lang="ru-RU" sz="3200" dirty="0">
                <a:latin typeface="Times New Roman" panose="02020603050405020304" pitchFamily="18" charset="0"/>
                <a:cs typeface="Times New Roman" panose="02020603050405020304" pitchFamily="18" charset="0"/>
              </a:rPr>
              <a:t> определить в каком из стаканов находится жесткая вода.</a:t>
            </a:r>
          </a:p>
          <a:p>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Оборудование и реактивы:</a:t>
            </a:r>
            <a:r>
              <a:rPr lang="ru-RU" sz="3200" dirty="0">
                <a:latin typeface="Times New Roman" panose="02020603050405020304" pitchFamily="18" charset="0"/>
                <a:cs typeface="Times New Roman" panose="02020603050405020304" pitchFamily="18" charset="0"/>
              </a:rPr>
              <a:t> стаканы стеклянные прозрачные, палочка стеклянная, вода дистиллированная, вода водопроводная.</a:t>
            </a:r>
          </a:p>
          <a:p>
            <a:endParaRPr lang="ru-RU" sz="3200" dirty="0"/>
          </a:p>
        </p:txBody>
      </p:sp>
    </p:spTree>
    <p:extLst>
      <p:ext uri="{BB962C8B-B14F-4D97-AF65-F5344CB8AC3E}">
        <p14:creationId xmlns:p14="http://schemas.microsoft.com/office/powerpoint/2010/main" val="407335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2C3E9-1D51-4D9B-91F3-D9297704DCF7}"/>
              </a:ext>
            </a:extLst>
          </p:cNvPr>
          <p:cNvSpPr>
            <a:spLocks noGrp="1"/>
          </p:cNvSpPr>
          <p:nvPr>
            <p:ph type="title"/>
          </p:nvPr>
        </p:nvSpPr>
        <p:spPr/>
        <p:txBody>
          <a:bodyPr/>
          <a:lstStyle/>
          <a:p>
            <a:pPr algn="ctr"/>
            <a:r>
              <a:rPr lang="ru-RU" dirty="0"/>
              <a:t>Ход работы</a:t>
            </a:r>
          </a:p>
        </p:txBody>
      </p:sp>
      <p:sp>
        <p:nvSpPr>
          <p:cNvPr id="3" name="TextBox 2">
            <a:extLst>
              <a:ext uri="{FF2B5EF4-FFF2-40B4-BE49-F238E27FC236}">
                <a16:creationId xmlns:a16="http://schemas.microsoft.com/office/drawing/2014/main" id="{646415FE-F305-41EC-9802-F7C5640B127F}"/>
              </a:ext>
            </a:extLst>
          </p:cNvPr>
          <p:cNvSpPr txBox="1"/>
          <p:nvPr/>
        </p:nvSpPr>
        <p:spPr>
          <a:xfrm>
            <a:off x="838200" y="1690688"/>
            <a:ext cx="10515600" cy="3816429"/>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1. Нальем в один стакан 100 мл дистиллированной воды, в другой 100 мл водопроводной.</a:t>
            </a:r>
          </a:p>
          <a:p>
            <a:endParaRPr lang="ru-RU" sz="3200" dirty="0">
              <a:latin typeface="Times New Roman" panose="02020603050405020304" pitchFamily="18" charset="0"/>
              <a:cs typeface="Times New Roman" panose="02020603050405020304" pitchFamily="18" charset="0"/>
            </a:endParaRPr>
          </a:p>
          <a:p>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2. Интенсивно стеклянной палочкой перемешаем содержимое стаканов до появления пены.</a:t>
            </a:r>
          </a:p>
          <a:p>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906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B0F29AE4-CA68-4BE8-85DC-4010E0668253}"/>
              </a:ext>
            </a:extLst>
          </p:cNvPr>
          <p:cNvSpPr>
            <a:spLocks noGrp="1"/>
          </p:cNvSpPr>
          <p:nvPr>
            <p:ph type="body" sz="half" idx="2"/>
          </p:nvPr>
        </p:nvSpPr>
        <p:spPr>
          <a:xfrm>
            <a:off x="839788" y="987425"/>
            <a:ext cx="3932237" cy="4881563"/>
          </a:xfrm>
        </p:spPr>
        <p:txBody>
          <a:bodyPr>
            <a:normAutofit/>
          </a:bodyPr>
          <a:lstStyle/>
          <a:p>
            <a:r>
              <a:rPr lang="ru-RU" sz="3200" dirty="0">
                <a:latin typeface="Times New Roman" panose="02020603050405020304" pitchFamily="18" charset="0"/>
                <a:cs typeface="Times New Roman" panose="02020603050405020304" pitchFamily="18" charset="0"/>
              </a:rPr>
              <a:t>3. Определяем получившийся объем пены в каждом стакане.</a:t>
            </a:r>
          </a:p>
          <a:p>
            <a:r>
              <a:rPr lang="ru-RU" sz="3200" dirty="0">
                <a:latin typeface="Times New Roman" panose="02020603050405020304" pitchFamily="18" charset="0"/>
                <a:cs typeface="Times New Roman" panose="02020603050405020304" pitchFamily="18" charset="0"/>
              </a:rPr>
              <a:t>В стакане с дистиллированной водой, объем пены значительно больше.</a:t>
            </a:r>
          </a:p>
          <a:p>
            <a:endParaRPr lang="ru-RU" sz="3200" dirty="0">
              <a:latin typeface="Times New Roman" panose="02020603050405020304" pitchFamily="18" charset="0"/>
              <a:cs typeface="Times New Roman" panose="02020603050405020304" pitchFamily="18" charset="0"/>
            </a:endParaRPr>
          </a:p>
          <a:p>
            <a:endParaRPr lang="ru-RU" dirty="0"/>
          </a:p>
        </p:txBody>
      </p:sp>
      <p:pic>
        <p:nvPicPr>
          <p:cNvPr id="9" name="Рисунок 8">
            <a:extLst>
              <a:ext uri="{FF2B5EF4-FFF2-40B4-BE49-F238E27FC236}">
                <a16:creationId xmlns:a16="http://schemas.microsoft.com/office/drawing/2014/main" id="{A06ED7E1-D8CD-4E2B-B37A-E911A72E3DA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352" b="19352"/>
          <a:stretch>
            <a:fillRect/>
          </a:stretch>
        </p:blipFill>
        <p:spPr>
          <a:xfrm>
            <a:off x="5183188" y="979489"/>
            <a:ext cx="6172200" cy="4881564"/>
          </a:xfrm>
        </p:spPr>
      </p:pic>
    </p:spTree>
    <p:extLst>
      <p:ext uri="{BB962C8B-B14F-4D97-AF65-F5344CB8AC3E}">
        <p14:creationId xmlns:p14="http://schemas.microsoft.com/office/powerpoint/2010/main" val="302168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6E7D48-6B48-4120-8212-19CBB0AB27DC}"/>
              </a:ext>
            </a:extLst>
          </p:cNvPr>
          <p:cNvSpPr txBox="1"/>
          <p:nvPr/>
        </p:nvSpPr>
        <p:spPr>
          <a:xfrm>
            <a:off x="976489" y="654756"/>
            <a:ext cx="10239021" cy="1846659"/>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Вывод:</a:t>
            </a:r>
            <a:r>
              <a:rPr lang="ru-RU" sz="3200" dirty="0">
                <a:latin typeface="Times New Roman" panose="02020603050405020304" pitchFamily="18" charset="0"/>
                <a:cs typeface="Times New Roman" panose="02020603050405020304" pitchFamily="18" charset="0"/>
              </a:rPr>
              <a:t> по результатам проведения опыта следует, что дистиллированная вода мягче, чем водопроводная, так как объем пены в этом стакане больше.</a:t>
            </a:r>
          </a:p>
          <a:p>
            <a:endParaRPr lang="ru-RU" dirty="0"/>
          </a:p>
        </p:txBody>
      </p:sp>
    </p:spTree>
    <p:extLst>
      <p:ext uri="{BB962C8B-B14F-4D97-AF65-F5344CB8AC3E}">
        <p14:creationId xmlns:p14="http://schemas.microsoft.com/office/powerpoint/2010/main" val="8708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08CBC8-6E07-4B7C-8ECB-95948423D897}"/>
              </a:ext>
            </a:extLst>
          </p:cNvPr>
          <p:cNvSpPr>
            <a:spLocks noGrp="1"/>
          </p:cNvSpPr>
          <p:nvPr>
            <p:ph type="title"/>
          </p:nvPr>
        </p:nvSpPr>
        <p:spPr/>
        <p:txBody>
          <a:bodyPr>
            <a:normAutofit fontScale="90000"/>
          </a:bodyPr>
          <a:lstStyle/>
          <a:p>
            <a:pPr algn="ctr"/>
            <a:r>
              <a:rPr lang="ru-RU" dirty="0"/>
              <a:t>2.2. Лабораторный опыт №2</a:t>
            </a:r>
            <a:br>
              <a:rPr lang="ru-RU" dirty="0"/>
            </a:br>
            <a:r>
              <a:rPr lang="ru-RU" dirty="0"/>
              <a:t>Определение временной (карбонатной) жёсткости в лабораторных условиях.</a:t>
            </a:r>
          </a:p>
        </p:txBody>
      </p:sp>
      <p:sp>
        <p:nvSpPr>
          <p:cNvPr id="3" name="TextBox 2">
            <a:extLst>
              <a:ext uri="{FF2B5EF4-FFF2-40B4-BE49-F238E27FC236}">
                <a16:creationId xmlns:a16="http://schemas.microsoft.com/office/drawing/2014/main" id="{E430247F-8DF2-495B-BE9C-5646D59D1C45}"/>
              </a:ext>
            </a:extLst>
          </p:cNvPr>
          <p:cNvSpPr txBox="1"/>
          <p:nvPr/>
        </p:nvSpPr>
        <p:spPr>
          <a:xfrm>
            <a:off x="838200" y="1858687"/>
            <a:ext cx="10515600" cy="3816429"/>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Задание: </a:t>
            </a:r>
            <a:r>
              <a:rPr lang="ru-RU" sz="3200" dirty="0">
                <a:latin typeface="Times New Roman" panose="02020603050405020304" pitchFamily="18" charset="0"/>
                <a:cs typeface="Times New Roman" panose="02020603050405020304" pitchFamily="18" charset="0"/>
              </a:rPr>
              <a:t>определить временную (карбонатную) жесткость в водопроводной воде.</a:t>
            </a:r>
          </a:p>
          <a:p>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Оборудование и реактивы</a:t>
            </a:r>
            <a:r>
              <a:rPr lang="ru-RU" sz="3200" dirty="0">
                <a:latin typeface="Times New Roman" panose="02020603050405020304" pitchFamily="18" charset="0"/>
                <a:cs typeface="Times New Roman" panose="02020603050405020304" pitchFamily="18" charset="0"/>
              </a:rPr>
              <a:t>: колбы конические, цилиндры мерные, бюретки на 10-25 мл, исследуемая вода, раствор соляной кислоты 0,1 моль/дм</a:t>
            </a:r>
            <a:r>
              <a:rPr lang="ru-RU" sz="3200" baseline="30000" dirty="0">
                <a:latin typeface="Times New Roman" panose="02020603050405020304" pitchFamily="18" charset="0"/>
                <a:cs typeface="Times New Roman" panose="02020603050405020304" pitchFamily="18" charset="0"/>
              </a:rPr>
              <a:t>3 </a:t>
            </a:r>
            <a:r>
              <a:rPr lang="ru-RU" sz="3200" dirty="0">
                <a:latin typeface="Times New Roman" panose="02020603050405020304" pitchFamily="18" charset="0"/>
                <a:cs typeface="Times New Roman" panose="02020603050405020304" pitchFamily="18" charset="0"/>
              </a:rPr>
              <a:t>, индикатор метиловый оранжевый.</a:t>
            </a:r>
          </a:p>
          <a:p>
            <a:endParaRPr lang="ru-RU" dirty="0"/>
          </a:p>
        </p:txBody>
      </p:sp>
    </p:spTree>
    <p:extLst>
      <p:ext uri="{BB962C8B-B14F-4D97-AF65-F5344CB8AC3E}">
        <p14:creationId xmlns:p14="http://schemas.microsoft.com/office/powerpoint/2010/main" val="352580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3245A5-59CF-49E4-8292-D05E1BB53370}"/>
              </a:ext>
            </a:extLst>
          </p:cNvPr>
          <p:cNvSpPr>
            <a:spLocks noGrp="1"/>
          </p:cNvSpPr>
          <p:nvPr>
            <p:ph type="title"/>
          </p:nvPr>
        </p:nvSpPr>
        <p:spPr>
          <a:xfrm>
            <a:off x="839788" y="138757"/>
            <a:ext cx="3932237" cy="1600200"/>
          </a:xfrm>
        </p:spPr>
        <p:txBody>
          <a:bodyPr>
            <a:normAutofit/>
          </a:bodyPr>
          <a:lstStyle/>
          <a:p>
            <a:pPr algn="ctr"/>
            <a:r>
              <a:rPr lang="ru-RU" dirty="0"/>
              <a:t>Ход работы</a:t>
            </a:r>
          </a:p>
        </p:txBody>
      </p:sp>
      <p:pic>
        <p:nvPicPr>
          <p:cNvPr id="7" name="Рисунок 6">
            <a:extLst>
              <a:ext uri="{FF2B5EF4-FFF2-40B4-BE49-F238E27FC236}">
                <a16:creationId xmlns:a16="http://schemas.microsoft.com/office/drawing/2014/main" id="{F77A20A8-803D-408B-AA0D-83E2C0E28FA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3" r="913"/>
          <a:stretch>
            <a:fillRect/>
          </a:stretch>
        </p:blipFill>
        <p:spPr>
          <a:xfrm>
            <a:off x="5180013" y="1276350"/>
            <a:ext cx="6172200" cy="4873625"/>
          </a:xfrm>
        </p:spPr>
      </p:pic>
      <p:sp>
        <p:nvSpPr>
          <p:cNvPr id="5" name="Текст 4">
            <a:extLst>
              <a:ext uri="{FF2B5EF4-FFF2-40B4-BE49-F238E27FC236}">
                <a16:creationId xmlns:a16="http://schemas.microsoft.com/office/drawing/2014/main" id="{867F449B-E3D5-4B7A-8C63-91BCAD4E6964}"/>
              </a:ext>
            </a:extLst>
          </p:cNvPr>
          <p:cNvSpPr>
            <a:spLocks noGrp="1"/>
          </p:cNvSpPr>
          <p:nvPr>
            <p:ph type="body" sz="half" idx="2"/>
          </p:nvPr>
        </p:nvSpPr>
        <p:spPr>
          <a:xfrm>
            <a:off x="839788" y="1985682"/>
            <a:ext cx="3932237" cy="4343400"/>
          </a:xfrm>
        </p:spPr>
        <p:txBody>
          <a:bodyPr>
            <a:normAutofit lnSpcReduction="10000"/>
          </a:bodyPr>
          <a:lstStyle/>
          <a:p>
            <a:pPr lvl="0"/>
            <a:r>
              <a:rPr lang="ru-RU" sz="3200" dirty="0">
                <a:latin typeface="Times New Roman" panose="02020603050405020304" pitchFamily="18" charset="0"/>
                <a:cs typeface="Times New Roman" panose="02020603050405020304" pitchFamily="18" charset="0"/>
              </a:rPr>
              <a:t>1. С помощью мерного цилиндра  поместить в коническую колбу 100 мл исследуемой воды.</a:t>
            </a:r>
          </a:p>
          <a:p>
            <a:pPr lvl="0" algn="just"/>
            <a:r>
              <a:rPr lang="ru-RU" sz="3200" dirty="0">
                <a:latin typeface="Times New Roman" panose="02020603050405020304" pitchFamily="18" charset="0"/>
                <a:cs typeface="Times New Roman" panose="02020603050405020304" pitchFamily="18" charset="0"/>
              </a:rPr>
              <a:t>2. Добавить 2-3 капли индикатора метилового оранжевого.</a:t>
            </a:r>
            <a:endParaRPr lang="ru-RU" dirty="0"/>
          </a:p>
        </p:txBody>
      </p:sp>
      <p:sp>
        <p:nvSpPr>
          <p:cNvPr id="8" name="TextBox 7">
            <a:extLst>
              <a:ext uri="{FF2B5EF4-FFF2-40B4-BE49-F238E27FC236}">
                <a16:creationId xmlns:a16="http://schemas.microsoft.com/office/drawing/2014/main" id="{4BE0DC2B-11FD-413F-91EC-A0820AF7C31C}"/>
              </a:ext>
            </a:extLst>
          </p:cNvPr>
          <p:cNvSpPr txBox="1"/>
          <p:nvPr/>
        </p:nvSpPr>
        <p:spPr>
          <a:xfrm>
            <a:off x="5180014" y="708025"/>
            <a:ext cx="6172198" cy="461665"/>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Цвет получаемого раствора</a:t>
            </a:r>
          </a:p>
        </p:txBody>
      </p:sp>
    </p:spTree>
    <p:extLst>
      <p:ext uri="{BB962C8B-B14F-4D97-AF65-F5344CB8AC3E}">
        <p14:creationId xmlns:p14="http://schemas.microsoft.com/office/powerpoint/2010/main" val="346555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7539CE7-3ABE-4501-9577-CFECF624F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371" y="228599"/>
            <a:ext cx="4283634" cy="6400801"/>
          </a:xfrm>
          <a:prstGeom prst="rect">
            <a:avLst/>
          </a:prstGeom>
        </p:spPr>
      </p:pic>
      <p:sp>
        <p:nvSpPr>
          <p:cNvPr id="8" name="TextBox 7">
            <a:extLst>
              <a:ext uri="{FF2B5EF4-FFF2-40B4-BE49-F238E27FC236}">
                <a16:creationId xmlns:a16="http://schemas.microsoft.com/office/drawing/2014/main" id="{61E48054-AA9F-498B-8826-53B36562A034}"/>
              </a:ext>
            </a:extLst>
          </p:cNvPr>
          <p:cNvSpPr txBox="1"/>
          <p:nvPr/>
        </p:nvSpPr>
        <p:spPr>
          <a:xfrm>
            <a:off x="959971" y="645459"/>
            <a:ext cx="4283634" cy="6278642"/>
          </a:xfrm>
          <a:prstGeom prst="rect">
            <a:avLst/>
          </a:prstGeom>
          <a:noFill/>
        </p:spPr>
        <p:txBody>
          <a:bodyPr wrap="square" rtlCol="0">
            <a:spAutoFit/>
          </a:bodyPr>
          <a:lstStyle/>
          <a:p>
            <a:pPr lvl="0"/>
            <a:r>
              <a:rPr lang="ru-RU" sz="3200" dirty="0">
                <a:latin typeface="Times New Roman" panose="02020603050405020304" pitchFamily="18" charset="0"/>
                <a:cs typeface="Times New Roman" panose="02020603050405020304" pitchFamily="18" charset="0"/>
              </a:rPr>
              <a:t>3. Бюретку заполнить раствором соляной кислоты 0,1 моль/дм</a:t>
            </a:r>
            <a:r>
              <a:rPr lang="ru-RU" sz="3200" baseline="30000" dirty="0">
                <a:latin typeface="Times New Roman" panose="02020603050405020304" pitchFamily="18" charset="0"/>
                <a:cs typeface="Times New Roman" panose="02020603050405020304" pitchFamily="18" charset="0"/>
              </a:rPr>
              <a:t>3</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до нулевой отметки.</a:t>
            </a:r>
          </a:p>
          <a:p>
            <a:pPr lvl="0"/>
            <a:r>
              <a:rPr lang="ru-RU" sz="3200" dirty="0">
                <a:latin typeface="Times New Roman" panose="02020603050405020304" pitchFamily="18" charset="0"/>
                <a:cs typeface="Times New Roman" panose="02020603050405020304" pitchFamily="18" charset="0"/>
              </a:rPr>
              <a:t>4. Титровать исследуемый раствор в колбе раствором соляной кислоты из бюретки по каплям до изменения окраски раствора от желтой до оранжево-розовой.</a:t>
            </a:r>
          </a:p>
          <a:p>
            <a:endParaRPr lang="ru-RU" dirty="0"/>
          </a:p>
        </p:txBody>
      </p:sp>
    </p:spTree>
    <p:extLst>
      <p:ext uri="{BB962C8B-B14F-4D97-AF65-F5344CB8AC3E}">
        <p14:creationId xmlns:p14="http://schemas.microsoft.com/office/powerpoint/2010/main" val="85303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8E2F695-6B26-44E4-AA47-9E60E428BFF5}"/>
                  </a:ext>
                </a:extLst>
              </p:cNvPr>
              <p:cNvSpPr txBox="1"/>
              <p:nvPr/>
            </p:nvSpPr>
            <p:spPr>
              <a:xfrm>
                <a:off x="448235" y="268940"/>
                <a:ext cx="11295530" cy="7202036"/>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5. Определить объем раствора соляной кислоты пошедший на титрование.</a:t>
                </a:r>
              </a:p>
              <a:p>
                <a:pPr lvl="0"/>
                <a:endParaRPr lang="ru-RU" sz="3200" dirty="0">
                  <a:latin typeface="Times New Roman" panose="02020603050405020304" pitchFamily="18" charset="0"/>
                  <a:cs typeface="Times New Roman" panose="02020603050405020304" pitchFamily="18" charset="0"/>
                </a:endParaRPr>
              </a:p>
              <a:p>
                <a:pPr lvl="0"/>
                <a:r>
                  <a:rPr lang="ru-RU" sz="3200" dirty="0">
                    <a:latin typeface="Times New Roman" panose="02020603050405020304" pitchFamily="18" charset="0"/>
                    <a:cs typeface="Times New Roman" panose="02020603050405020304" pitchFamily="18" charset="0"/>
                  </a:rPr>
                  <a:t>6. Титрование исследуемой жидкости повторить 2 раза и вычислить средний результат по формуле :</a:t>
                </a:r>
              </a:p>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m:t>
                      </m:r>
                      <m:r>
                        <a:rPr lang="ru-RU" sz="3200" b="1" i="1">
                          <a:latin typeface="Cambria Math" panose="02040503050406030204" pitchFamily="18" charset="0"/>
                        </a:rPr>
                        <m:t>врем=</m:t>
                      </m:r>
                      <m:f>
                        <m:fPr>
                          <m:ctrlPr>
                            <a:rPr lang="ru-RU" sz="3200" b="1" i="1">
                              <a:latin typeface="Cambria Math" panose="02040503050406030204" pitchFamily="18" charset="0"/>
                            </a:rPr>
                          </m:ctrlPr>
                        </m:fPr>
                        <m:num>
                          <m:r>
                            <a:rPr lang="en-US" sz="3200" b="1" i="1">
                              <a:latin typeface="Cambria Math" panose="02040503050406030204" pitchFamily="18" charset="0"/>
                            </a:rPr>
                            <m:t>𝑽</m:t>
                          </m:r>
                          <m:r>
                            <a:rPr lang="en-US" sz="3200" b="1" i="1">
                              <a:latin typeface="Cambria Math" panose="02040503050406030204" pitchFamily="18" charset="0"/>
                            </a:rPr>
                            <m:t>∗</m:t>
                          </m:r>
                          <m:r>
                            <a:rPr lang="en-US" sz="3200" b="1" i="1">
                              <a:latin typeface="Cambria Math" panose="02040503050406030204" pitchFamily="18" charset="0"/>
                            </a:rPr>
                            <m:t>𝑵</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𝑽</m:t>
                          </m:r>
                          <m:r>
                            <a:rPr lang="ru-RU" sz="3200" b="1" i="1">
                              <a:latin typeface="Cambria Math" panose="02040503050406030204" pitchFamily="18" charset="0"/>
                            </a:rPr>
                            <m:t>𝟏</m:t>
                          </m:r>
                        </m:den>
                      </m:f>
                    </m:oMath>
                  </m:oMathPara>
                </a14:m>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где  N - концентрация раствора </a:t>
                </a:r>
                <a:r>
                  <a:rPr lang="ru-RU" sz="3200" dirty="0" err="1">
                    <a:latin typeface="Times New Roman" panose="02020603050405020304" pitchFamily="18" charset="0"/>
                    <a:cs typeface="Times New Roman" panose="02020603050405020304" pitchFamily="18" charset="0"/>
                  </a:rPr>
                  <a:t>HCl</a:t>
                </a:r>
                <a:r>
                  <a:rPr lang="ru-RU" sz="3200" dirty="0">
                    <a:latin typeface="Times New Roman" panose="02020603050405020304" pitchFamily="18" charset="0"/>
                    <a:cs typeface="Times New Roman" panose="02020603050405020304" pitchFamily="18" charset="0"/>
                  </a:rPr>
                  <a:t>, моль/дм</a:t>
                </a:r>
                <a:r>
                  <a:rPr lang="ru-RU" sz="3200" baseline="30000" dirty="0">
                    <a:latin typeface="Times New Roman" panose="02020603050405020304" pitchFamily="18" charset="0"/>
                    <a:cs typeface="Times New Roman" panose="02020603050405020304" pitchFamily="18" charset="0"/>
                  </a:rPr>
                  <a:t>3</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       V – объем раствора </a:t>
                </a:r>
                <a:r>
                  <a:rPr lang="ru-RU" sz="3200" dirty="0" err="1">
                    <a:latin typeface="Times New Roman" panose="02020603050405020304" pitchFamily="18" charset="0"/>
                    <a:cs typeface="Times New Roman" panose="02020603050405020304" pitchFamily="18" charset="0"/>
                  </a:rPr>
                  <a:t>HCl</a:t>
                </a:r>
                <a:r>
                  <a:rPr lang="ru-RU" sz="3200" dirty="0">
                    <a:latin typeface="Times New Roman" panose="02020603050405020304" pitchFamily="18" charset="0"/>
                    <a:cs typeface="Times New Roman" panose="02020603050405020304" pitchFamily="18" charset="0"/>
                  </a:rPr>
                  <a:t>, мл</a:t>
                </a:r>
              </a:p>
              <a:p>
                <a:r>
                  <a:rPr lang="ru-RU" sz="3200" dirty="0">
                    <a:latin typeface="Times New Roman" panose="02020603050405020304" pitchFamily="18" charset="0"/>
                    <a:cs typeface="Times New Roman" panose="02020603050405020304" pitchFamily="18" charset="0"/>
                  </a:rPr>
                  <a:t>      V</a:t>
                </a:r>
                <a:r>
                  <a:rPr lang="ru-RU" sz="3200" baseline="-25000" dirty="0">
                    <a:latin typeface="Times New Roman" panose="02020603050405020304" pitchFamily="18" charset="0"/>
                    <a:cs typeface="Times New Roman" panose="02020603050405020304" pitchFamily="18" charset="0"/>
                  </a:rPr>
                  <a:t>1 </a:t>
                </a:r>
                <a:r>
                  <a:rPr lang="ru-RU" sz="3200" dirty="0">
                    <a:latin typeface="Times New Roman" panose="02020603050405020304" pitchFamily="18" charset="0"/>
                    <a:cs typeface="Times New Roman" panose="02020603050405020304" pitchFamily="18" charset="0"/>
                  </a:rPr>
                  <a:t>– объем воды, мл</a:t>
                </a:r>
              </a:p>
              <a:p>
                <a:endParaRPr lang="ru-RU" sz="3200" dirty="0">
                  <a:latin typeface="Times New Roman" panose="02020603050405020304" pitchFamily="18" charset="0"/>
                  <a:cs typeface="Times New Roman" panose="02020603050405020304" pitchFamily="18" charset="0"/>
                </a:endParaRPr>
              </a:p>
              <a:p>
                <a:endParaRPr lang="ru-RU" sz="3200" dirty="0"/>
              </a:p>
              <a:p>
                <a:endParaRPr lang="ru-RU" sz="3200" dirty="0"/>
              </a:p>
              <a:p>
                <a:endParaRPr lang="ru-RU" dirty="0"/>
              </a:p>
              <a:p>
                <a:pPr lvl="0"/>
                <a:endParaRPr lang="ru-RU" sz="3200" dirty="0"/>
              </a:p>
            </p:txBody>
          </p:sp>
        </mc:Choice>
        <mc:Fallback>
          <p:sp>
            <p:nvSpPr>
              <p:cNvPr id="3" name="TextBox 2">
                <a:extLst>
                  <a:ext uri="{FF2B5EF4-FFF2-40B4-BE49-F238E27FC236}">
                    <a16:creationId xmlns:a16="http://schemas.microsoft.com/office/drawing/2014/main" id="{A8E2F695-6B26-44E4-AA47-9E60E428BFF5}"/>
                  </a:ext>
                </a:extLst>
              </p:cNvPr>
              <p:cNvSpPr txBox="1">
                <a:spLocks noRot="1" noChangeAspect="1" noMove="1" noResize="1" noEditPoints="1" noAdjustHandles="1" noChangeArrowheads="1" noChangeShapeType="1" noTextEdit="1"/>
              </p:cNvSpPr>
              <p:nvPr/>
            </p:nvSpPr>
            <p:spPr>
              <a:xfrm>
                <a:off x="448235" y="268940"/>
                <a:ext cx="11295530" cy="7202036"/>
              </a:xfrm>
              <a:prstGeom prst="rect">
                <a:avLst/>
              </a:prstGeom>
              <a:blipFill>
                <a:blip r:embed="rId2"/>
                <a:stretch>
                  <a:fillRect l="-1404" t="-1184"/>
                </a:stretch>
              </a:blipFill>
            </p:spPr>
            <p:txBody>
              <a:bodyPr/>
              <a:lstStyle/>
              <a:p>
                <a:r>
                  <a:rPr lang="ru-RU">
                    <a:noFill/>
                  </a:rPr>
                  <a:t> </a:t>
                </a:r>
              </a:p>
            </p:txBody>
          </p:sp>
        </mc:Fallback>
      </mc:AlternateContent>
    </p:spTree>
    <p:extLst>
      <p:ext uri="{BB962C8B-B14F-4D97-AF65-F5344CB8AC3E}">
        <p14:creationId xmlns:p14="http://schemas.microsoft.com/office/powerpoint/2010/main" val="370206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2F58027-FC2E-4B7E-BC80-5B20887B4C9B}"/>
                  </a:ext>
                </a:extLst>
              </p:cNvPr>
              <p:cNvSpPr txBox="1"/>
              <p:nvPr/>
            </p:nvSpPr>
            <p:spPr>
              <a:xfrm>
                <a:off x="502024" y="466164"/>
                <a:ext cx="11187952" cy="47414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врем</m:t>
                      </m:r>
                      <m:r>
                        <a:rPr lang="ru-RU" sz="3200" b="1" i="1">
                          <a:latin typeface="Cambria Math" panose="02040503050406030204" pitchFamily="18" charset="0"/>
                        </a:rPr>
                        <m:t>=</m:t>
                      </m:r>
                      <m:f>
                        <m:fPr>
                          <m:ctrlPr>
                            <a:rPr lang="ru-RU" sz="3200" b="1" i="1">
                              <a:latin typeface="Cambria Math" panose="02040503050406030204" pitchFamily="18" charset="0"/>
                            </a:rPr>
                          </m:ctrlPr>
                        </m:fPr>
                        <m:num>
                          <m:r>
                            <a:rPr lang="en-US" sz="3200" b="1" i="1">
                              <a:latin typeface="Cambria Math" panose="02040503050406030204" pitchFamily="18" charset="0"/>
                            </a:rPr>
                            <m:t>𝑽</m:t>
                          </m:r>
                          <m:r>
                            <a:rPr lang="en-US" sz="3200" b="1" i="1">
                              <a:latin typeface="Cambria Math" panose="02040503050406030204" pitchFamily="18" charset="0"/>
                            </a:rPr>
                            <m:t>∗</m:t>
                          </m:r>
                          <m:r>
                            <a:rPr lang="en-US" sz="3200" b="1" i="1">
                              <a:latin typeface="Cambria Math" panose="02040503050406030204" pitchFamily="18" charset="0"/>
                            </a:rPr>
                            <m:t>𝟎</m:t>
                          </m:r>
                          <m:r>
                            <a:rPr lang="en-US" sz="3200" b="1" i="1">
                              <a:latin typeface="Cambria Math" panose="02040503050406030204" pitchFamily="18" charset="0"/>
                            </a:rPr>
                            <m:t>,</m:t>
                          </m:r>
                          <m:r>
                            <a:rPr lang="en-US" sz="3200" b="1" i="1">
                              <a:latin typeface="Cambria Math" panose="02040503050406030204" pitchFamily="18" charset="0"/>
                            </a:rPr>
                            <m:t>𝟏</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𝑽</m:t>
                          </m:r>
                          <m:r>
                            <a:rPr lang="ru-RU" sz="3200" b="1" i="1">
                              <a:latin typeface="Cambria Math" panose="02040503050406030204" pitchFamily="18" charset="0"/>
                            </a:rPr>
                            <m:t>𝟏</m:t>
                          </m:r>
                        </m:den>
                      </m:f>
                    </m:oMath>
                  </m:oMathPara>
                </a14:m>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врем</m:t>
                      </m:r>
                      <m:r>
                        <a:rPr lang="ru-RU" sz="3200" b="1" i="1">
                          <a:latin typeface="Cambria Math" panose="02040503050406030204" pitchFamily="18" charset="0"/>
                        </a:rPr>
                        <m:t>=</m:t>
                      </m:r>
                      <m:f>
                        <m:fPr>
                          <m:ctrlPr>
                            <a:rPr lang="ru-RU" sz="3200" b="1" i="1">
                              <a:latin typeface="Cambria Math" panose="02040503050406030204" pitchFamily="18" charset="0"/>
                            </a:rPr>
                          </m:ctrlPr>
                        </m:fPr>
                        <m:num>
                          <m:r>
                            <a:rPr lang="en-US" sz="3200" b="1" i="1">
                              <a:latin typeface="Cambria Math" panose="02040503050406030204" pitchFamily="18" charset="0"/>
                            </a:rPr>
                            <m:t>𝟓</m:t>
                          </m:r>
                          <m:r>
                            <a:rPr lang="en-US" sz="3200" b="1" i="1">
                              <a:latin typeface="Cambria Math" panose="02040503050406030204" pitchFamily="18" charset="0"/>
                            </a:rPr>
                            <m:t>,</m:t>
                          </m:r>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𝟎</m:t>
                          </m:r>
                          <m:r>
                            <a:rPr lang="en-US" sz="3200" b="1" i="1">
                              <a:latin typeface="Cambria Math" panose="02040503050406030204" pitchFamily="18" charset="0"/>
                            </a:rPr>
                            <m:t>,</m:t>
                          </m:r>
                          <m:r>
                            <a:rPr lang="en-US" sz="3200" b="1" i="1">
                              <a:latin typeface="Cambria Math" panose="02040503050406030204" pitchFamily="18" charset="0"/>
                            </a:rPr>
                            <m:t>𝟏</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𝟏𝟎𝟎</m:t>
                          </m:r>
                        </m:den>
                      </m:f>
                    </m:oMath>
                  </m:oMathPara>
                </a14:m>
                <a:endParaRPr lang="ru-RU" sz="3200" b="1"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5,2 моль/дм</a:t>
                </a:r>
                <a:r>
                  <a:rPr lang="ru-RU" sz="3200" b="1" baseline="30000" dirty="0">
                    <a:latin typeface="Times New Roman" panose="02020603050405020304" pitchFamily="18" charset="0"/>
                    <a:cs typeface="Times New Roman" panose="02020603050405020304" pitchFamily="18" charset="0"/>
                  </a:rPr>
                  <a:t>3</a:t>
                </a:r>
              </a:p>
              <a:p>
                <a:endParaRPr lang="ru-RU" sz="3200" b="1" baseline="300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Вывод: </a:t>
                </a:r>
                <a:r>
                  <a:rPr lang="ru-RU" sz="3200" dirty="0">
                    <a:latin typeface="Times New Roman" panose="02020603050405020304" pitchFamily="18" charset="0"/>
                    <a:cs typeface="Times New Roman" panose="02020603050405020304" pitchFamily="18" charset="0"/>
                  </a:rPr>
                  <a:t>методом титрования определили временную жесткость воды. </a:t>
                </a:r>
              </a:p>
              <a:p>
                <a:endParaRPr lang="ru-RU" sz="3200" dirty="0"/>
              </a:p>
            </p:txBody>
          </p:sp>
        </mc:Choice>
        <mc:Fallback>
          <p:sp>
            <p:nvSpPr>
              <p:cNvPr id="3" name="TextBox 2">
                <a:extLst>
                  <a:ext uri="{FF2B5EF4-FFF2-40B4-BE49-F238E27FC236}">
                    <a16:creationId xmlns:a16="http://schemas.microsoft.com/office/drawing/2014/main" id="{62F58027-FC2E-4B7E-BC80-5B20887B4C9B}"/>
                  </a:ext>
                </a:extLst>
              </p:cNvPr>
              <p:cNvSpPr txBox="1">
                <a:spLocks noRot="1" noChangeAspect="1" noMove="1" noResize="1" noEditPoints="1" noAdjustHandles="1" noChangeArrowheads="1" noChangeShapeType="1" noTextEdit="1"/>
              </p:cNvSpPr>
              <p:nvPr/>
            </p:nvSpPr>
            <p:spPr>
              <a:xfrm>
                <a:off x="502024" y="466164"/>
                <a:ext cx="11187952" cy="4741426"/>
              </a:xfrm>
              <a:prstGeom prst="rect">
                <a:avLst/>
              </a:prstGeom>
              <a:blipFill>
                <a:blip r:embed="rId2"/>
                <a:stretch>
                  <a:fillRect l="-1362"/>
                </a:stretch>
              </a:blipFill>
            </p:spPr>
            <p:txBody>
              <a:bodyPr/>
              <a:lstStyle/>
              <a:p>
                <a:r>
                  <a:rPr lang="ru-RU">
                    <a:noFill/>
                  </a:rPr>
                  <a:t> </a:t>
                </a:r>
              </a:p>
            </p:txBody>
          </p:sp>
        </mc:Fallback>
      </mc:AlternateContent>
    </p:spTree>
    <p:extLst>
      <p:ext uri="{BB962C8B-B14F-4D97-AF65-F5344CB8AC3E}">
        <p14:creationId xmlns:p14="http://schemas.microsoft.com/office/powerpoint/2010/main" val="154932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858282-57C1-49E2-BB79-855DBFE53E9A}"/>
              </a:ext>
            </a:extLst>
          </p:cNvPr>
          <p:cNvSpPr>
            <a:spLocks noGrp="1"/>
          </p:cNvSpPr>
          <p:nvPr>
            <p:ph type="title"/>
          </p:nvPr>
        </p:nvSpPr>
        <p:spPr>
          <a:xfrm>
            <a:off x="838200" y="365125"/>
            <a:ext cx="10515600" cy="1732616"/>
          </a:xfrm>
        </p:spPr>
        <p:txBody>
          <a:bodyPr>
            <a:normAutofit fontScale="90000"/>
          </a:bodyPr>
          <a:lstStyle/>
          <a:p>
            <a:pPr algn="ctr"/>
            <a:r>
              <a:rPr lang="ru-RU" dirty="0"/>
              <a:t>2.3. Лабораторный опыт №3</a:t>
            </a:r>
            <a:br>
              <a:rPr lang="ru-RU" dirty="0"/>
            </a:br>
            <a:r>
              <a:rPr lang="ru-RU" dirty="0"/>
              <a:t>Опрел</a:t>
            </a:r>
            <a:br>
              <a:rPr lang="ru-RU" dirty="0"/>
            </a:br>
            <a:r>
              <a:rPr lang="ru-RU" dirty="0"/>
              <a:t>деление общей жёсткости воды в лабораторных условиях.</a:t>
            </a:r>
          </a:p>
        </p:txBody>
      </p:sp>
      <p:sp>
        <p:nvSpPr>
          <p:cNvPr id="3" name="TextBox 2">
            <a:extLst>
              <a:ext uri="{FF2B5EF4-FFF2-40B4-BE49-F238E27FC236}">
                <a16:creationId xmlns:a16="http://schemas.microsoft.com/office/drawing/2014/main" id="{D851B3E0-5B0B-4CB9-9383-2BA6DD7D77BA}"/>
              </a:ext>
            </a:extLst>
          </p:cNvPr>
          <p:cNvSpPr txBox="1"/>
          <p:nvPr/>
        </p:nvSpPr>
        <p:spPr>
          <a:xfrm>
            <a:off x="838200" y="2474892"/>
            <a:ext cx="10515600" cy="3600986"/>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Задание</a:t>
            </a:r>
            <a:r>
              <a:rPr lang="ru-RU" sz="3200" dirty="0">
                <a:latin typeface="Times New Roman" panose="02020603050405020304" pitchFamily="18" charset="0"/>
                <a:cs typeface="Times New Roman" panose="02020603050405020304" pitchFamily="18" charset="0"/>
              </a:rPr>
              <a:t>: Определить общую жёсткость воды в водопроводной воде</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Аппаратура, реактивы, растворы:</a:t>
            </a:r>
            <a:r>
              <a:rPr lang="ru-RU" sz="3200" dirty="0">
                <a:latin typeface="Times New Roman" panose="02020603050405020304" pitchFamily="18" charset="0"/>
                <a:cs typeface="Times New Roman" panose="02020603050405020304" pitchFamily="18" charset="0"/>
              </a:rPr>
              <a:t> колбы конические, цилиндры мерные, бюретки на 10-25 мл, исследуемая вода, раствор </a:t>
            </a:r>
            <a:r>
              <a:rPr lang="ru-RU" sz="3200" dirty="0" err="1">
                <a:latin typeface="Times New Roman" panose="02020603050405020304" pitchFamily="18" charset="0"/>
                <a:cs typeface="Times New Roman" panose="02020603050405020304" pitchFamily="18" charset="0"/>
              </a:rPr>
              <a:t>Трилон</a:t>
            </a:r>
            <a:r>
              <a:rPr lang="ru-RU" sz="3200" dirty="0">
                <a:latin typeface="Times New Roman" panose="02020603050405020304" pitchFamily="18" charset="0"/>
                <a:cs typeface="Times New Roman" panose="02020603050405020304" pitchFamily="18" charset="0"/>
              </a:rPr>
              <a:t> Б 0,05 моль/дм</a:t>
            </a:r>
            <a:r>
              <a:rPr lang="ru-RU" sz="3200" baseline="30000" dirty="0">
                <a:latin typeface="Times New Roman" panose="02020603050405020304" pitchFamily="18" charset="0"/>
                <a:cs typeface="Times New Roman" panose="02020603050405020304" pitchFamily="18" charset="0"/>
              </a:rPr>
              <a:t>3</a:t>
            </a:r>
            <a:r>
              <a:rPr lang="ru-RU" sz="3200" dirty="0">
                <a:latin typeface="Times New Roman" panose="02020603050405020304" pitchFamily="18" charset="0"/>
                <a:cs typeface="Times New Roman" panose="02020603050405020304" pitchFamily="18" charset="0"/>
              </a:rPr>
              <a:t>, буферный раствор, индикатор хромоген черный.</a:t>
            </a:r>
          </a:p>
          <a:p>
            <a:endParaRPr lang="ru-RU" dirty="0"/>
          </a:p>
        </p:txBody>
      </p:sp>
    </p:spTree>
    <p:extLst>
      <p:ext uri="{BB962C8B-B14F-4D97-AF65-F5344CB8AC3E}">
        <p14:creationId xmlns:p14="http://schemas.microsoft.com/office/powerpoint/2010/main" val="142812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F838B-17C7-4EDA-97BB-E4275EC8284A}"/>
              </a:ext>
            </a:extLst>
          </p:cNvPr>
          <p:cNvSpPr>
            <a:spLocks noGrp="1"/>
          </p:cNvSpPr>
          <p:nvPr>
            <p:ph type="title"/>
          </p:nvPr>
        </p:nvSpPr>
        <p:spPr/>
        <p:txBody>
          <a:bodyPr/>
          <a:lstStyle/>
          <a:p>
            <a:r>
              <a:rPr lang="ru-RU" dirty="0"/>
              <a:t>Содержание:</a:t>
            </a:r>
          </a:p>
        </p:txBody>
      </p:sp>
      <p:sp>
        <p:nvSpPr>
          <p:cNvPr id="3" name="TextBox 2">
            <a:extLst>
              <a:ext uri="{FF2B5EF4-FFF2-40B4-BE49-F238E27FC236}">
                <a16:creationId xmlns:a16="http://schemas.microsoft.com/office/drawing/2014/main" id="{C3F8C5E2-B673-4E2B-8932-C7E252333289}"/>
              </a:ext>
            </a:extLst>
          </p:cNvPr>
          <p:cNvSpPr txBox="1"/>
          <p:nvPr/>
        </p:nvSpPr>
        <p:spPr>
          <a:xfrm>
            <a:off x="968188" y="1690688"/>
            <a:ext cx="10385612" cy="4524315"/>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1.Теоретическая часть.</a:t>
            </a:r>
          </a:p>
          <a:p>
            <a:r>
              <a:rPr lang="ru-RU" sz="3200" dirty="0">
                <a:latin typeface="Times New Roman" panose="02020603050405020304" pitchFamily="18" charset="0"/>
                <a:cs typeface="Times New Roman" panose="02020603050405020304" pitchFamily="18" charset="0"/>
              </a:rPr>
              <a:t>1.1. Актуальность.</a:t>
            </a:r>
          </a:p>
          <a:p>
            <a:r>
              <a:rPr lang="ru-RU" sz="3200" dirty="0">
                <a:latin typeface="Times New Roman" panose="02020603050405020304" pitchFamily="18" charset="0"/>
                <a:cs typeface="Times New Roman" panose="02020603050405020304" pitchFamily="18" charset="0"/>
              </a:rPr>
              <a:t>1.2. Что такое жёсткость воды и её виды.</a:t>
            </a:r>
          </a:p>
          <a:p>
            <a:r>
              <a:rPr lang="ru-RU" sz="3200" dirty="0">
                <a:latin typeface="Times New Roman" panose="02020603050405020304" pitchFamily="18" charset="0"/>
                <a:cs typeface="Times New Roman" panose="02020603050405020304" pitchFamily="18" charset="0"/>
              </a:rPr>
              <a:t>2. Практическая часть.</a:t>
            </a:r>
          </a:p>
          <a:p>
            <a:r>
              <a:rPr lang="ru-RU" sz="3200" dirty="0">
                <a:latin typeface="Times New Roman" panose="02020603050405020304" pitchFamily="18" charset="0"/>
                <a:cs typeface="Times New Roman" panose="02020603050405020304" pitchFamily="18" charset="0"/>
              </a:rPr>
              <a:t>2.1. Лабораторный опыт №1</a:t>
            </a:r>
          </a:p>
          <a:p>
            <a:r>
              <a:rPr lang="ru-RU" sz="3200" dirty="0">
                <a:latin typeface="Times New Roman" panose="02020603050405020304" pitchFamily="18" charset="0"/>
                <a:cs typeface="Times New Roman" panose="02020603050405020304" pitchFamily="18" charset="0"/>
              </a:rPr>
              <a:t>2.2. Лабораторный опыт №2</a:t>
            </a:r>
          </a:p>
          <a:p>
            <a:r>
              <a:rPr lang="ru-RU" sz="3200" dirty="0">
                <a:latin typeface="Times New Roman" panose="02020603050405020304" pitchFamily="18" charset="0"/>
                <a:cs typeface="Times New Roman" panose="02020603050405020304" pitchFamily="18" charset="0"/>
              </a:rPr>
              <a:t>2.3. Лабораторный опыт №3</a:t>
            </a:r>
          </a:p>
          <a:p>
            <a:r>
              <a:rPr lang="ru-RU" sz="3200" dirty="0">
                <a:latin typeface="Times New Roman" panose="02020603050405020304" pitchFamily="18" charset="0"/>
                <a:cs typeface="Times New Roman" panose="02020603050405020304" pitchFamily="18" charset="0"/>
              </a:rPr>
              <a:t>ВЫВОД</a:t>
            </a:r>
          </a:p>
          <a:p>
            <a:r>
              <a:rPr lang="ru-RU" sz="3200" dirty="0">
                <a:latin typeface="Times New Roman" panose="02020603050405020304" pitchFamily="18" charset="0"/>
                <a:cs typeface="Times New Roman" panose="02020603050405020304" pitchFamily="18" charset="0"/>
              </a:rPr>
              <a:t>Список использованных источников.</a:t>
            </a:r>
          </a:p>
        </p:txBody>
      </p:sp>
    </p:spTree>
    <p:extLst>
      <p:ext uri="{BB962C8B-B14F-4D97-AF65-F5344CB8AC3E}">
        <p14:creationId xmlns:p14="http://schemas.microsoft.com/office/powerpoint/2010/main" val="263385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566CFE-0DA9-4351-8F6A-70C7F1263ABF}"/>
              </a:ext>
            </a:extLst>
          </p:cNvPr>
          <p:cNvSpPr>
            <a:spLocks noGrp="1"/>
          </p:cNvSpPr>
          <p:nvPr>
            <p:ph type="title"/>
          </p:nvPr>
        </p:nvSpPr>
        <p:spPr/>
        <p:txBody>
          <a:bodyPr/>
          <a:lstStyle/>
          <a:p>
            <a:pPr algn="ctr"/>
            <a:r>
              <a:rPr lang="ru-RU" dirty="0"/>
              <a:t>Ход работы</a:t>
            </a:r>
          </a:p>
        </p:txBody>
      </p:sp>
      <p:sp>
        <p:nvSpPr>
          <p:cNvPr id="4" name="TextBox 3">
            <a:extLst>
              <a:ext uri="{FF2B5EF4-FFF2-40B4-BE49-F238E27FC236}">
                <a16:creationId xmlns:a16="http://schemas.microsoft.com/office/drawing/2014/main" id="{D22D86E6-001F-4C80-B7C2-3FF426A976A6}"/>
              </a:ext>
            </a:extLst>
          </p:cNvPr>
          <p:cNvSpPr txBox="1"/>
          <p:nvPr/>
        </p:nvSpPr>
        <p:spPr>
          <a:xfrm>
            <a:off x="838200" y="1690688"/>
            <a:ext cx="10515600" cy="1569660"/>
          </a:xfrm>
          <a:prstGeom prst="rect">
            <a:avLst/>
          </a:prstGeom>
          <a:noFill/>
        </p:spPr>
        <p:txBody>
          <a:bodyPr wrap="square" rtlCol="0">
            <a:spAutoFit/>
          </a:bodyPr>
          <a:lstStyle/>
          <a:p>
            <a:pPr marL="514350" lvl="0" indent="-514350">
              <a:buAutoNum type="arabicPeriod"/>
            </a:pPr>
            <a:r>
              <a:rPr lang="ru-RU" sz="3200" dirty="0">
                <a:latin typeface="Times New Roman" panose="02020603050405020304" pitchFamily="18" charset="0"/>
                <a:cs typeface="Times New Roman" panose="02020603050405020304" pitchFamily="18" charset="0"/>
              </a:rPr>
              <a:t>В колбу помещаю 100 мл исследуемой воды</a:t>
            </a:r>
          </a:p>
          <a:p>
            <a:pPr lvl="0"/>
            <a:endParaRPr lang="ru-RU" sz="3200" dirty="0">
              <a:latin typeface="Times New Roman" panose="02020603050405020304" pitchFamily="18" charset="0"/>
              <a:cs typeface="Times New Roman" panose="02020603050405020304" pitchFamily="18" charset="0"/>
            </a:endParaRPr>
          </a:p>
          <a:p>
            <a:pPr lvl="0"/>
            <a:r>
              <a:rPr lang="ru-RU" sz="3200" dirty="0">
                <a:latin typeface="Times New Roman" panose="02020603050405020304" pitchFamily="18" charset="0"/>
                <a:cs typeface="Times New Roman" panose="02020603050405020304" pitchFamily="18" charset="0"/>
              </a:rPr>
              <a:t>2. Приливаю 5 мл буферного раствора (NH</a:t>
            </a:r>
            <a:r>
              <a:rPr lang="ru-RU" sz="3200" baseline="-25000" dirty="0">
                <a:latin typeface="Times New Roman" panose="02020603050405020304" pitchFamily="18" charset="0"/>
                <a:cs typeface="Times New Roman" panose="02020603050405020304" pitchFamily="18" charset="0"/>
              </a:rPr>
              <a:t>4</a:t>
            </a:r>
            <a:r>
              <a:rPr lang="ru-RU" sz="3200" dirty="0">
                <a:latin typeface="Times New Roman" panose="02020603050405020304" pitchFamily="18" charset="0"/>
                <a:cs typeface="Times New Roman" panose="02020603050405020304" pitchFamily="18" charset="0"/>
              </a:rPr>
              <a:t>OH + NH</a:t>
            </a:r>
            <a:r>
              <a:rPr lang="ru-RU" sz="3200" baseline="-25000" dirty="0">
                <a:latin typeface="Times New Roman" panose="02020603050405020304" pitchFamily="18" charset="0"/>
                <a:cs typeface="Times New Roman" panose="02020603050405020304" pitchFamily="18" charset="0"/>
              </a:rPr>
              <a:t>4</a:t>
            </a:r>
            <a:r>
              <a:rPr lang="ru-RU" sz="3200" dirty="0">
                <a:latin typeface="Times New Roman" panose="02020603050405020304" pitchFamily="18" charset="0"/>
                <a:cs typeface="Times New Roman" panose="02020603050405020304" pitchFamily="18" charset="0"/>
              </a:rPr>
              <a:t>Cl)</a:t>
            </a:r>
          </a:p>
        </p:txBody>
      </p:sp>
      <p:pic>
        <p:nvPicPr>
          <p:cNvPr id="5" name="Рисунок 4">
            <a:extLst>
              <a:ext uri="{FF2B5EF4-FFF2-40B4-BE49-F238E27FC236}">
                <a16:creationId xmlns:a16="http://schemas.microsoft.com/office/drawing/2014/main" id="{259EF336-7A59-4F65-B47D-3909CB98E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713" y="3343808"/>
            <a:ext cx="3894666" cy="3373080"/>
          </a:xfrm>
          <a:prstGeom prst="rect">
            <a:avLst/>
          </a:prstGeom>
        </p:spPr>
      </p:pic>
    </p:spTree>
    <p:extLst>
      <p:ext uri="{BB962C8B-B14F-4D97-AF65-F5344CB8AC3E}">
        <p14:creationId xmlns:p14="http://schemas.microsoft.com/office/powerpoint/2010/main" val="3096385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FF61568-D28E-4B3B-9739-519BA5E2D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670" y="537882"/>
            <a:ext cx="5052484" cy="5782235"/>
          </a:xfrm>
          <a:prstGeom prst="rect">
            <a:avLst/>
          </a:prstGeom>
        </p:spPr>
      </p:pic>
      <p:sp>
        <p:nvSpPr>
          <p:cNvPr id="5" name="TextBox 4">
            <a:extLst>
              <a:ext uri="{FF2B5EF4-FFF2-40B4-BE49-F238E27FC236}">
                <a16:creationId xmlns:a16="http://schemas.microsoft.com/office/drawing/2014/main" id="{B6C3CA7D-0F19-4409-8B23-10027927E891}"/>
              </a:ext>
            </a:extLst>
          </p:cNvPr>
          <p:cNvSpPr txBox="1"/>
          <p:nvPr/>
        </p:nvSpPr>
        <p:spPr>
          <a:xfrm>
            <a:off x="451847" y="537882"/>
            <a:ext cx="5052484" cy="5293757"/>
          </a:xfrm>
          <a:prstGeom prst="rect">
            <a:avLst/>
          </a:prstGeom>
          <a:noFill/>
        </p:spPr>
        <p:txBody>
          <a:bodyPr wrap="square" rtlCol="0">
            <a:spAutoFit/>
          </a:bodyPr>
          <a:lstStyle/>
          <a:p>
            <a:pPr lvl="0"/>
            <a:r>
              <a:rPr lang="ru-RU" sz="3200" dirty="0">
                <a:latin typeface="Times New Roman" panose="02020603050405020304" pitchFamily="18" charset="0"/>
                <a:cs typeface="Times New Roman" panose="02020603050405020304" pitchFamily="18" charset="0"/>
              </a:rPr>
              <a:t>3. Добавляю 0,1 г сухой смеси индикатора (0,2 г хромогена черного + 50 г </a:t>
            </a:r>
            <a:r>
              <a:rPr lang="ru-RU" sz="3200" dirty="0" err="1">
                <a:latin typeface="Times New Roman" panose="02020603050405020304" pitchFamily="18" charset="0"/>
                <a:cs typeface="Times New Roman" panose="02020603050405020304" pitchFamily="18" charset="0"/>
              </a:rPr>
              <a:t>NaCl</a:t>
            </a:r>
            <a:r>
              <a:rPr lang="ru-RU" sz="3200" dirty="0">
                <a:latin typeface="Times New Roman" panose="02020603050405020304" pitchFamily="18" charset="0"/>
                <a:cs typeface="Times New Roman" panose="02020603050405020304" pitchFamily="18" charset="0"/>
              </a:rPr>
              <a:t> растертого до порошкообразного состояния)</a:t>
            </a:r>
          </a:p>
          <a:p>
            <a:pPr lvl="0"/>
            <a:r>
              <a:rPr lang="ru-RU" sz="3200" dirty="0">
                <a:latin typeface="Times New Roman" panose="02020603050405020304" pitchFamily="18" charset="0"/>
                <a:cs typeface="Times New Roman" panose="02020603050405020304" pitchFamily="18" charset="0"/>
              </a:rPr>
              <a:t>4. Титрую раствором </a:t>
            </a:r>
            <a:r>
              <a:rPr lang="ru-RU" sz="3200" dirty="0" err="1">
                <a:latin typeface="Times New Roman" panose="02020603050405020304" pitchFamily="18" charset="0"/>
                <a:cs typeface="Times New Roman" panose="02020603050405020304" pitchFamily="18" charset="0"/>
              </a:rPr>
              <a:t>Трилона</a:t>
            </a:r>
            <a:r>
              <a:rPr lang="ru-RU" sz="3200" dirty="0">
                <a:latin typeface="Times New Roman" panose="02020603050405020304" pitchFamily="18" charset="0"/>
                <a:cs typeface="Times New Roman" panose="02020603050405020304" pitchFamily="18" charset="0"/>
              </a:rPr>
              <a:t> Б 0,05 моль/дм</a:t>
            </a:r>
            <a:r>
              <a:rPr lang="ru-RU" sz="3200" baseline="30000" dirty="0">
                <a:latin typeface="Times New Roman" panose="02020603050405020304" pitchFamily="18" charset="0"/>
                <a:cs typeface="Times New Roman" panose="02020603050405020304" pitchFamily="18" charset="0"/>
              </a:rPr>
              <a:t>3</a:t>
            </a:r>
            <a:r>
              <a:rPr lang="ru-RU" sz="3200" dirty="0">
                <a:latin typeface="Times New Roman" panose="02020603050405020304" pitchFamily="18" charset="0"/>
                <a:cs typeface="Times New Roman" panose="02020603050405020304" pitchFamily="18" charset="0"/>
              </a:rPr>
              <a:t> до изменения окраски в эквивалентной точке.</a:t>
            </a:r>
          </a:p>
          <a:p>
            <a:endParaRPr lang="ru-RU" dirty="0"/>
          </a:p>
        </p:txBody>
      </p:sp>
    </p:spTree>
    <p:extLst>
      <p:ext uri="{BB962C8B-B14F-4D97-AF65-F5344CB8AC3E}">
        <p14:creationId xmlns:p14="http://schemas.microsoft.com/office/powerpoint/2010/main" val="139800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37C8D8-518D-4EDC-9E2E-B0A96854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33" y="954569"/>
            <a:ext cx="5163733" cy="5903431"/>
          </a:xfrm>
          <a:prstGeom prst="rect">
            <a:avLst/>
          </a:prstGeom>
        </p:spPr>
      </p:pic>
      <p:sp>
        <p:nvSpPr>
          <p:cNvPr id="4" name="TextBox 3">
            <a:extLst>
              <a:ext uri="{FF2B5EF4-FFF2-40B4-BE49-F238E27FC236}">
                <a16:creationId xmlns:a16="http://schemas.microsoft.com/office/drawing/2014/main" id="{FBFABB99-A455-4043-AE99-9A96E9E0849C}"/>
              </a:ext>
            </a:extLst>
          </p:cNvPr>
          <p:cNvSpPr txBox="1"/>
          <p:nvPr/>
        </p:nvSpPr>
        <p:spPr>
          <a:xfrm>
            <a:off x="4500283" y="369794"/>
            <a:ext cx="3693458" cy="584775"/>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Итог титрования</a:t>
            </a:r>
          </a:p>
        </p:txBody>
      </p:sp>
    </p:spTree>
    <p:extLst>
      <p:ext uri="{BB962C8B-B14F-4D97-AF65-F5344CB8AC3E}">
        <p14:creationId xmlns:p14="http://schemas.microsoft.com/office/powerpoint/2010/main" val="3662376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E7F68-1676-4593-BFF0-45383F1863D9}"/>
              </a:ext>
            </a:extLst>
          </p:cNvPr>
          <p:cNvSpPr txBox="1"/>
          <p:nvPr/>
        </p:nvSpPr>
        <p:spPr>
          <a:xfrm>
            <a:off x="770964" y="502024"/>
            <a:ext cx="10650071" cy="861774"/>
          </a:xfrm>
          <a:prstGeom prst="rect">
            <a:avLst/>
          </a:prstGeom>
          <a:noFill/>
        </p:spPr>
        <p:txBody>
          <a:bodyPr wrap="square" rtlCol="0">
            <a:spAutoFit/>
          </a:bodyPr>
          <a:lstStyle/>
          <a:p>
            <a:endParaRPr lang="ru-RU" sz="3200" dirty="0"/>
          </a:p>
          <a:p>
            <a:pPr lvl="0"/>
            <a:endParaRPr lang="ru-RU" dirty="0"/>
          </a:p>
        </p:txBody>
      </p:sp>
      <p:sp>
        <p:nvSpPr>
          <p:cNvPr id="5" name="TextBox 4">
            <a:extLst>
              <a:ext uri="{FF2B5EF4-FFF2-40B4-BE49-F238E27FC236}">
                <a16:creationId xmlns:a16="http://schemas.microsoft.com/office/drawing/2014/main" id="{3D1C6FCB-7589-4BC7-AA16-07C150F9A78D}"/>
              </a:ext>
            </a:extLst>
          </p:cNvPr>
          <p:cNvSpPr txBox="1"/>
          <p:nvPr/>
        </p:nvSpPr>
        <p:spPr>
          <a:xfrm>
            <a:off x="770964" y="932911"/>
            <a:ext cx="10650071" cy="4031873"/>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Раствор </a:t>
            </a:r>
            <a:r>
              <a:rPr lang="ru-RU" sz="3200" dirty="0" err="1">
                <a:latin typeface="Times New Roman" panose="02020603050405020304" pitchFamily="18" charset="0"/>
                <a:cs typeface="Times New Roman" panose="02020603050405020304" pitchFamily="18" charset="0"/>
              </a:rPr>
              <a:t>Трилона</a:t>
            </a:r>
            <a:r>
              <a:rPr lang="ru-RU" sz="3200" dirty="0">
                <a:latin typeface="Times New Roman" panose="02020603050405020304" pitchFamily="18" charset="0"/>
                <a:cs typeface="Times New Roman" panose="02020603050405020304" pitchFamily="18" charset="0"/>
              </a:rPr>
              <a:t> Б в начале титрования добавляю быстро при постоянном перемешивании. Когда цвет начинает изменяться, раствор </a:t>
            </a:r>
            <a:r>
              <a:rPr lang="ru-RU" sz="3200" dirty="0" err="1">
                <a:latin typeface="Times New Roman" panose="02020603050405020304" pitchFamily="18" charset="0"/>
                <a:cs typeface="Times New Roman" panose="02020603050405020304" pitchFamily="18" charset="0"/>
              </a:rPr>
              <a:t>Трилона</a:t>
            </a:r>
            <a:r>
              <a:rPr lang="ru-RU" sz="3200" dirty="0">
                <a:latin typeface="Times New Roman" panose="02020603050405020304" pitchFamily="18" charset="0"/>
                <a:cs typeface="Times New Roman" panose="02020603050405020304" pitchFamily="18" charset="0"/>
              </a:rPr>
              <a:t> Б добавляю медленно по каплям.</a:t>
            </a: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Выполняю два параллельных определения и рассчитываю средний результат по формуле.</a:t>
            </a:r>
          </a:p>
        </p:txBody>
      </p:sp>
    </p:spTree>
    <p:extLst>
      <p:ext uri="{BB962C8B-B14F-4D97-AF65-F5344CB8AC3E}">
        <p14:creationId xmlns:p14="http://schemas.microsoft.com/office/powerpoint/2010/main" val="2684062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F558F89-65AE-4113-8603-F5FA5F3A5D6B}"/>
                  </a:ext>
                </a:extLst>
              </p:cNvPr>
              <p:cNvSpPr txBox="1"/>
              <p:nvPr/>
            </p:nvSpPr>
            <p:spPr>
              <a:xfrm>
                <a:off x="537882" y="717176"/>
                <a:ext cx="11116235" cy="5623527"/>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Обработка результатов определения:</a:t>
                </a:r>
                <a:endParaRPr lang="ru-RU" sz="3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общ</m:t>
                      </m:r>
                      <m:r>
                        <a:rPr lang="ru-RU" sz="3200" b="1" i="1">
                          <a:latin typeface="Cambria Math" panose="02040503050406030204" pitchFamily="18" charset="0"/>
                        </a:rPr>
                        <m:t>=</m:t>
                      </m:r>
                      <m:f>
                        <m:fPr>
                          <m:ctrlPr>
                            <a:rPr lang="ru-RU" sz="3200" b="1" i="1">
                              <a:latin typeface="Cambria Math" panose="02040503050406030204" pitchFamily="18" charset="0"/>
                            </a:rPr>
                          </m:ctrlPr>
                        </m:fPr>
                        <m:num>
                          <m:r>
                            <a:rPr lang="en-US" sz="3200" b="1" i="1">
                              <a:latin typeface="Cambria Math" panose="02040503050406030204" pitchFamily="18" charset="0"/>
                            </a:rPr>
                            <m:t>𝑵</m:t>
                          </m:r>
                          <m:r>
                            <a:rPr lang="en-US" sz="3200" b="1" i="1">
                              <a:latin typeface="Cambria Math" panose="02040503050406030204" pitchFamily="18" charset="0"/>
                            </a:rPr>
                            <m:t>∗</m:t>
                          </m:r>
                          <m:r>
                            <a:rPr lang="en-US" sz="3200" b="1" i="1">
                              <a:latin typeface="Cambria Math" panose="02040503050406030204" pitchFamily="18" charset="0"/>
                            </a:rPr>
                            <m:t>𝑽</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𝑽</m:t>
                          </m:r>
                          <m:r>
                            <a:rPr lang="ru-RU" sz="3200" b="1" i="1">
                              <a:latin typeface="Cambria Math" panose="02040503050406030204" pitchFamily="18" charset="0"/>
                            </a:rPr>
                            <m:t>𝟏</m:t>
                          </m:r>
                        </m:den>
                      </m:f>
                    </m:oMath>
                  </m:oMathPara>
                </a14:m>
                <a:endParaRPr lang="ru-RU" sz="3200" b="1"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где  N- концентрация раствора </a:t>
                </a:r>
                <a:r>
                  <a:rPr lang="ru-RU" sz="3200" dirty="0" err="1">
                    <a:latin typeface="Times New Roman" panose="02020603050405020304" pitchFamily="18" charset="0"/>
                    <a:cs typeface="Times New Roman" panose="02020603050405020304" pitchFamily="18" charset="0"/>
                  </a:rPr>
                  <a:t>Трилона</a:t>
                </a:r>
                <a:r>
                  <a:rPr lang="ru-RU" sz="3200" dirty="0">
                    <a:latin typeface="Times New Roman" panose="02020603050405020304" pitchFamily="18" charset="0"/>
                    <a:cs typeface="Times New Roman" panose="02020603050405020304" pitchFamily="18" charset="0"/>
                  </a:rPr>
                  <a:t> Б, моль/дм</a:t>
                </a:r>
                <a:r>
                  <a:rPr lang="ru-RU" sz="3200" baseline="30000" dirty="0">
                    <a:latin typeface="Times New Roman" panose="02020603050405020304" pitchFamily="18" charset="0"/>
                    <a:cs typeface="Times New Roman" panose="02020603050405020304" pitchFamily="18" charset="0"/>
                  </a:rPr>
                  <a:t>3</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       V – объем раствора </a:t>
                </a:r>
                <a:r>
                  <a:rPr lang="ru-RU" sz="3200" dirty="0" err="1">
                    <a:latin typeface="Times New Roman" panose="02020603050405020304" pitchFamily="18" charset="0"/>
                    <a:cs typeface="Times New Roman" panose="02020603050405020304" pitchFamily="18" charset="0"/>
                  </a:rPr>
                  <a:t>Трилона</a:t>
                </a:r>
                <a:r>
                  <a:rPr lang="ru-RU" sz="3200" dirty="0">
                    <a:latin typeface="Times New Roman" panose="02020603050405020304" pitchFamily="18" charset="0"/>
                    <a:cs typeface="Times New Roman" panose="02020603050405020304" pitchFamily="18" charset="0"/>
                  </a:rPr>
                  <a:t> Б, мл</a:t>
                </a:r>
              </a:p>
              <a:p>
                <a:r>
                  <a:rPr lang="ru-RU" sz="3200" dirty="0">
                    <a:latin typeface="Times New Roman" panose="02020603050405020304" pitchFamily="18" charset="0"/>
                    <a:cs typeface="Times New Roman" panose="02020603050405020304" pitchFamily="18" charset="0"/>
                  </a:rPr>
                  <a:t>      V</a:t>
                </a:r>
                <a:r>
                  <a:rPr lang="ru-RU" sz="3200" baseline="-25000" dirty="0">
                    <a:latin typeface="Times New Roman" panose="02020603050405020304" pitchFamily="18" charset="0"/>
                    <a:cs typeface="Times New Roman" panose="02020603050405020304" pitchFamily="18" charset="0"/>
                  </a:rPr>
                  <a:t>1 </a:t>
                </a:r>
                <a:r>
                  <a:rPr lang="ru-RU" sz="3200" dirty="0">
                    <a:latin typeface="Times New Roman" panose="02020603050405020304" pitchFamily="18" charset="0"/>
                    <a:cs typeface="Times New Roman" panose="02020603050405020304" pitchFamily="18" charset="0"/>
                  </a:rPr>
                  <a:t>– объем воды, мл</a:t>
                </a:r>
              </a:p>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общ</m:t>
                      </m:r>
                      <m:r>
                        <a:rPr lang="ru-RU" sz="3200" b="1" i="1">
                          <a:latin typeface="Cambria Math" panose="02040503050406030204" pitchFamily="18" charset="0"/>
                        </a:rPr>
                        <m:t>=</m:t>
                      </m:r>
                      <m:f>
                        <m:fPr>
                          <m:ctrlPr>
                            <a:rPr lang="ru-RU" sz="3200" b="1" i="1">
                              <a:latin typeface="Cambria Math" panose="02040503050406030204" pitchFamily="18" charset="0"/>
                            </a:rPr>
                          </m:ctrlPr>
                        </m:fPr>
                        <m:num>
                          <m:r>
                            <a:rPr lang="en-US" sz="3200" b="1" i="1">
                              <a:latin typeface="Cambria Math" panose="02040503050406030204" pitchFamily="18" charset="0"/>
                            </a:rPr>
                            <m:t>𝟎</m:t>
                          </m:r>
                          <m:r>
                            <a:rPr lang="en-US" sz="3200" b="1" i="1">
                              <a:latin typeface="Cambria Math" panose="02040503050406030204" pitchFamily="18" charset="0"/>
                            </a:rPr>
                            <m:t>,</m:t>
                          </m:r>
                          <m:r>
                            <a:rPr lang="en-US" sz="3200" b="1" i="1">
                              <a:latin typeface="Cambria Math" panose="02040503050406030204" pitchFamily="18" charset="0"/>
                            </a:rPr>
                            <m:t>𝟎𝟓</m:t>
                          </m:r>
                          <m:r>
                            <a:rPr lang="en-US" sz="3200" b="1" i="1">
                              <a:latin typeface="Cambria Math" panose="02040503050406030204" pitchFamily="18" charset="0"/>
                            </a:rPr>
                            <m:t>∗</m:t>
                          </m:r>
                          <m:r>
                            <a:rPr lang="en-US" sz="3200" b="1" i="1">
                              <a:latin typeface="Cambria Math" panose="02040503050406030204" pitchFamily="18" charset="0"/>
                            </a:rPr>
                            <m:t>𝑽</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𝑽</m:t>
                          </m:r>
                          <m:r>
                            <a:rPr lang="ru-RU" sz="3200" b="1" i="1">
                              <a:latin typeface="Cambria Math" panose="02040503050406030204" pitchFamily="18" charset="0"/>
                            </a:rPr>
                            <m:t>𝟏</m:t>
                          </m:r>
                        </m:den>
                      </m:f>
                    </m:oMath>
                  </m:oMathPara>
                </a14:m>
                <a:endParaRPr lang="ru-RU" sz="3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ru-RU" sz="3200" b="1">
                          <a:latin typeface="Cambria Math" panose="02040503050406030204" pitchFamily="18" charset="0"/>
                        </a:rPr>
                        <m:t>Ж общ</m:t>
                      </m:r>
                      <m:r>
                        <a:rPr lang="ru-RU" sz="3200" b="1" i="1">
                          <a:latin typeface="Cambria Math" panose="02040503050406030204" pitchFamily="18" charset="0"/>
                        </a:rPr>
                        <m:t>=</m:t>
                      </m:r>
                      <m:f>
                        <m:fPr>
                          <m:ctrlPr>
                            <a:rPr lang="ru-RU" sz="3200" b="1" i="1">
                              <a:latin typeface="Cambria Math" panose="02040503050406030204" pitchFamily="18" charset="0"/>
                            </a:rPr>
                          </m:ctrlPr>
                        </m:fPr>
                        <m:num>
                          <m:r>
                            <a:rPr lang="en-US" sz="3200" b="1" i="1">
                              <a:latin typeface="Cambria Math" panose="02040503050406030204" pitchFamily="18" charset="0"/>
                            </a:rPr>
                            <m:t>𝟎</m:t>
                          </m:r>
                          <m:r>
                            <a:rPr lang="en-US" sz="3200" b="1" i="1">
                              <a:latin typeface="Cambria Math" panose="02040503050406030204" pitchFamily="18" charset="0"/>
                            </a:rPr>
                            <m:t>,</m:t>
                          </m:r>
                          <m:r>
                            <a:rPr lang="en-US" sz="3200" b="1" i="1">
                              <a:latin typeface="Cambria Math" panose="02040503050406030204" pitchFamily="18" charset="0"/>
                            </a:rPr>
                            <m:t>𝟎𝟓</m:t>
                          </m:r>
                          <m:r>
                            <a:rPr lang="en-US" sz="3200" b="1" i="1">
                              <a:latin typeface="Cambria Math" panose="02040503050406030204" pitchFamily="18" charset="0"/>
                            </a:rPr>
                            <m:t>∗</m:t>
                          </m:r>
                          <m:r>
                            <a:rPr lang="en-US" sz="3200" b="1" i="1">
                              <a:latin typeface="Cambria Math" panose="02040503050406030204" pitchFamily="18" charset="0"/>
                            </a:rPr>
                            <m:t>𝟏𝟎</m:t>
                          </m:r>
                          <m:r>
                            <a:rPr lang="en-US" sz="3200" b="1" i="1">
                              <a:latin typeface="Cambria Math" panose="02040503050406030204" pitchFamily="18" charset="0"/>
                            </a:rPr>
                            <m:t>,</m:t>
                          </m:r>
                          <m:r>
                            <a:rPr lang="en-US" sz="3200" b="1" i="1">
                              <a:latin typeface="Cambria Math" panose="02040503050406030204" pitchFamily="18" charset="0"/>
                            </a:rPr>
                            <m:t>𝟕</m:t>
                          </m:r>
                          <m:r>
                            <a:rPr lang="en-US" sz="3200" b="1" i="1">
                              <a:latin typeface="Cambria Math" panose="02040503050406030204" pitchFamily="18" charset="0"/>
                            </a:rPr>
                            <m:t>∗</m:t>
                          </m:r>
                          <m:r>
                            <a:rPr lang="en-US" sz="3200" b="1" i="1">
                              <a:latin typeface="Cambria Math" panose="02040503050406030204" pitchFamily="18" charset="0"/>
                            </a:rPr>
                            <m:t>𝟏𝟎𝟎𝟎</m:t>
                          </m:r>
                        </m:num>
                        <m:den>
                          <m:r>
                            <a:rPr lang="ru-RU" sz="3200" b="1" i="1">
                              <a:latin typeface="Cambria Math" panose="02040503050406030204" pitchFamily="18" charset="0"/>
                            </a:rPr>
                            <m:t>𝟏𝟎𝟎</m:t>
                          </m:r>
                        </m:den>
                      </m:f>
                    </m:oMath>
                  </m:oMathPara>
                </a14:m>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Ж </a:t>
                </a:r>
                <a:r>
                  <a:rPr lang="ru-RU" sz="3200" b="1" baseline="-25000" dirty="0">
                    <a:latin typeface="Times New Roman" panose="02020603050405020304" pitchFamily="18" charset="0"/>
                    <a:cs typeface="Times New Roman" panose="02020603050405020304" pitchFamily="18" charset="0"/>
                  </a:rPr>
                  <a:t>общая=</a:t>
                </a:r>
                <a:r>
                  <a:rPr lang="ru-RU" sz="3200" b="1" dirty="0">
                    <a:latin typeface="Times New Roman" panose="02020603050405020304" pitchFamily="18" charset="0"/>
                    <a:cs typeface="Times New Roman" panose="02020603050405020304" pitchFamily="18" charset="0"/>
                  </a:rPr>
                  <a:t> 5,35 моль/дм</a:t>
                </a:r>
                <a:r>
                  <a:rPr lang="ru-RU" sz="3200" b="1" baseline="30000" dirty="0">
                    <a:latin typeface="Times New Roman" panose="02020603050405020304" pitchFamily="18" charset="0"/>
                    <a:cs typeface="Times New Roman" panose="02020603050405020304" pitchFamily="18" charset="0"/>
                  </a:rPr>
                  <a:t>3</a:t>
                </a:r>
                <a:endParaRPr lang="ru-RU" sz="3200" dirty="0">
                  <a:latin typeface="Times New Roman" panose="02020603050405020304" pitchFamily="18" charset="0"/>
                  <a:cs typeface="Times New Roman" panose="02020603050405020304" pitchFamily="18" charset="0"/>
                </a:endParaRPr>
              </a:p>
              <a:p>
                <a:endParaRPr lang="ru-RU" dirty="0"/>
              </a:p>
            </p:txBody>
          </p:sp>
        </mc:Choice>
        <mc:Fallback>
          <p:sp>
            <p:nvSpPr>
              <p:cNvPr id="3" name="TextBox 2">
                <a:extLst>
                  <a:ext uri="{FF2B5EF4-FFF2-40B4-BE49-F238E27FC236}">
                    <a16:creationId xmlns:a16="http://schemas.microsoft.com/office/drawing/2014/main" id="{3F558F89-65AE-4113-8603-F5FA5F3A5D6B}"/>
                  </a:ext>
                </a:extLst>
              </p:cNvPr>
              <p:cNvSpPr txBox="1">
                <a:spLocks noRot="1" noChangeAspect="1" noMove="1" noResize="1" noEditPoints="1" noAdjustHandles="1" noChangeArrowheads="1" noChangeShapeType="1" noTextEdit="1"/>
              </p:cNvSpPr>
              <p:nvPr/>
            </p:nvSpPr>
            <p:spPr>
              <a:xfrm>
                <a:off x="537882" y="717176"/>
                <a:ext cx="11116235" cy="5623527"/>
              </a:xfrm>
              <a:prstGeom prst="rect">
                <a:avLst/>
              </a:prstGeom>
              <a:blipFill>
                <a:blip r:embed="rId2"/>
                <a:stretch>
                  <a:fillRect l="-1371" t="-1518"/>
                </a:stretch>
              </a:blipFill>
            </p:spPr>
            <p:txBody>
              <a:bodyPr/>
              <a:lstStyle/>
              <a:p>
                <a:r>
                  <a:rPr lang="ru-RU">
                    <a:noFill/>
                  </a:rPr>
                  <a:t> </a:t>
                </a:r>
              </a:p>
            </p:txBody>
          </p:sp>
        </mc:Fallback>
      </mc:AlternateContent>
    </p:spTree>
    <p:extLst>
      <p:ext uri="{BB962C8B-B14F-4D97-AF65-F5344CB8AC3E}">
        <p14:creationId xmlns:p14="http://schemas.microsoft.com/office/powerpoint/2010/main" val="3475111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8182EAC-3A1F-42FF-B274-69DB7C02DC0B}"/>
              </a:ext>
            </a:extLst>
          </p:cNvPr>
          <p:cNvSpPr>
            <a:spLocks noGrp="1"/>
          </p:cNvSpPr>
          <p:nvPr>
            <p:ph type="title"/>
          </p:nvPr>
        </p:nvSpPr>
        <p:spPr/>
        <p:txBody>
          <a:bodyPr>
            <a:normAutofit fontScale="90000"/>
          </a:bodyPr>
          <a:lstStyle/>
          <a:p>
            <a:pPr algn="ctr"/>
            <a:r>
              <a:rPr lang="ru-RU" b="1" dirty="0"/>
              <a:t>Определим по таблице, к какой группе относится исследуемая проба воды:</a:t>
            </a:r>
            <a:br>
              <a:rPr lang="ru-RU" dirty="0"/>
            </a:br>
            <a:endParaRPr lang="ru-RU" dirty="0"/>
          </a:p>
        </p:txBody>
      </p:sp>
      <p:graphicFrame>
        <p:nvGraphicFramePr>
          <p:cNvPr id="5" name="Таблица 4">
            <a:extLst>
              <a:ext uri="{FF2B5EF4-FFF2-40B4-BE49-F238E27FC236}">
                <a16:creationId xmlns:a16="http://schemas.microsoft.com/office/drawing/2014/main" id="{660FA51E-41B4-477F-B8FB-862DE4CA90CC}"/>
              </a:ext>
            </a:extLst>
          </p:cNvPr>
          <p:cNvGraphicFramePr>
            <a:graphicFrameLocks noGrp="1"/>
          </p:cNvGraphicFramePr>
          <p:nvPr>
            <p:extLst>
              <p:ext uri="{D42A27DB-BD31-4B8C-83A1-F6EECF244321}">
                <p14:modId xmlns:p14="http://schemas.microsoft.com/office/powerpoint/2010/main" val="554740255"/>
              </p:ext>
            </p:extLst>
          </p:nvPr>
        </p:nvGraphicFramePr>
        <p:xfrm>
          <a:off x="391886" y="1511559"/>
          <a:ext cx="11290041" cy="4981317"/>
        </p:xfrm>
        <a:graphic>
          <a:graphicData uri="http://schemas.openxmlformats.org/drawingml/2006/table">
            <a:tbl>
              <a:tblPr>
                <a:tableStyleId>{5C22544A-7EE6-4342-B048-85BDC9FD1C3A}</a:tableStyleId>
              </a:tblPr>
              <a:tblGrid>
                <a:gridCol w="5400388">
                  <a:extLst>
                    <a:ext uri="{9D8B030D-6E8A-4147-A177-3AD203B41FA5}">
                      <a16:colId xmlns:a16="http://schemas.microsoft.com/office/drawing/2014/main" val="3065045301"/>
                    </a:ext>
                  </a:extLst>
                </a:gridCol>
                <a:gridCol w="5889653">
                  <a:extLst>
                    <a:ext uri="{9D8B030D-6E8A-4147-A177-3AD203B41FA5}">
                      <a16:colId xmlns:a16="http://schemas.microsoft.com/office/drawing/2014/main" val="3444273280"/>
                    </a:ext>
                  </a:extLst>
                </a:gridCol>
              </a:tblGrid>
              <a:tr h="1446602">
                <a:tc>
                  <a:txBody>
                    <a:bodyPr/>
                    <a:lstStyle/>
                    <a:p>
                      <a:pPr marR="93345" algn="just">
                        <a:lnSpc>
                          <a:spcPct val="107000"/>
                        </a:lnSpc>
                        <a:spcBef>
                          <a:spcPts val="750"/>
                        </a:spcBef>
                        <a:spcAft>
                          <a:spcPts val="2195"/>
                        </a:spcAft>
                        <a:tabLst>
                          <a:tab pos="4152900" algn="l"/>
                        </a:tabLst>
                      </a:pPr>
                      <a:r>
                        <a:rPr lang="ru-RU" sz="3200">
                          <a:effectLst/>
                        </a:rPr>
                        <a:t>Величина общей    жесткости, моль/дм</a:t>
                      </a:r>
                      <a:r>
                        <a:rPr lang="ru-RU" sz="3200" baseline="30000">
                          <a:effectLst/>
                        </a:rPr>
                        <a:t>3</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a:effectLst/>
                        </a:rPr>
                        <a:t>          Группа воды</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1504502"/>
                  </a:ext>
                </a:extLst>
              </a:tr>
              <a:tr h="706943">
                <a:tc>
                  <a:txBody>
                    <a:bodyPr/>
                    <a:lstStyle/>
                    <a:p>
                      <a:pPr marR="93345" algn="just">
                        <a:lnSpc>
                          <a:spcPct val="107000"/>
                        </a:lnSpc>
                        <a:spcBef>
                          <a:spcPts val="750"/>
                        </a:spcBef>
                        <a:spcAft>
                          <a:spcPts val="2195"/>
                        </a:spcAft>
                        <a:tabLst>
                          <a:tab pos="4152900" algn="l"/>
                        </a:tabLst>
                      </a:pPr>
                      <a:r>
                        <a:rPr lang="ru-RU" sz="3200" dirty="0">
                          <a:effectLst/>
                        </a:rPr>
                        <a:t>                      0-1,5</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a:effectLst/>
                        </a:rPr>
                        <a:t>очень мягкая</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5152642"/>
                  </a:ext>
                </a:extLst>
              </a:tr>
              <a:tr h="706943">
                <a:tc>
                  <a:txBody>
                    <a:bodyPr/>
                    <a:lstStyle/>
                    <a:p>
                      <a:pPr marR="93345" algn="ctr">
                        <a:lnSpc>
                          <a:spcPct val="107000"/>
                        </a:lnSpc>
                        <a:spcBef>
                          <a:spcPts val="750"/>
                        </a:spcBef>
                        <a:spcAft>
                          <a:spcPts val="2195"/>
                        </a:spcAft>
                        <a:tabLst>
                          <a:tab pos="4152900" algn="l"/>
                        </a:tabLst>
                      </a:pPr>
                      <a:r>
                        <a:rPr lang="ru-RU" sz="3200">
                          <a:effectLst/>
                        </a:rPr>
                        <a:t>1,5-3,0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a:effectLst/>
                        </a:rPr>
                        <a:t>мягкая</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187863"/>
                  </a:ext>
                </a:extLst>
              </a:tr>
              <a:tr h="706943">
                <a:tc>
                  <a:txBody>
                    <a:bodyPr/>
                    <a:lstStyle/>
                    <a:p>
                      <a:pPr marR="93345" algn="ctr">
                        <a:lnSpc>
                          <a:spcPct val="107000"/>
                        </a:lnSpc>
                        <a:spcBef>
                          <a:spcPts val="750"/>
                        </a:spcBef>
                        <a:spcAft>
                          <a:spcPts val="2195"/>
                        </a:spcAft>
                        <a:tabLst>
                          <a:tab pos="4152900" algn="l"/>
                        </a:tabLst>
                      </a:pPr>
                      <a:r>
                        <a:rPr lang="ru-RU" sz="3200">
                          <a:effectLst/>
                        </a:rPr>
                        <a:t>3,0-6,5</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a:effectLst/>
                        </a:rPr>
                        <a:t>средней жесткости</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7928522"/>
                  </a:ext>
                </a:extLst>
              </a:tr>
              <a:tr h="706943">
                <a:tc>
                  <a:txBody>
                    <a:bodyPr/>
                    <a:lstStyle/>
                    <a:p>
                      <a:pPr marR="93345" algn="ctr">
                        <a:lnSpc>
                          <a:spcPct val="107000"/>
                        </a:lnSpc>
                        <a:spcBef>
                          <a:spcPts val="750"/>
                        </a:spcBef>
                        <a:spcAft>
                          <a:spcPts val="2195"/>
                        </a:spcAft>
                        <a:tabLst>
                          <a:tab pos="4152900" algn="l"/>
                        </a:tabLst>
                      </a:pPr>
                      <a:r>
                        <a:rPr lang="ru-RU" sz="3200">
                          <a:effectLst/>
                        </a:rPr>
                        <a:t>6,5-10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a:effectLst/>
                        </a:rPr>
                        <a:t>жесткая</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9309826"/>
                  </a:ext>
                </a:extLst>
              </a:tr>
              <a:tr h="706943">
                <a:tc>
                  <a:txBody>
                    <a:bodyPr/>
                    <a:lstStyle/>
                    <a:p>
                      <a:pPr marR="93345" algn="ctr">
                        <a:lnSpc>
                          <a:spcPct val="107000"/>
                        </a:lnSpc>
                        <a:spcBef>
                          <a:spcPts val="750"/>
                        </a:spcBef>
                        <a:spcAft>
                          <a:spcPts val="2195"/>
                        </a:spcAft>
                        <a:tabLst>
                          <a:tab pos="4152900" algn="l"/>
                        </a:tabLst>
                      </a:pPr>
                      <a:r>
                        <a:rPr lang="ru-RU" sz="3200">
                          <a:effectLst/>
                        </a:rPr>
                        <a:t>Более 10</a:t>
                      </a:r>
                      <a:endParaRPr lang="ru-RU"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93345" algn="just">
                        <a:lnSpc>
                          <a:spcPct val="107000"/>
                        </a:lnSpc>
                        <a:spcBef>
                          <a:spcPts val="750"/>
                        </a:spcBef>
                        <a:spcAft>
                          <a:spcPts val="2195"/>
                        </a:spcAft>
                        <a:tabLst>
                          <a:tab pos="4152900" algn="l"/>
                        </a:tabLst>
                      </a:pPr>
                      <a:r>
                        <a:rPr lang="ru-RU" sz="3200" dirty="0">
                          <a:effectLst/>
                        </a:rPr>
                        <a:t>очень жесткая</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3036568"/>
                  </a:ext>
                </a:extLst>
              </a:tr>
            </a:tbl>
          </a:graphicData>
        </a:graphic>
      </p:graphicFrame>
    </p:spTree>
    <p:extLst>
      <p:ext uri="{BB962C8B-B14F-4D97-AF65-F5344CB8AC3E}">
        <p14:creationId xmlns:p14="http://schemas.microsoft.com/office/powerpoint/2010/main" val="168434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AB58DD-094A-49BD-85F2-66CD567275D9}"/>
              </a:ext>
            </a:extLst>
          </p:cNvPr>
          <p:cNvSpPr txBox="1"/>
          <p:nvPr/>
        </p:nvSpPr>
        <p:spPr>
          <a:xfrm>
            <a:off x="797859" y="681318"/>
            <a:ext cx="10596282" cy="5509200"/>
          </a:xfrm>
          <a:prstGeom prst="rect">
            <a:avLst/>
          </a:prstGeom>
          <a:noFill/>
        </p:spPr>
        <p:txBody>
          <a:bodyPr wrap="square" rtlCol="0">
            <a:spAutoFit/>
          </a:bodyPr>
          <a:lstStyle/>
          <a:p>
            <a:r>
              <a:rPr lang="ru-RU" sz="3200" b="1" dirty="0">
                <a:latin typeface="Times New Roman" panose="02020603050405020304" pitchFamily="18" charset="0"/>
                <a:cs typeface="Times New Roman" panose="02020603050405020304" pitchFamily="18" charset="0"/>
              </a:rPr>
              <a:t>Вывод: </a:t>
            </a:r>
            <a:r>
              <a:rPr lang="ru-RU" sz="3200" dirty="0">
                <a:latin typeface="Times New Roman" panose="02020603050405020304" pitchFamily="18" charset="0"/>
                <a:cs typeface="Times New Roman" panose="02020603050405020304" pitchFamily="18" charset="0"/>
              </a:rPr>
              <a:t>по результатам определения</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общей жесткости и руководствуясь данными приведенной таблицы установлено, что водопроводная вода  является средней жесткости.</a:t>
            </a:r>
          </a:p>
          <a:p>
            <a:endParaRPr lang="ru-RU" sz="3200" dirty="0">
              <a:latin typeface="Times New Roman" panose="02020603050405020304" pitchFamily="18" charset="0"/>
              <a:cs typeface="Times New Roman" panose="02020603050405020304" pitchFamily="18" charset="0"/>
            </a:endParaRPr>
          </a:p>
          <a:p>
            <a:r>
              <a:rPr lang="ru-RU" sz="3200" dirty="0" err="1">
                <a:latin typeface="Times New Roman" panose="02020603050405020304" pitchFamily="18" charset="0"/>
                <a:cs typeface="Times New Roman" panose="02020603050405020304" pitchFamily="18" charset="0"/>
              </a:rPr>
              <a:t>Расчитаем</a:t>
            </a:r>
            <a:r>
              <a:rPr lang="ru-RU" sz="3200" dirty="0">
                <a:latin typeface="Times New Roman" panose="02020603050405020304" pitchFamily="18" charset="0"/>
                <a:cs typeface="Times New Roman" panose="02020603050405020304" pitchFamily="18" charset="0"/>
              </a:rPr>
              <a:t> постоянную жесткость воды, имея результаты временной и общей жесткости по формуле:</a:t>
            </a:r>
          </a:p>
          <a:p>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Ж </a:t>
            </a:r>
            <a:r>
              <a:rPr lang="ru-RU" sz="3200" b="1" baseline="-25000" dirty="0">
                <a:latin typeface="Times New Roman" panose="02020603050405020304" pitchFamily="18" charset="0"/>
                <a:cs typeface="Times New Roman" panose="02020603050405020304" pitchFamily="18" charset="0"/>
              </a:rPr>
              <a:t>постоянная</a:t>
            </a:r>
            <a:r>
              <a:rPr lang="ru-RU" sz="3200" b="1" dirty="0">
                <a:latin typeface="Times New Roman" panose="02020603050405020304" pitchFamily="18" charset="0"/>
                <a:cs typeface="Times New Roman" panose="02020603050405020304" pitchFamily="18" charset="0"/>
              </a:rPr>
              <a:t> = Ж </a:t>
            </a:r>
            <a:r>
              <a:rPr lang="ru-RU" sz="3200" b="1" baseline="-25000" dirty="0">
                <a:latin typeface="Times New Roman" panose="02020603050405020304" pitchFamily="18" charset="0"/>
                <a:cs typeface="Times New Roman" panose="02020603050405020304" pitchFamily="18" charset="0"/>
              </a:rPr>
              <a:t>общая  </a:t>
            </a:r>
            <a:r>
              <a:rPr lang="ru-RU" sz="3200" b="1" dirty="0">
                <a:latin typeface="Times New Roman" panose="02020603050405020304" pitchFamily="18" charset="0"/>
                <a:cs typeface="Times New Roman" panose="02020603050405020304" pitchFamily="18" charset="0"/>
              </a:rPr>
              <a:t>-  Ж </a:t>
            </a:r>
            <a:r>
              <a:rPr lang="ru-RU" sz="3200" b="1" baseline="-25000" dirty="0">
                <a:latin typeface="Times New Roman" panose="02020603050405020304" pitchFamily="18" charset="0"/>
                <a:cs typeface="Times New Roman" panose="02020603050405020304" pitchFamily="18" charset="0"/>
              </a:rPr>
              <a:t>временная</a:t>
            </a:r>
          </a:p>
          <a:p>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Ж </a:t>
            </a:r>
            <a:r>
              <a:rPr lang="ru-RU" sz="3200" b="1" baseline="-25000" dirty="0">
                <a:latin typeface="Times New Roman" panose="02020603050405020304" pitchFamily="18" charset="0"/>
                <a:cs typeface="Times New Roman" panose="02020603050405020304" pitchFamily="18" charset="0"/>
              </a:rPr>
              <a:t>постоянная</a:t>
            </a:r>
            <a:r>
              <a:rPr lang="ru-RU" sz="3200" b="1" dirty="0">
                <a:latin typeface="Times New Roman" panose="02020603050405020304" pitchFamily="18" charset="0"/>
                <a:cs typeface="Times New Roman" panose="02020603050405020304" pitchFamily="18" charset="0"/>
              </a:rPr>
              <a:t> = 2,25-1,1=1,15 моль/дм</a:t>
            </a:r>
            <a:r>
              <a:rPr lang="ru-RU" sz="3200" b="1" baseline="30000" dirty="0">
                <a:latin typeface="Times New Roman" panose="02020603050405020304" pitchFamily="18" charset="0"/>
                <a:cs typeface="Times New Roman" panose="02020603050405020304" pitchFamily="18" charset="0"/>
              </a:rPr>
              <a:t>3</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76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A0E1F-317B-4E1F-B072-DE4B56EC6A6E}"/>
              </a:ext>
            </a:extLst>
          </p:cNvPr>
          <p:cNvSpPr>
            <a:spLocks noGrp="1"/>
          </p:cNvSpPr>
          <p:nvPr>
            <p:ph type="title"/>
          </p:nvPr>
        </p:nvSpPr>
        <p:spPr/>
        <p:txBody>
          <a:bodyPr/>
          <a:lstStyle/>
          <a:p>
            <a:pPr algn="ctr"/>
            <a:r>
              <a:rPr lang="ru-RU" b="1" dirty="0"/>
              <a:t>Вывод</a:t>
            </a:r>
          </a:p>
        </p:txBody>
      </p:sp>
      <p:sp>
        <p:nvSpPr>
          <p:cNvPr id="3" name="TextBox 2">
            <a:extLst>
              <a:ext uri="{FF2B5EF4-FFF2-40B4-BE49-F238E27FC236}">
                <a16:creationId xmlns:a16="http://schemas.microsoft.com/office/drawing/2014/main" id="{068C1741-C101-4605-9721-848E231A51AA}"/>
              </a:ext>
            </a:extLst>
          </p:cNvPr>
          <p:cNvSpPr txBox="1"/>
          <p:nvPr/>
        </p:nvSpPr>
        <p:spPr>
          <a:xfrm>
            <a:off x="838200" y="1690688"/>
            <a:ext cx="10515600" cy="4524315"/>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Вода имеет большое значение в жизни человека. Она является источником всех процессов в природе. Проявляя заботу о своем здоровье, мы должны знать больше информации о таком качестве воды, как жесткость, о способах ее измерения. В настоящее время ведутся научные разработки в поисках методов удешевления процесса «смягчения» или «увеличения» жесткости воды.  В домашних условиях мы можем сами немного помочь себе и своему организму.  </a:t>
            </a:r>
          </a:p>
        </p:txBody>
      </p:sp>
    </p:spTree>
    <p:extLst>
      <p:ext uri="{BB962C8B-B14F-4D97-AF65-F5344CB8AC3E}">
        <p14:creationId xmlns:p14="http://schemas.microsoft.com/office/powerpoint/2010/main" val="352524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786903-5145-44DD-932F-3C8EEA99655C}"/>
              </a:ext>
            </a:extLst>
          </p:cNvPr>
          <p:cNvSpPr>
            <a:spLocks noGrp="1"/>
          </p:cNvSpPr>
          <p:nvPr>
            <p:ph type="title"/>
          </p:nvPr>
        </p:nvSpPr>
        <p:spPr/>
        <p:txBody>
          <a:bodyPr/>
          <a:lstStyle/>
          <a:p>
            <a:pPr algn="ctr"/>
            <a:r>
              <a:rPr lang="ru-RU" b="1" dirty="0"/>
              <a:t>Список используемых источников</a:t>
            </a:r>
          </a:p>
        </p:txBody>
      </p:sp>
      <p:sp>
        <p:nvSpPr>
          <p:cNvPr id="3" name="TextBox 2">
            <a:extLst>
              <a:ext uri="{FF2B5EF4-FFF2-40B4-BE49-F238E27FC236}">
                <a16:creationId xmlns:a16="http://schemas.microsoft.com/office/drawing/2014/main" id="{5C486606-89A8-402D-805B-0EA9947319A9}"/>
              </a:ext>
            </a:extLst>
          </p:cNvPr>
          <p:cNvSpPr txBox="1"/>
          <p:nvPr/>
        </p:nvSpPr>
        <p:spPr>
          <a:xfrm>
            <a:off x="887506" y="1421747"/>
            <a:ext cx="10515600" cy="5262979"/>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1. Лурье Ю.Ю. Справочник по аналитической химии. 1962 г.</a:t>
            </a:r>
          </a:p>
          <a:p>
            <a:r>
              <a:rPr lang="ru-RU" sz="2800" dirty="0">
                <a:latin typeface="Times New Roman" panose="02020603050405020304" pitchFamily="18" charset="0"/>
                <a:cs typeface="Times New Roman" panose="02020603050405020304" pitchFamily="18" charset="0"/>
              </a:rPr>
              <a:t>2. </a:t>
            </a:r>
            <a:r>
              <a:rPr lang="ru-RU" sz="2800" dirty="0" err="1">
                <a:latin typeface="Times New Roman" panose="02020603050405020304" pitchFamily="18" charset="0"/>
                <a:cs typeface="Times New Roman" panose="02020603050405020304" pitchFamily="18" charset="0"/>
              </a:rPr>
              <a:t>Бусев</a:t>
            </a:r>
            <a:r>
              <a:rPr lang="ru-RU" sz="2800" dirty="0">
                <a:latin typeface="Times New Roman" panose="02020603050405020304" pitchFamily="18" charset="0"/>
                <a:cs typeface="Times New Roman" panose="02020603050405020304" pitchFamily="18" charset="0"/>
              </a:rPr>
              <a:t> И.А. Определения,  понятия, термины в химии. М.: </a:t>
            </a:r>
            <a:r>
              <a:rPr lang="ru-RU" sz="2800" dirty="0" err="1">
                <a:latin typeface="Times New Roman" panose="02020603050405020304" pitchFamily="18" charset="0"/>
                <a:cs typeface="Times New Roman" panose="02020603050405020304" pitchFamily="18" charset="0"/>
              </a:rPr>
              <a:t>Просвящение</a:t>
            </a:r>
            <a:r>
              <a:rPr lang="ru-RU" sz="2800" dirty="0">
                <a:latin typeface="Times New Roman" panose="02020603050405020304" pitchFamily="18" charset="0"/>
                <a:cs typeface="Times New Roman" panose="02020603050405020304" pitchFamily="18" charset="0"/>
              </a:rPr>
              <a:t> 1981 г.</a:t>
            </a:r>
          </a:p>
          <a:p>
            <a:r>
              <a:rPr lang="ru-RU" sz="2800" dirty="0">
                <a:latin typeface="Times New Roman" panose="02020603050405020304" pitchFamily="18" charset="0"/>
                <a:cs typeface="Times New Roman" panose="02020603050405020304" pitchFamily="18" charset="0"/>
              </a:rPr>
              <a:t>3. Никольский Б.П. Справочник химика. Т-2. </a:t>
            </a:r>
            <a:r>
              <a:rPr lang="ru-RU" sz="2800" dirty="0" err="1">
                <a:latin typeface="Times New Roman" panose="02020603050405020304" pitchFamily="18" charset="0"/>
                <a:cs typeface="Times New Roman" panose="02020603050405020304" pitchFamily="18" charset="0"/>
              </a:rPr>
              <a:t>М.:Химия</a:t>
            </a:r>
            <a:r>
              <a:rPr lang="ru-RU" sz="2800" dirty="0">
                <a:latin typeface="Times New Roman" panose="02020603050405020304" pitchFamily="18" charset="0"/>
                <a:cs typeface="Times New Roman" panose="02020603050405020304" pitchFamily="18" charset="0"/>
              </a:rPr>
              <a:t> 1964 г.</a:t>
            </a:r>
          </a:p>
          <a:p>
            <a:r>
              <a:rPr lang="ru-RU" sz="2800" dirty="0">
                <a:latin typeface="Times New Roman" panose="02020603050405020304" pitchFamily="18" charset="0"/>
                <a:cs typeface="Times New Roman" panose="02020603050405020304" pitchFamily="18" charset="0"/>
              </a:rPr>
              <a:t>4. Петряков-Соколов И.В., Черненко М.Б., </a:t>
            </a:r>
            <a:r>
              <a:rPr lang="ru-RU" sz="2800" dirty="0" err="1">
                <a:latin typeface="Times New Roman" panose="02020603050405020304" pitchFamily="18" charset="0"/>
                <a:cs typeface="Times New Roman" panose="02020603050405020304" pitchFamily="18" charset="0"/>
              </a:rPr>
              <a:t>Станцо</a:t>
            </a:r>
            <a:r>
              <a:rPr lang="ru-RU" sz="2800" dirty="0">
                <a:latin typeface="Times New Roman" panose="02020603050405020304" pitchFamily="18" charset="0"/>
                <a:cs typeface="Times New Roman" panose="02020603050405020304" pitchFamily="18" charset="0"/>
              </a:rPr>
              <a:t> В.В. Популярная библиотека химических элементов. М.: Наука 1972 г.</a:t>
            </a:r>
          </a:p>
          <a:p>
            <a:r>
              <a:rPr lang="ru-RU" sz="2800" dirty="0">
                <a:latin typeface="Times New Roman" panose="02020603050405020304" pitchFamily="18" charset="0"/>
                <a:cs typeface="Times New Roman" panose="02020603050405020304" pitchFamily="18" charset="0"/>
              </a:rPr>
              <a:t>5.Иванов, </a:t>
            </a:r>
            <a:r>
              <a:rPr lang="ru-RU" sz="2800" dirty="0" err="1">
                <a:latin typeface="Times New Roman" panose="02020603050405020304" pitchFamily="18" charset="0"/>
                <a:cs typeface="Times New Roman" panose="02020603050405020304" pitchFamily="18" charset="0"/>
              </a:rPr>
              <a:t>Гева</a:t>
            </a:r>
            <a:r>
              <a:rPr lang="ru-RU" sz="2800" dirty="0">
                <a:latin typeface="Times New Roman" panose="02020603050405020304" pitchFamily="18" charset="0"/>
                <a:cs typeface="Times New Roman" panose="02020603050405020304" pitchFamily="18" charset="0"/>
              </a:rPr>
              <a:t>. Химия в формулах. Дрофа. 2004 г.</a:t>
            </a:r>
          </a:p>
          <a:p>
            <a:r>
              <a:rPr lang="ru-RU" sz="2800" dirty="0">
                <a:latin typeface="Times New Roman" panose="02020603050405020304" pitchFamily="18" charset="0"/>
                <a:cs typeface="Times New Roman" panose="02020603050405020304" pitchFamily="18" charset="0"/>
              </a:rPr>
              <a:t>6.Ресуры </a:t>
            </a:r>
            <a:r>
              <a:rPr lang="ru-RU" sz="2800" dirty="0" err="1">
                <a:latin typeface="Times New Roman" panose="02020603050405020304" pitchFamily="18" charset="0"/>
                <a:cs typeface="Times New Roman" panose="02020603050405020304" pitchFamily="18" charset="0"/>
              </a:rPr>
              <a:t>internet</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-https//infourok.ru</a:t>
            </a:r>
          </a:p>
          <a:p>
            <a:r>
              <a:rPr lang="ru-RU" sz="2800" dirty="0">
                <a:latin typeface="Times New Roman" panose="02020603050405020304" pitchFamily="18" charset="0"/>
                <a:cs typeface="Times New Roman" panose="02020603050405020304" pitchFamily="18" charset="0"/>
              </a:rPr>
              <a:t>-</a:t>
            </a:r>
            <a:r>
              <a:rPr lang="ru-RU" sz="2800" u="sng" dirty="0">
                <a:latin typeface="Times New Roman" panose="02020603050405020304" pitchFamily="18" charset="0"/>
                <a:cs typeface="Times New Roman" panose="02020603050405020304" pitchFamily="18" charset="0"/>
                <a:hlinkClick r:id="rId2"/>
              </a:rPr>
              <a:t>www.myshored.ru</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https//multiurok.ru</a:t>
            </a:r>
          </a:p>
          <a:p>
            <a:r>
              <a:rPr lang="ru-RU" sz="2800" dirty="0">
                <a:latin typeface="Times New Roman" panose="02020603050405020304" pitchFamily="18" charset="0"/>
                <a:cs typeface="Times New Roman" panose="02020603050405020304" pitchFamily="18" charset="0"/>
              </a:rPr>
              <a:t>-https//school-scitnce.ru</a:t>
            </a:r>
          </a:p>
        </p:txBody>
      </p:sp>
    </p:spTree>
    <p:extLst>
      <p:ext uri="{BB962C8B-B14F-4D97-AF65-F5344CB8AC3E}">
        <p14:creationId xmlns:p14="http://schemas.microsoft.com/office/powerpoint/2010/main" val="97454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F118A-B365-41CB-AC16-D0AA1EF9F092}"/>
              </a:ext>
            </a:extLst>
          </p:cNvPr>
          <p:cNvSpPr>
            <a:spLocks noGrp="1"/>
          </p:cNvSpPr>
          <p:nvPr>
            <p:ph type="title"/>
          </p:nvPr>
        </p:nvSpPr>
        <p:spPr/>
        <p:txBody>
          <a:bodyPr/>
          <a:lstStyle/>
          <a:p>
            <a:pPr algn="ctr"/>
            <a:r>
              <a:rPr lang="ru-RU" dirty="0"/>
              <a:t>1.Теоретическая часть.</a:t>
            </a:r>
            <a:br>
              <a:rPr lang="ru-RU" dirty="0"/>
            </a:br>
            <a:r>
              <a:rPr lang="ru-RU" dirty="0"/>
              <a:t>1.1. Актуальность</a:t>
            </a:r>
          </a:p>
        </p:txBody>
      </p:sp>
      <p:sp>
        <p:nvSpPr>
          <p:cNvPr id="3" name="TextBox 2">
            <a:extLst>
              <a:ext uri="{FF2B5EF4-FFF2-40B4-BE49-F238E27FC236}">
                <a16:creationId xmlns:a16="http://schemas.microsoft.com/office/drawing/2014/main" id="{1896522C-A681-45E6-8442-E119A2A07C2D}"/>
              </a:ext>
            </a:extLst>
          </p:cNvPr>
          <p:cNvSpPr txBox="1"/>
          <p:nvPr/>
        </p:nvSpPr>
        <p:spPr>
          <a:xfrm>
            <a:off x="730624" y="1690688"/>
            <a:ext cx="10515600" cy="5016758"/>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Жесткую воду не рекомендуется использовать для стирки и мытья посуды, поскольку ткани быстро изнашиваются, а посуда тускнеет.</a:t>
            </a: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Большой вред такая вода наносит стиральным и посудомоечным машинам, кофеваркам и электрическим чайникам: осаждаясь на нагревательных элементах, соли магния и кальция образуют твердые известковые отложения.</a:t>
            </a: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стенках паровых котлов жесткая вода образует накипь, обладающую плохой теплопроводностью, вследствие чего увеличивается расход топлива. </a:t>
            </a:r>
          </a:p>
        </p:txBody>
      </p:sp>
    </p:spTree>
    <p:extLst>
      <p:ext uri="{BB962C8B-B14F-4D97-AF65-F5344CB8AC3E}">
        <p14:creationId xmlns:p14="http://schemas.microsoft.com/office/powerpoint/2010/main" val="425142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BE18C8-252D-4F72-8602-684285A09A24}"/>
              </a:ext>
            </a:extLst>
          </p:cNvPr>
          <p:cNvSpPr txBox="1"/>
          <p:nvPr/>
        </p:nvSpPr>
        <p:spPr>
          <a:xfrm>
            <a:off x="609600" y="358589"/>
            <a:ext cx="10972800" cy="6494085"/>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Кроме того, накипь способствует разъединению (коррозии) стенок котлов, что может повлечь за собой аварию. Трубки радиаторов от жесткой воды могут зарасти накипью, отчего радиатор перестает действовать. Потери от жесткости воды в быту – это перерасход на 30-50% моющих средств при стирке белья и купании, плохие потребительские свойства воды: при заваривании кофе или чая в такой воде может выпасть бурый осадок, при кипячении на поверхности образуется пленка, вода приобретает характерный привкус; в жесткой воде хуже разваривается мясо, потому что соли жесткости с белками мяса образуют нерастворимые соединения, что, в свою очередь приводит к снижению усвояемости белков. Очень жесткая вода непригодна для питья.</a:t>
            </a:r>
          </a:p>
        </p:txBody>
      </p:sp>
    </p:spTree>
    <p:extLst>
      <p:ext uri="{BB962C8B-B14F-4D97-AF65-F5344CB8AC3E}">
        <p14:creationId xmlns:p14="http://schemas.microsoft.com/office/powerpoint/2010/main" val="369579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19E66-F1C5-4C52-836B-CCCDE1D55B2D}"/>
              </a:ext>
            </a:extLst>
          </p:cNvPr>
          <p:cNvSpPr txBox="1"/>
          <p:nvPr/>
        </p:nvSpPr>
        <p:spPr>
          <a:xfrm>
            <a:off x="555812" y="537882"/>
            <a:ext cx="11098305" cy="600164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Вода необходима для удаления из организма различных вредных веществ, образующихся в результате обмена. Вода для человеческого организма – это второе по значимости вещество после кислорода. Поэтому она должна быть чистой и соответствовать установленным санитарным нормам. Оказывается, чем жестче вода, тем хуже она оказывает влияние на организм человека. Жесткость воды неблагоприятно влияет на кожу, обуславливая ее преждевременное старение. Высокая жесткость воды оказывает отрицательное воздействие на органы пищеварения.</a:t>
            </a:r>
          </a:p>
          <a:p>
            <a:pPr algn="just"/>
            <a:endParaRPr lang="ru-RU" sz="3200" dirty="0"/>
          </a:p>
        </p:txBody>
      </p:sp>
    </p:spTree>
    <p:extLst>
      <p:ext uri="{BB962C8B-B14F-4D97-AF65-F5344CB8AC3E}">
        <p14:creationId xmlns:p14="http://schemas.microsoft.com/office/powerpoint/2010/main" val="40655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1AD6F-4E2E-4BB1-A6EF-9552A4BFD9FF}"/>
              </a:ext>
            </a:extLst>
          </p:cNvPr>
          <p:cNvSpPr txBox="1"/>
          <p:nvPr/>
        </p:nvSpPr>
        <p:spPr>
          <a:xfrm>
            <a:off x="730623" y="591670"/>
            <a:ext cx="10730753" cy="353943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Больше всего от воды переполненной ионами кальция и магния страдает сердечно-сосудистая система.</a:t>
            </a: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Постоянное употребление внутрь воды с повышенной жесткостью приводит к заболеваниям суставов.</a:t>
            </a:r>
            <a:r>
              <a:rPr lang="ru-RU"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Существует мнение, что жесткая вода приводит к образованию камней в почках и желчных путях.</a:t>
            </a:r>
          </a:p>
          <a:p>
            <a:pPr algn="just"/>
            <a:endParaRPr lang="ru-RU" sz="3200" dirty="0"/>
          </a:p>
        </p:txBody>
      </p:sp>
    </p:spTree>
    <p:extLst>
      <p:ext uri="{BB962C8B-B14F-4D97-AF65-F5344CB8AC3E}">
        <p14:creationId xmlns:p14="http://schemas.microsoft.com/office/powerpoint/2010/main" val="40775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DE546F-D661-4F6E-905A-153021B4E57C}"/>
              </a:ext>
            </a:extLst>
          </p:cNvPr>
          <p:cNvSpPr>
            <a:spLocks noGrp="1"/>
          </p:cNvSpPr>
          <p:nvPr>
            <p:ph type="title"/>
          </p:nvPr>
        </p:nvSpPr>
        <p:spPr/>
        <p:txBody>
          <a:bodyPr/>
          <a:lstStyle/>
          <a:p>
            <a:pPr algn="ctr"/>
            <a:r>
              <a:rPr lang="ru-RU" dirty="0"/>
              <a:t>1.2. Что такое жёсткость воды и её виды</a:t>
            </a:r>
          </a:p>
        </p:txBody>
      </p:sp>
      <p:sp>
        <p:nvSpPr>
          <p:cNvPr id="3" name="TextBox 2">
            <a:extLst>
              <a:ext uri="{FF2B5EF4-FFF2-40B4-BE49-F238E27FC236}">
                <a16:creationId xmlns:a16="http://schemas.microsoft.com/office/drawing/2014/main" id="{05D9CB39-0C17-4118-B427-AE9F23197519}"/>
              </a:ext>
            </a:extLst>
          </p:cNvPr>
          <p:cNvSpPr txBox="1"/>
          <p:nvPr/>
        </p:nvSpPr>
        <p:spPr>
          <a:xfrm>
            <a:off x="838200" y="2366682"/>
            <a:ext cx="10515600" cy="3046988"/>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Вода с большим содержанием солей называется </a:t>
            </a:r>
            <a:r>
              <a:rPr lang="ru-RU" sz="3200" i="1" dirty="0">
                <a:latin typeface="Times New Roman" panose="02020603050405020304" pitchFamily="18" charset="0"/>
                <a:cs typeface="Times New Roman" panose="02020603050405020304" pitchFamily="18" charset="0"/>
              </a:rPr>
              <a:t>жёсткой</a:t>
            </a:r>
            <a:r>
              <a:rPr lang="ru-RU" sz="3200" dirty="0">
                <a:latin typeface="Times New Roman" panose="02020603050405020304" pitchFamily="18" charset="0"/>
                <a:cs typeface="Times New Roman" panose="02020603050405020304" pitchFamily="18" charset="0"/>
              </a:rPr>
              <a:t>, с малым содержанием — </a:t>
            </a:r>
            <a:r>
              <a:rPr lang="ru-RU" sz="3200" b="1" dirty="0">
                <a:latin typeface="Times New Roman" panose="02020603050405020304" pitchFamily="18" charset="0"/>
                <a:cs typeface="Times New Roman" panose="02020603050405020304" pitchFamily="18" charset="0"/>
              </a:rPr>
              <a:t>мягкой</a:t>
            </a:r>
            <a:r>
              <a:rPr lang="ru-RU" sz="3200" dirty="0">
                <a:latin typeface="Times New Roman" panose="02020603050405020304" pitchFamily="18" charset="0"/>
                <a:cs typeface="Times New Roman" panose="02020603050405020304" pitchFamily="18" charset="0"/>
              </a:rPr>
              <a:t>. Термин «жёсткая» по отношению к воде исторически сложился из-за свойств тканей после их стирки с использованием мыла на основе жирных кислот — ткань, постиранная в жёсткой воде, более жёсткая на ощупь. </a:t>
            </a:r>
          </a:p>
        </p:txBody>
      </p:sp>
    </p:spTree>
    <p:extLst>
      <p:ext uri="{BB962C8B-B14F-4D97-AF65-F5344CB8AC3E}">
        <p14:creationId xmlns:p14="http://schemas.microsoft.com/office/powerpoint/2010/main" val="339621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6FE41A-1BFF-48DD-BA2E-E01158DB7161}"/>
              </a:ext>
            </a:extLst>
          </p:cNvPr>
          <p:cNvSpPr txBox="1"/>
          <p:nvPr/>
        </p:nvSpPr>
        <p:spPr>
          <a:xfrm>
            <a:off x="609600" y="1057835"/>
            <a:ext cx="10972800" cy="403187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Этот феномен объясняется, с одной стороны, </a:t>
            </a:r>
            <a:r>
              <a:rPr lang="ru-RU" sz="3200" b="1" u="sng" dirty="0">
                <a:latin typeface="Times New Roman" panose="02020603050405020304" pitchFamily="18" charset="0"/>
                <a:cs typeface="Times New Roman" panose="02020603050405020304" pitchFamily="18" charset="0"/>
                <a:hlinkClick r:id="rId2"/>
              </a:rPr>
              <a:t>сорбцией</a:t>
            </a:r>
            <a:r>
              <a:rPr lang="ru-RU" sz="3200" dirty="0">
                <a:latin typeface="Times New Roman" panose="02020603050405020304" pitchFamily="18" charset="0"/>
                <a:cs typeface="Times New Roman" panose="02020603050405020304" pitchFamily="18" charset="0"/>
              </a:rPr>
              <a:t> (поглощение твёрдым телом либо жидкостью различных веществ из окружающей среды.)  тканью кальциевых и магниевых солей жирных кислот, образующихся в процессе стирки на макроуровне. С другой стороны, волокна ткани обладают ионообменными свойствами, и, как следствие, свойством сорбировать многовалентные </a:t>
            </a:r>
            <a:r>
              <a:rPr lang="ru-RU" sz="3200" dirty="0">
                <a:latin typeface="Times New Roman" panose="02020603050405020304" pitchFamily="18" charset="0"/>
                <a:cs typeface="Times New Roman" panose="02020603050405020304" pitchFamily="18" charset="0"/>
                <a:hlinkClick r:id="rId3"/>
              </a:rPr>
              <a:t>катионы</a:t>
            </a:r>
            <a:r>
              <a:rPr lang="ru-RU" sz="3200" dirty="0">
                <a:latin typeface="Times New Roman" panose="02020603050405020304" pitchFamily="18" charset="0"/>
                <a:cs typeface="Times New Roman" panose="02020603050405020304" pitchFamily="18" charset="0"/>
              </a:rPr>
              <a:t> </a:t>
            </a:r>
            <a:r>
              <a:rPr lang="ru-RU" sz="3200" u="sng"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положительно заряженный ион)— на молекулярном уровне.</a:t>
            </a:r>
          </a:p>
        </p:txBody>
      </p:sp>
    </p:spTree>
    <p:extLst>
      <p:ext uri="{BB962C8B-B14F-4D97-AF65-F5344CB8AC3E}">
        <p14:creationId xmlns:p14="http://schemas.microsoft.com/office/powerpoint/2010/main" val="4397244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2082</Words>
  <Application>Microsoft Office PowerPoint</Application>
  <PresentationFormat>Широкоэкранный</PresentationFormat>
  <Paragraphs>145</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Calibri Light</vt:lpstr>
      <vt:lpstr>Cambria Math</vt:lpstr>
      <vt:lpstr>Times New Roman</vt:lpstr>
      <vt:lpstr>Тема Office</vt:lpstr>
      <vt:lpstr>Проект по химии «Определение жёсткости воды»</vt:lpstr>
      <vt:lpstr>Цель работы:</vt:lpstr>
      <vt:lpstr>Содержание:</vt:lpstr>
      <vt:lpstr>1.Теоретическая часть. 1.1. Актуальность</vt:lpstr>
      <vt:lpstr>Презентация PowerPoint</vt:lpstr>
      <vt:lpstr>Презентация PowerPoint</vt:lpstr>
      <vt:lpstr>Презентация PowerPoint</vt:lpstr>
      <vt:lpstr>1.2. Что такое жёсткость воды и её виды</vt:lpstr>
      <vt:lpstr>Презентация PowerPoint</vt:lpstr>
      <vt:lpstr>Презентация PowerPoint</vt:lpstr>
      <vt:lpstr>Презентация PowerPoint</vt:lpstr>
      <vt:lpstr>Презентация PowerPoint</vt:lpstr>
      <vt:lpstr>Презентация PowerPoint</vt:lpstr>
      <vt:lpstr> Система обратного осмоса</vt:lpstr>
      <vt:lpstr>Смягчающие соли</vt:lpstr>
      <vt:lpstr>Фильтры-кувшины</vt:lpstr>
      <vt:lpstr>Магнитный фильтр</vt:lpstr>
      <vt:lpstr>Ионообменные смягчители воды</vt:lpstr>
      <vt:lpstr>Презентация PowerPoint</vt:lpstr>
      <vt:lpstr>2. Практическая часть 2.1. Лабораторный опыт №1 Определение жёсткости воды в домашних условиях. </vt:lpstr>
      <vt:lpstr>Ход работы</vt:lpstr>
      <vt:lpstr>Презентация PowerPoint</vt:lpstr>
      <vt:lpstr>Презентация PowerPoint</vt:lpstr>
      <vt:lpstr>2.2. Лабораторный опыт №2 Определение временной (карбонатной) жёсткости в лабораторных условиях.</vt:lpstr>
      <vt:lpstr>Ход работы</vt:lpstr>
      <vt:lpstr>Презентация PowerPoint</vt:lpstr>
      <vt:lpstr>Презентация PowerPoint</vt:lpstr>
      <vt:lpstr>Презентация PowerPoint</vt:lpstr>
      <vt:lpstr>2.3. Лабораторный опыт №3 Опрел деление общей жёсткости воды в лабораторных условиях.</vt:lpstr>
      <vt:lpstr>Ход работы</vt:lpstr>
      <vt:lpstr>Презентация PowerPoint</vt:lpstr>
      <vt:lpstr>Презентация PowerPoint</vt:lpstr>
      <vt:lpstr>Презентация PowerPoint</vt:lpstr>
      <vt:lpstr>Презентация PowerPoint</vt:lpstr>
      <vt:lpstr>Определим по таблице, к какой группе относится исследуемая проба воды: </vt:lpstr>
      <vt:lpstr>Презентация PowerPoint</vt:lpstr>
      <vt:lpstr>Вывод</vt:lpstr>
      <vt:lpstr>Список используемых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химии «Определение жёсткости воды»</dc:title>
  <dc:creator>Егоръ</dc:creator>
  <cp:lastModifiedBy>Егоръ</cp:lastModifiedBy>
  <cp:revision>31</cp:revision>
  <dcterms:created xsi:type="dcterms:W3CDTF">2021-02-12T08:42:12Z</dcterms:created>
  <dcterms:modified xsi:type="dcterms:W3CDTF">2021-02-15T14:44:02Z</dcterms:modified>
</cp:coreProperties>
</file>