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200"/>
    <a:srgbClr val="F4B3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34" autoAdjust="0"/>
    <p:restoredTop sz="94660"/>
  </p:normalViewPr>
  <p:slideViewPr>
    <p:cSldViewPr>
      <p:cViewPr varScale="1">
        <p:scale>
          <a:sx n="101" d="100"/>
          <a:sy n="101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E8930D-E5FF-404E-8F6C-723F2A380099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66F331-5F0A-49C4-BA64-16BAB1537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8E7EB5F-E77A-4030-95FA-19AC9CFACC56}" type="slidenum">
              <a:rPr lang="ru-RU" sz="1200">
                <a:latin typeface="+mn-lt"/>
              </a:rPr>
              <a:pPr algn="r">
                <a:defRPr/>
              </a:pPr>
              <a:t>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8271-1E29-44A3-9978-7E4B93A2759D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84F8-3731-432E-9BAC-55268155E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F2BB3-9325-4E94-8FDB-C9320781AB00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A22E-F857-4852-B4A2-F9A25CC50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B3E8-76D0-44E9-9124-9F3965CFCC2B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57FEA-9D24-4078-9357-2F981DFFB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EED2-4AF3-44D1-94DD-0BD2AC23BFCE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1D5C2-E9C6-491A-924D-163D9AB8C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6790-0DCF-4391-BD49-A9BAFBD96691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7516-332C-4B4C-83E3-781E52A0A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6E8E-AAE2-46C2-A2CF-63B49692909C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85D1-2428-48DA-BE60-07F5CC314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4FAE-5E07-4D18-9DE7-198905A5484A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CEEE-BD0C-43C1-AD1A-D62840314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2C11-0486-438A-AC00-4CB4A57E009E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63E3-9D7E-4F61-A75A-C2557781F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308A-4869-40AC-8151-CB0EBE41ACC6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9682F-ED87-4E17-8D2B-4626433F3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A6E6-9BAA-4B6D-81A3-A2B64BEC2997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704C-2214-4484-BE3E-4037B60DC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6601-AB5E-4D5C-BEF6-2FE30792ACD5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4DA3-8707-4C24-BD54-74745279F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421928-EA80-4302-B8B4-D1E1B17F57BE}" type="datetimeFigureOut">
              <a:rPr lang="ru-RU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F49E25-D19B-404F-A981-DDBDAF03F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685800" y="428605"/>
            <a:ext cx="7772400" cy="1000131"/>
          </a:xfr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Дымка для дошколят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62" name="Подзаголовок 5"/>
          <p:cNvSpPr>
            <a:spLocks noGrp="1"/>
          </p:cNvSpPr>
          <p:nvPr>
            <p:ph type="subTitle" idx="4294967295"/>
          </p:nvPr>
        </p:nvSpPr>
        <p:spPr>
          <a:xfrm flipV="1">
            <a:off x="8135938" y="6858000"/>
            <a:ext cx="2016125" cy="96838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endParaRPr lang="ru-RU" sz="800" smtClean="0">
              <a:solidFill>
                <a:schemeClr val="tx2"/>
              </a:solidFill>
            </a:endParaRPr>
          </a:p>
        </p:txBody>
      </p:sp>
      <p:pic>
        <p:nvPicPr>
          <p:cNvPr id="15363" name="Содержимое 12" descr="97056273_large_13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785938"/>
            <a:ext cx="6400800" cy="4306887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5ec68_a6f45de0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363" y="273050"/>
            <a:ext cx="4451124" cy="5853113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285750"/>
            <a:ext cx="3008313" cy="58404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i="1" dirty="0" smtClean="0">
                <a:solidFill>
                  <a:schemeClr val="accent2">
                    <a:lumMod val="75000"/>
                  </a:schemeClr>
                </a:solidFill>
              </a:rPr>
              <a:t>Свернут и получится колокол юбки для барыни. К ней «примажут» стан, ручки, голову . Украсят </a:t>
            </a:r>
            <a:r>
              <a:rPr lang="ru-RU" sz="1900" b="1" i="1" dirty="0" err="1" smtClean="0">
                <a:solidFill>
                  <a:schemeClr val="accent2">
                    <a:lumMod val="75000"/>
                  </a:schemeClr>
                </a:solidFill>
              </a:rPr>
              <a:t>налепными</a:t>
            </a:r>
            <a:r>
              <a:rPr lang="ru-RU" sz="1900" b="1" i="1" dirty="0" smtClean="0">
                <a:solidFill>
                  <a:schemeClr val="accent2">
                    <a:lumMod val="75000"/>
                  </a:schemeClr>
                </a:solidFill>
              </a:rPr>
              <a:t> оборками, витыми косицами, кокошником, шляпкой.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i="1" dirty="0" smtClean="0">
                <a:solidFill>
                  <a:schemeClr val="accent2">
                    <a:lumMod val="75000"/>
                  </a:schemeClr>
                </a:solidFill>
              </a:rPr>
              <a:t>Следы «примазки» при всем желании не заметить: острой лучинкой мастерица ловко обрезает лишние кусочки глины, а сырой тряпкой все время «оглаживает» игрушку, и получается она гладкая да ровная, будто не руками сделанная, а отлитая в форме.</a:t>
            </a:r>
            <a:endParaRPr lang="ru-RU" sz="19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5ec69_3841c226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4056" y="273050"/>
            <a:ext cx="4393737" cy="5853113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25"/>
            <a:ext cx="3008313" cy="56975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Но игрушка еще не готова. После лепки ее несколько дней сушили, затем 3-4 часа обжигали в русской печи и остужали. Сейчас для обжига используют муфельные печи.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37819780_dymka_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0" y="928670"/>
            <a:ext cx="4429128" cy="4857785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42938"/>
            <a:ext cx="3008313" cy="54832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Следующий этап работы-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обеливание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. Игрушки погружали в раствор мелко молотого мела, разведенного на молоке и ставили на сквозняк. Молоко быстро скисало и на поверхности изделия появлялась пленка казеинового клея, лучшего закрепителя мела. Красная глиняная игрушка превращалась в ослепительно белую и была готова для росписи.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4cb6a_cda038c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4000527" cy="3000395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5708f28cf06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604" y="3286124"/>
            <a:ext cx="3431445" cy="2857520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Sammit_-8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000372"/>
            <a:ext cx="4024314" cy="3672190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8" name="Рисунок 7" descr="32217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708" y="569201"/>
            <a:ext cx="4309422" cy="3216169"/>
          </a:xfrm>
          <a:prstGeom prst="round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6"/>
                </a:solidFill>
              </a:rPr>
              <a:t>Откуда берет начало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1800" b="1" i="1" smtClean="0">
                <a:solidFill>
                  <a:srgbClr val="558ED5"/>
                </a:solidFill>
              </a:rPr>
              <a:t>У дороги ели спят</a:t>
            </a:r>
            <a:br>
              <a:rPr lang="ru-RU" sz="1800" b="1" i="1" smtClean="0">
                <a:solidFill>
                  <a:srgbClr val="558ED5"/>
                </a:solidFill>
              </a:rPr>
            </a:br>
            <a:r>
              <a:rPr lang="ru-RU" sz="1800" b="1" i="1" smtClean="0">
                <a:solidFill>
                  <a:srgbClr val="558ED5"/>
                </a:solidFill>
              </a:rPr>
              <a:t>В инее седом,</a:t>
            </a:r>
            <a:br>
              <a:rPr lang="ru-RU" sz="1800" b="1" i="1" smtClean="0">
                <a:solidFill>
                  <a:srgbClr val="558ED5"/>
                </a:solidFill>
              </a:rPr>
            </a:br>
            <a:r>
              <a:rPr lang="ru-RU" sz="1800" b="1" i="1" smtClean="0">
                <a:solidFill>
                  <a:srgbClr val="558ED5"/>
                </a:solidFill>
              </a:rPr>
              <a:t>Спят деревья, спит река,</a:t>
            </a:r>
            <a:br>
              <a:rPr lang="ru-RU" sz="1800" b="1" i="1" smtClean="0">
                <a:solidFill>
                  <a:srgbClr val="558ED5"/>
                </a:solidFill>
              </a:rPr>
            </a:br>
            <a:r>
              <a:rPr lang="ru-RU" sz="1800" b="1" i="1" smtClean="0">
                <a:solidFill>
                  <a:srgbClr val="558ED5"/>
                </a:solidFill>
              </a:rPr>
              <a:t>Скованная льдом.</a:t>
            </a:r>
            <a:br>
              <a:rPr lang="ru-RU" sz="1800" b="1" i="1" smtClean="0">
                <a:solidFill>
                  <a:srgbClr val="558ED5"/>
                </a:solidFill>
              </a:rPr>
            </a:br>
            <a:r>
              <a:rPr lang="ru-RU" sz="1800" b="1" i="1" smtClean="0">
                <a:solidFill>
                  <a:srgbClr val="558ED5"/>
                </a:solidFill>
              </a:rPr>
              <a:t>Мягко падает снежок,</a:t>
            </a:r>
            <a:br>
              <a:rPr lang="ru-RU" sz="1800" b="1" i="1" smtClean="0">
                <a:solidFill>
                  <a:srgbClr val="558ED5"/>
                </a:solidFill>
              </a:rPr>
            </a:br>
            <a:r>
              <a:rPr lang="ru-RU" sz="1800" b="1" i="1" smtClean="0">
                <a:solidFill>
                  <a:srgbClr val="558ED5"/>
                </a:solidFill>
              </a:rPr>
              <a:t>Вьется голубой дымок,</a:t>
            </a:r>
            <a:br>
              <a:rPr lang="ru-RU" sz="1800" b="1" i="1" smtClean="0">
                <a:solidFill>
                  <a:srgbClr val="558ED5"/>
                </a:solidFill>
              </a:rPr>
            </a:br>
            <a:r>
              <a:rPr lang="ru-RU" sz="1800" b="1" i="1" smtClean="0">
                <a:solidFill>
                  <a:srgbClr val="558ED5"/>
                </a:solidFill>
              </a:rPr>
              <a:t>Дым идет из труб столбом,</a:t>
            </a:r>
            <a:br>
              <a:rPr lang="ru-RU" sz="1800" b="1" i="1" smtClean="0">
                <a:solidFill>
                  <a:srgbClr val="558ED5"/>
                </a:solidFill>
              </a:rPr>
            </a:br>
            <a:r>
              <a:rPr lang="ru-RU" sz="1800" b="1" i="1" smtClean="0">
                <a:solidFill>
                  <a:srgbClr val="558ED5"/>
                </a:solidFill>
              </a:rPr>
              <a:t>Словно в дымке все кругом,</a:t>
            </a:r>
            <a:br>
              <a:rPr lang="ru-RU" sz="1800" b="1" i="1" smtClean="0">
                <a:solidFill>
                  <a:srgbClr val="558ED5"/>
                </a:solidFill>
              </a:rPr>
            </a:br>
            <a:r>
              <a:rPr lang="ru-RU" sz="1800" b="1" i="1" smtClean="0">
                <a:solidFill>
                  <a:srgbClr val="558ED5"/>
                </a:solidFill>
              </a:rPr>
              <a:t>Голубые дали,</a:t>
            </a:r>
            <a:br>
              <a:rPr lang="ru-RU" sz="1800" b="1" i="1" smtClean="0">
                <a:solidFill>
                  <a:srgbClr val="558ED5"/>
                </a:solidFill>
              </a:rPr>
            </a:br>
            <a:r>
              <a:rPr lang="ru-RU" sz="1800" b="1" i="1" smtClean="0">
                <a:solidFill>
                  <a:srgbClr val="558ED5"/>
                </a:solidFill>
              </a:rPr>
              <a:t>И село родное люди</a:t>
            </a:r>
            <a:br>
              <a:rPr lang="ru-RU" sz="1800" b="1" i="1" smtClean="0">
                <a:solidFill>
                  <a:srgbClr val="558ED5"/>
                </a:solidFill>
              </a:rPr>
            </a:br>
            <a:r>
              <a:rPr lang="ru-RU" sz="1800" b="1" i="1" smtClean="0">
                <a:solidFill>
                  <a:srgbClr val="558ED5"/>
                </a:solidFill>
              </a:rPr>
              <a:t>«Дымково» назвали.</a:t>
            </a:r>
            <a:br>
              <a:rPr lang="ru-RU" sz="1800" b="1" i="1" smtClean="0">
                <a:solidFill>
                  <a:srgbClr val="558ED5"/>
                </a:solidFill>
              </a:rPr>
            </a:br>
            <a:r>
              <a:rPr lang="ru-RU" sz="1800" b="1" i="1" smtClean="0">
                <a:solidFill>
                  <a:srgbClr val="558ED5"/>
                </a:solidFill>
              </a:rPr>
              <a:t>Там любили песни, пляски,</a:t>
            </a:r>
            <a:br>
              <a:rPr lang="ru-RU" sz="1800" b="1" i="1" smtClean="0">
                <a:solidFill>
                  <a:srgbClr val="558ED5"/>
                </a:solidFill>
              </a:rPr>
            </a:br>
            <a:r>
              <a:rPr lang="ru-RU" sz="1800" b="1" i="1" smtClean="0">
                <a:solidFill>
                  <a:srgbClr val="558ED5"/>
                </a:solidFill>
              </a:rPr>
              <a:t>В том селе рождались сказки,</a:t>
            </a:r>
          </a:p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1" name="Содержимое 10" descr="vid_na_dyimkovo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500042"/>
            <a:ext cx="5111750" cy="5214974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2217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3714774" cy="3239896"/>
          </a:xfrm>
          <a:prstGeom prst="ellips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1238170831_dymko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00438"/>
            <a:ext cx="2714644" cy="3063932"/>
          </a:xfrm>
          <a:prstGeom prst="ellipse">
            <a:avLst/>
          </a:prstGeom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6250" y="285750"/>
            <a:ext cx="4357688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Вечера зимою длинны,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И лепили там из глины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Все игрушки непростые,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А волшебно-расписные: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Белоснежны, как березки,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Кружочки, клеточки, полоски —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Простой, казалось бы, узор,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Но отвести не в силах взор.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И пошла о «дымке» слава,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Заслужив на это право,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Говорят о ней повсюду,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Удивительному чуду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Мы поклонимся не раз.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О древней дымковской игрушке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Поведем сейчас рассказ.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38975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000108"/>
            <a:ext cx="3643338" cy="471490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75" y="1000125"/>
            <a:ext cx="257175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Вот индюк нарядный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Весь такой он ладный,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У большого индюка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Все расписаны бока,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Всех нарядом удивил,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Крылья важно распустил.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Посмотрите, пышный хвост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У него совсем не прост —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Точно солнечный цветок,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72250" y="1071563"/>
            <a:ext cx="200025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А высокий гребешок,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Красной краскою горя,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Как корона у царя.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Индюк сказочно красив,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Он напыщен, горделив,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Смотрит свысока вокруг,</a:t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Птица важная — индюк.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46-099-Dymkovskaja-igrushka-vjatskaja-igrushka-kirovskaja-igrushka-odin-i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785794"/>
            <a:ext cx="2571768" cy="500066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3" y="785813"/>
            <a:ext cx="2714625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За студеною водицей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Водоноска-молодица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Как лебедушка плывет,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Ведра красные несет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На коромысле, не спеша.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Посмотри, как хороша —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Эта девица-краса,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43625" y="785813"/>
            <a:ext cx="2571750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Тугая черная коса,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Щечки алые горят,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Удивительный наряд: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Сидит кокошник горделиво,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Водоноска так красива,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Как лебедушка плывет,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Песню тихую поет.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О цвете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smtClean="0">
                <a:solidFill>
                  <a:srgbClr val="0070C0"/>
                </a:solidFill>
              </a:rPr>
              <a:t>Для росписи используют контрастные сочетания ярких цветов: красного, малинового, жёлтого, оранжевого, </a:t>
            </a:r>
            <a:br>
              <a:rPr lang="ru-RU" sz="2400" smtClean="0">
                <a:solidFill>
                  <a:srgbClr val="0070C0"/>
                </a:solidFill>
              </a:rPr>
            </a:br>
            <a:r>
              <a:rPr lang="ru-RU" sz="2400" smtClean="0">
                <a:solidFill>
                  <a:srgbClr val="0070C0"/>
                </a:solidFill>
              </a:rPr>
              <a:t>голубого,  зеленого, синего и черного.</a:t>
            </a:r>
          </a:p>
        </p:txBody>
      </p:sp>
      <p:pic>
        <p:nvPicPr>
          <p:cNvPr id="5" name="Рисунок 4" descr="108013625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786058"/>
            <a:ext cx="5715000" cy="3571900"/>
          </a:xfrm>
          <a:prstGeom prst="ellipse">
            <a:avLst/>
          </a:prstGeom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357298"/>
            <a:ext cx="4286280" cy="4643470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85813" y="428625"/>
            <a:ext cx="28575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Рисунок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4572000" y="3357563"/>
            <a:ext cx="11430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75" y="1500188"/>
            <a:ext cx="271462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Круги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Ромбы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Полоски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Клетки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Этапы изготовления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545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ln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687474703a2f2f7777772e64796d6b6f766f2e636f6d2f6173736574732f696d616765732f61727469636c65732f7465682d325f622e6a70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714356"/>
            <a:ext cx="4071966" cy="4857784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71500"/>
            <a:ext cx="3008313" cy="52863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Красную глину на игрушки собирали обычно весной после половодья на реке Вятке  и смешивали ее с мелким, чистым речным песком, чтобы не трескалась при обжиге.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Подготовка глины к работе- дело не простое: ее рубят лопатой, много раз переворачивают, заливают водой, а раньше и ногами месили.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Готовую глину раскатывают на шарики, из которых делают блины и сворачивают известным приемом основную форму нужной игрушки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282</Words>
  <Application>Microsoft Office PowerPoint</Application>
  <PresentationFormat>Экран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Дымка для дошколят</vt:lpstr>
      <vt:lpstr>Откуда берет начало</vt:lpstr>
      <vt:lpstr>Слайд 3</vt:lpstr>
      <vt:lpstr>Слайд 4</vt:lpstr>
      <vt:lpstr>Слайд 5</vt:lpstr>
      <vt:lpstr>О цвете</vt:lpstr>
      <vt:lpstr>Слайд 7</vt:lpstr>
      <vt:lpstr>Этапы изготовления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Дымка для малышей</dc:title>
  <dc:creator>Александр</dc:creator>
  <cp:lastModifiedBy>Александр</cp:lastModifiedBy>
  <cp:revision>39</cp:revision>
  <dcterms:created xsi:type="dcterms:W3CDTF">2015-03-19T11:49:41Z</dcterms:created>
  <dcterms:modified xsi:type="dcterms:W3CDTF">2016-03-13T07:35:33Z</dcterms:modified>
</cp:coreProperties>
</file>