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99" r:id="rId4"/>
    <p:sldId id="258" r:id="rId5"/>
    <p:sldId id="294" r:id="rId6"/>
    <p:sldId id="262" r:id="rId7"/>
    <p:sldId id="290" r:id="rId8"/>
    <p:sldId id="291" r:id="rId9"/>
    <p:sldId id="296" r:id="rId10"/>
    <p:sldId id="267" r:id="rId11"/>
    <p:sldId id="293" r:id="rId12"/>
    <p:sldId id="297" r:id="rId13"/>
    <p:sldId id="272" r:id="rId14"/>
    <p:sldId id="273" r:id="rId15"/>
    <p:sldId id="274" r:id="rId16"/>
    <p:sldId id="285" r:id="rId17"/>
    <p:sldId id="279" r:id="rId18"/>
    <p:sldId id="283" r:id="rId19"/>
    <p:sldId id="280" r:id="rId20"/>
    <p:sldId id="282" r:id="rId21"/>
    <p:sldId id="276" r:id="rId22"/>
    <p:sldId id="286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05E9"/>
    <a:srgbClr val="D60093"/>
    <a:srgbClr val="EE951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FF68-6934-4D49-8304-46A4DF8A8AD6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F00D1-2FE0-4450-91A6-AA47212A3E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DF1B3-9378-4746-8612-C0144502853B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69663-1ADF-41CE-80B5-4AA02F6EBD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9219-B462-4D75-ABDB-49E69AFD667A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4272-C944-458E-BE2F-4ECED1783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245F-CA73-40F4-B031-A9E07D81D8E0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7CC53-8356-40DA-B73C-844993197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B5FB1-AE7C-43D6-BEC3-47938B9B3641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941CB-53AF-46CB-AA04-06C213B00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55FEE-45EC-4ADC-A328-AB4A13752ACE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52251-4FC3-4CBA-8D84-FB1897C7E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0DFB8-604D-452D-986D-AA84AB5B8A47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45AFD-B947-4949-8454-46D463DCE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D19BA-2462-4549-B521-F597487460F3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634CE-78A5-4BDF-964F-7D2FDEED18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CA2A5-7F81-415B-AC99-9FD641611590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ED943-3B8C-43F9-9155-B679FAF27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C3E2-7C53-4759-84C6-2FEEA9A241E4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09EAD-7AA4-48EC-857D-12364A723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5E1B2-F258-4EAC-96FB-2CDEDE940C8D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65987-A0EC-4F78-94A7-55A157FE7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F0CA5F-260F-41C6-9ED1-0BBD738DD64F}" type="datetimeFigureOut">
              <a:rPr lang="ru-RU"/>
              <a:pPr>
                <a:defRPr/>
              </a:pPr>
              <a:t>13.03.2016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3C1250-3048-4258-9B8D-1240F0839E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.nsportal.ru/sites/default/files/2012/6/suhomlynskii1-572x429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900igr.net/datai/pedagogika/Sovetskoe-vospitanie/0010-003-Kazhdyj-chelovek-uzhe-v-gody-detstva-i-osobenno-v-otrochestve-i-rannej.p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404664"/>
            <a:ext cx="82804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Сохранение </a:t>
            </a:r>
            <a:endParaRPr lang="ru-RU" sz="6000" b="1" dirty="0" smtClean="0">
              <a:solidFill>
                <a:srgbClr val="5105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 </a:t>
            </a:r>
            <a:r>
              <a:rPr lang="ru-RU" sz="60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укрепление здоровья детей дошкольного </a:t>
            </a:r>
            <a:r>
              <a:rPr lang="ru-RU" sz="60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возраста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Презентацию подготовила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руководитель физического воспитания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1 квалификационной категории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МДОУ «</a:t>
            </a:r>
            <a:r>
              <a:rPr lang="ru-RU" sz="2000" b="1" dirty="0" err="1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Увинский</a:t>
            </a:r>
            <a:r>
              <a:rPr lang="ru-RU" sz="20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детский сад № 1»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000" b="1" dirty="0" err="1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Сунцова</a:t>
            </a:r>
            <a:r>
              <a:rPr lang="ru-RU" sz="20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Татьяна Леонидовна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Удмуртская Республика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п. Ува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2016 г </a:t>
            </a:r>
            <a:endParaRPr lang="ru-RU" b="1" dirty="0">
              <a:solidFill>
                <a:srgbClr val="5105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6" name="Picture 2" descr="C:\Users\Ваш Дом\Desktop\Новая папка (2)\SAM_3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81636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F:\моё\SAM_1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836712"/>
            <a:ext cx="3851921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фотографии\айболит\SAM_26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573016"/>
            <a:ext cx="3899928" cy="292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4847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Технологии сохранения </a:t>
            </a:r>
          </a:p>
          <a:p>
            <a:pPr algn="ctr"/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и стимулирования здоровья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9" name="Picture 3" descr="D:\фотографии\физра 2013\к сайту и прзентации\SAM_2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627023"/>
            <a:ext cx="3888432" cy="291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H:\DCIM\100PHOTO\SAM_33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73016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фотографии\занятия в новом саду\SAM_11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692696"/>
            <a:ext cx="3923927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-108520" y="1484784"/>
            <a:ext cx="50040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Технологии</a:t>
            </a:r>
          </a:p>
          <a:p>
            <a:pPr algn="ctr"/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сохранения и стимулирования здоровья</a:t>
            </a:r>
            <a:endParaRPr lang="ru-RU" sz="3600" b="1" dirty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026" name="Picture 2" descr="H:\DCIM\100PHOTO\SAM_3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4"/>
            <a:ext cx="393643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H:\DCIM\100PHOTO\SAM_3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627022"/>
            <a:ext cx="3923929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:\DCIM\100PHOTO\SAM_34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1" y="3645024"/>
            <a:ext cx="3768419" cy="282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4127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Технологии сохранения и стимулирования здоровья</a:t>
            </a:r>
            <a:endParaRPr lang="ru-RU" sz="3600" b="1" dirty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27649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27584" y="0"/>
            <a:ext cx="77724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Работа с родителями</a:t>
            </a:r>
            <a:r>
              <a:rPr lang="ru-RU" sz="4400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9" name="AutoShape 1"/>
          <p:cNvSpPr>
            <a:spLocks noChangeArrowheads="1"/>
          </p:cNvSpPr>
          <p:nvPr/>
        </p:nvSpPr>
        <p:spPr bwMode="auto">
          <a:xfrm>
            <a:off x="2483768" y="2348880"/>
            <a:ext cx="3743325" cy="23241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ФОРМЫ ВЗАИМОДЕЙСТВИЯ С РОДИТЕЛЯМИ ПО ФИЗИЧЕСКОМУ ВОСПИТАНИЮ</a:t>
            </a:r>
            <a:endParaRPr lang="ru-RU" sz="14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899592" y="1340768"/>
            <a:ext cx="2447925" cy="1223962"/>
          </a:xfrm>
          <a:prstGeom prst="cloudCallout">
            <a:avLst>
              <a:gd name="adj1" fmla="val 40690"/>
              <a:gd name="adj2" fmla="val 97370"/>
            </a:avLst>
          </a:prstGeom>
          <a:solidFill>
            <a:srgbClr val="8DB3E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6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Анкетирование тестирование родителей</a:t>
            </a:r>
            <a:endParaRPr lang="ru-RU" sz="1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5651500" y="1628775"/>
            <a:ext cx="2889250" cy="1365250"/>
          </a:xfrm>
          <a:prstGeom prst="cloudCallout">
            <a:avLst>
              <a:gd name="adj1" fmla="val -42995"/>
              <a:gd name="adj2" fmla="val 69972"/>
            </a:avLst>
          </a:prstGeom>
          <a:solidFill>
            <a:srgbClr val="8DB3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6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Конкурсы с участием родителей</a:t>
            </a:r>
            <a:endParaRPr lang="ru-RU" sz="1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443663" y="2997200"/>
            <a:ext cx="2376487" cy="1079500"/>
          </a:xfrm>
          <a:prstGeom prst="cloudCallout">
            <a:avLst>
              <a:gd name="adj1" fmla="val -83574"/>
              <a:gd name="adj2" fmla="val 50060"/>
            </a:avLst>
          </a:prstGeom>
          <a:solidFill>
            <a:srgbClr val="8DB3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6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Родительские собрания</a:t>
            </a:r>
            <a:endParaRPr lang="ru-RU" sz="1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443663" y="4437063"/>
            <a:ext cx="2360612" cy="1501775"/>
          </a:xfrm>
          <a:prstGeom prst="cloudCallout">
            <a:avLst>
              <a:gd name="adj1" fmla="val -62266"/>
              <a:gd name="adj2" fmla="val -65222"/>
            </a:avLst>
          </a:prstGeom>
          <a:solidFill>
            <a:srgbClr val="8DB3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6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Дни и недели открытых дверей</a:t>
            </a:r>
            <a:endParaRPr lang="ru-RU" sz="1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468313" y="4508500"/>
            <a:ext cx="2519362" cy="1858963"/>
          </a:xfrm>
          <a:prstGeom prst="cloudCallout">
            <a:avLst>
              <a:gd name="adj1" fmla="val 37264"/>
              <a:gd name="adj2" fmla="val -69347"/>
            </a:avLst>
          </a:prstGeom>
          <a:solidFill>
            <a:srgbClr val="8DB3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6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Оформление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ru-RU" sz="16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наглядного материала по физ. развитию</a:t>
            </a:r>
            <a:endParaRPr lang="ru-RU" sz="1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0" y="2636912"/>
            <a:ext cx="2843808" cy="1368351"/>
          </a:xfrm>
          <a:prstGeom prst="cloudCallout">
            <a:avLst>
              <a:gd name="adj1" fmla="val 96765"/>
              <a:gd name="adj2" fmla="val 24986"/>
            </a:avLst>
          </a:prstGeom>
          <a:solidFill>
            <a:srgbClr val="8DB3E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Индивидуальные </a:t>
            </a:r>
            <a:r>
              <a:rPr lang="ru-RU" sz="16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консультации</a:t>
            </a:r>
            <a:endParaRPr lang="ru-RU" sz="1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3348038" y="692150"/>
            <a:ext cx="3081337" cy="1512888"/>
          </a:xfrm>
          <a:prstGeom prst="cloudCallout">
            <a:avLst>
              <a:gd name="adj1" fmla="val -19148"/>
              <a:gd name="adj2" fmla="val 108245"/>
            </a:avLst>
          </a:prstGeom>
          <a:solidFill>
            <a:srgbClr val="8DB3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Открытые показы организованных видов детской деятельности</a:t>
            </a:r>
            <a:endParaRPr lang="ru-RU" sz="1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2771775" y="5084763"/>
            <a:ext cx="3887788" cy="1512887"/>
          </a:xfrm>
          <a:prstGeom prst="cloudCallout">
            <a:avLst>
              <a:gd name="adj1" fmla="val -15984"/>
              <a:gd name="adj2" fmla="val -85394"/>
            </a:avLst>
          </a:prstGeom>
          <a:solidFill>
            <a:srgbClr val="8DB3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6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Проведение спортивных, интеллектуальных праздников, досугов с участием родителей</a:t>
            </a:r>
            <a:endParaRPr lang="ru-RU" sz="1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28673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79512" y="1844824"/>
            <a:ext cx="460692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«В дошкольные годы ребенок почти полностью идентифицирует себя с семьей, открывая и утверждая себя и других людей преимущественно через суждения, оценку и поступки родителей. </a:t>
            </a:r>
          </a:p>
        </p:txBody>
      </p:sp>
      <p:pic>
        <p:nvPicPr>
          <p:cNvPr id="7" name="Picture 6" descr="http://m.nsportal.ru/sites/default/files/2012/6/suhomlynskii1-572x42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63006">
            <a:off x="4619942" y="1034249"/>
            <a:ext cx="3680916" cy="2755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5105E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51520" y="4365104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Поэтому задачи воспитания могут быть успешно решены в том случае, если школа поддерживает связь с семьей, если между воспитателями и родителями установились отношения доверия и сотрудничества</a:t>
            </a:r>
            <a:r>
              <a:rPr lang="ru-RU" sz="24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».</a:t>
            </a:r>
            <a:r>
              <a:rPr lang="ru-RU" sz="2400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400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400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                                        </a:t>
            </a:r>
            <a:r>
              <a:rPr lang="ru-RU" sz="2400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В.А</a:t>
            </a:r>
            <a:r>
              <a:rPr lang="ru-RU" sz="2400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 Сухомлинский</a:t>
            </a:r>
            <a:endParaRPr lang="ru-RU" sz="2400" dirty="0">
              <a:solidFill>
                <a:srgbClr val="5105E9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29697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5576" y="836712"/>
            <a:ext cx="8229600" cy="9350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Проект "Вместе с мамой, </a:t>
            </a:r>
            <a:endParaRPr lang="ru-RU" sz="3600" b="1" dirty="0" smtClean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вместе </a:t>
            </a:r>
            <a:r>
              <a:rPr lang="ru-RU" sz="3600" b="1" dirty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 папой </a:t>
            </a:r>
            <a:endParaRPr lang="ru-RU" sz="3600" b="1" dirty="0" smtClean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я </a:t>
            </a:r>
            <a:r>
              <a:rPr lang="ru-RU" sz="3600" b="1" dirty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здоровым быть хочу"</a:t>
            </a:r>
            <a:r>
              <a:rPr lang="ru-RU" sz="3600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3600" dirty="0">
                <a:solidFill>
                  <a:srgbClr val="C00000"/>
                </a:solidFill>
                <a:latin typeface="Calibri" pitchFamily="34" charset="0"/>
              </a:rPr>
            </a:br>
            <a:endParaRPr lang="ru-RU" sz="36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241" name="Picture 1" descr="C:\Users\Ваш Дом\Desktop\4_big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39" y="1772816"/>
            <a:ext cx="5954819" cy="4416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pic>
        <p:nvPicPr>
          <p:cNvPr id="4" name="Рисунок 3" descr="D:\фотографии\ФИЗ.ЗАНЯТИЯ\DSCN19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764704"/>
            <a:ext cx="39604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фотографии\ФИЗ.ЗАНЯТИЯ\DSCN20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01008"/>
            <a:ext cx="3851921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фотографии\ФИЗ.ЗАНЯТИЯ\DSCN18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73016"/>
            <a:ext cx="388843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-252536" y="14127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Совместные с родителями физкультурные занятия</a:t>
            </a:r>
            <a:endParaRPr lang="ru-RU" sz="3600" b="1" dirty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pic>
        <p:nvPicPr>
          <p:cNvPr id="7" name="Рисунок 6" descr="C:\Users\Ваш Дом\Desktop\Новая папка (3)\SAM_23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17032"/>
            <a:ext cx="3960440" cy="263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Ваш Дом\Desktop\Новая папка (3)\SAM_23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836712"/>
            <a:ext cx="374441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Ваш Дом\Desktop\Новая папка (3)\SAM_23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501008"/>
            <a:ext cx="377991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14847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Спортивные праздники. «Папа, мама , я – спортивная семья!» в ДОУ</a:t>
            </a:r>
            <a:endParaRPr lang="ru-RU" sz="3600" b="1" dirty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pic>
        <p:nvPicPr>
          <p:cNvPr id="3" name="Рисунок 2" descr="D:\фотографии\папа мама я 2012\DSCN07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564904"/>
            <a:ext cx="230425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47664" y="764704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Районная спартакиада. «Папа, мама , я – спортивная семья!»</a:t>
            </a:r>
            <a:endParaRPr lang="ru-RU" sz="3600" dirty="0">
              <a:solidFill>
                <a:srgbClr val="5105E9"/>
              </a:solidFill>
            </a:endParaRPr>
          </a:p>
        </p:txBody>
      </p:sp>
      <p:pic>
        <p:nvPicPr>
          <p:cNvPr id="59393" name="Picture 1" descr="D:\фотографии\папа мама я район 2015\DSCN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4118" y="2348880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5" name="Picture 3" descr="D:\фотографии\папа мама я район 2014\DSCN89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22108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6" name="Picture 4" descr="D:\фотографии\район папа мама я 2013\SAM_36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1844824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59832" y="3501008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2013 г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5229200"/>
            <a:ext cx="787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2012 </a:t>
            </a:r>
            <a:r>
              <a:rPr lang="ru-RU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г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15816" y="5877272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2014 </a:t>
            </a:r>
            <a:r>
              <a:rPr lang="ru-RU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г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96136" y="4869160"/>
            <a:ext cx="787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2015г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pic>
        <p:nvPicPr>
          <p:cNvPr id="2050" name="Picture 2" descr="DSCN11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3900674" cy="2928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SCN11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9730" y="3501008"/>
            <a:ext cx="4090768" cy="3060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SCN116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620688"/>
            <a:ext cx="4060426" cy="305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484784"/>
            <a:ext cx="515974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Спортивные праздники. </a:t>
            </a:r>
            <a:endParaRPr lang="ru-RU" sz="3600" b="1" dirty="0" smtClean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«</a:t>
            </a:r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День защитников </a:t>
            </a:r>
            <a:endParaRPr lang="ru-RU" sz="3600" b="1" dirty="0" smtClean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      Отечества</a:t>
            </a:r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»</a:t>
            </a:r>
            <a:endParaRPr lang="ru-RU" sz="3600" dirty="0">
              <a:solidFill>
                <a:srgbClr val="5105E9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9512" y="1484784"/>
            <a:ext cx="450056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 i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«Я не боюсь ещё и ещё раз повторять:</a:t>
            </a:r>
            <a: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400" b="1" i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забота о здоровье – это важнейший</a:t>
            </a:r>
            <a: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400" b="1" i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труд воспитателя. От жизнерадостности, </a:t>
            </a:r>
            <a: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400" b="1" i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бодрости детей зависит их духовная жизнь,</a:t>
            </a:r>
            <a: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400" b="1" i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мировоззрение, умственное развитие,</a:t>
            </a:r>
            <a: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sz="2400" b="1" i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прочность знаний, вера в свои силы».</a:t>
            </a:r>
            <a:r>
              <a:rPr lang="ru-RU" sz="24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                                       </a:t>
            </a:r>
            <a:r>
              <a:rPr lang="ru-RU" sz="2400" b="1" i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В.А. Сухомлинский</a:t>
            </a:r>
            <a:endParaRPr lang="ru-RU" sz="2400" b="1" dirty="0">
              <a:solidFill>
                <a:srgbClr val="5105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4" descr="http://900igr.net/datai/pedagogika/Sovetskoe-vospitanie/0010-003-Kazhdyj-chelovek-uzhe-v-gody-detstva-i-osobenno-v-otrochestve-i-rannej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5300">
            <a:off x="4732792" y="1218539"/>
            <a:ext cx="3513527" cy="4914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5105E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pic>
        <p:nvPicPr>
          <p:cNvPr id="6" name="Рисунок 5" descr="C:\Users\Ваш Дом\Desktop\летняя спорт\DSCN24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20688"/>
            <a:ext cx="378048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628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5105E9"/>
                </a:solidFill>
              </a:rPr>
              <a:t>Районные детские зимние и летние  олимпийские игры</a:t>
            </a:r>
            <a:endParaRPr lang="ru-RU" sz="3600" b="1" dirty="0">
              <a:solidFill>
                <a:srgbClr val="5105E9"/>
              </a:solidFill>
            </a:endParaRPr>
          </a:p>
        </p:txBody>
      </p:sp>
      <p:pic>
        <p:nvPicPr>
          <p:cNvPr id="57345" name="Picture 1" descr="D:\фотографии\летняя спорт 2013\DSCN23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419618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6" name="Picture 2" descr="F:\2014-15 итоги\лыжные 2015 район\DSCN1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5989" y="3501008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3686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1556792"/>
            <a:ext cx="3960440" cy="865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Преемственность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0" y="2348880"/>
            <a:ext cx="4536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Эстафета «Дружба».  Команда «Первоклашки»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 команда«Дошколята»</a:t>
            </a:r>
            <a:endParaRPr lang="ru-RU" sz="2400" i="1" dirty="0">
              <a:solidFill>
                <a:srgbClr val="5105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" name="Picture 7" descr="D:\спортзал 2012\эстафета с 1 классом 16.05.2012\SAM_1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49012"/>
            <a:ext cx="4248471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D:\спортзал 2012\эстафета с 1 классом 16.05.2012\SAM_1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764705"/>
            <a:ext cx="4247608" cy="283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45024"/>
            <a:ext cx="3839358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2804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91680" y="692696"/>
            <a:ext cx="65527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b="1" i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«...Без радости невозможна гармония здорового тела и здорового духа… Забота о человеческом здоровье, тем более о здоровье ребенка,- это не просто комплекс санитарно-гигиенических норм и правил, </a:t>
            </a:r>
            <a:r>
              <a:rPr lang="ru-RU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не свод </a:t>
            </a:r>
            <a:r>
              <a:rPr lang="ru-RU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требований</a:t>
            </a:r>
            <a:r>
              <a:rPr lang="ru-RU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к режиму, </a:t>
            </a:r>
            <a:endParaRPr lang="ru-RU" i="1" dirty="0">
              <a:solidFill>
                <a:srgbClr val="5105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1026" name="Picture 2" descr="D:\фотографии\физра 2013\SAM_3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564904"/>
            <a:ext cx="2832314" cy="21242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фотографии\физра 2013\к сайту и прзентации\SAM_29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573016"/>
            <a:ext cx="2760307" cy="2070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фотографии\фото спортплощадки и сада\SAM_19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509120"/>
            <a:ext cx="2952328" cy="1968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2492896"/>
            <a:ext cx="2808312" cy="2019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C:\Users\Ваш Дом\Desktop\Новая папка\SAM_19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437112"/>
            <a:ext cx="3135834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83568" y="177281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питанию</a:t>
            </a:r>
            <a:r>
              <a:rPr lang="ru-RU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, труду, отдыху.  Это,  прежде всего, забота о гармонической полноте всех физических и духовных сил, и венцом этой гармонии является радость творчества». </a:t>
            </a:r>
          </a:p>
          <a:p>
            <a:pPr algn="just">
              <a:defRPr/>
            </a:pPr>
            <a:r>
              <a:rPr lang="ru-RU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                            В.А</a:t>
            </a:r>
            <a:r>
              <a:rPr lang="ru-RU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Сухомлинский</a:t>
            </a:r>
            <a:endParaRPr lang="ru-RU" i="1" dirty="0">
              <a:solidFill>
                <a:srgbClr val="5105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3" name="Прямоугольник 7"/>
          <p:cNvSpPr>
            <a:spLocks noChangeArrowheads="1"/>
          </p:cNvSpPr>
          <p:nvPr/>
        </p:nvSpPr>
        <p:spPr bwMode="auto">
          <a:xfrm>
            <a:off x="107504" y="4869160"/>
            <a:ext cx="86407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 </a:t>
            </a:r>
            <a:r>
              <a:rPr lang="ru-RU" sz="2800" b="1" i="1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«Детство — важнейший период человеческой жизни, не подготовка к будущей жизни, а настоящая, яркая, самобытная, неповторимая жизнь».</a:t>
            </a:r>
            <a:r>
              <a:rPr lang="ru-RU" sz="2800" dirty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800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                                   </a:t>
            </a:r>
            <a:r>
              <a:rPr lang="ru-RU" sz="2800" b="1" i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В.А. Сухомлинский</a:t>
            </a:r>
            <a:endParaRPr lang="ru-RU" sz="2800" dirty="0">
              <a:solidFill>
                <a:srgbClr val="5105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 descr="C:\Users\Ваш Дом\Desktop\Новая папка (2)\моё\777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5105E9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7" name="Picture 3" descr="D:\фотографии\1 апреля 2013\P1010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281">
            <a:off x="2415953" y="436045"/>
            <a:ext cx="364840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5105E9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D:\фотографии\занятия в новом саду\SAM_1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916832"/>
            <a:ext cx="4176464" cy="2784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5105E9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srgbClr val="5105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Комплексная предметно-средовая модель </a:t>
            </a:r>
            <a:r>
              <a:rPr lang="ru-RU" sz="3200" b="1" kern="0" dirty="0" err="1">
                <a:solidFill>
                  <a:srgbClr val="5105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здоровьесбережения</a:t>
            </a:r>
            <a:r>
              <a:rPr lang="ru-RU" sz="3200" kern="0" dirty="0">
                <a:solidFill>
                  <a:srgbClr val="5105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987824" y="2708920"/>
            <a:ext cx="2952328" cy="22219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lIns="0" rIns="0" bIns="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5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Комплексная предметно-средовая модель</a:t>
            </a:r>
            <a:br>
              <a:rPr lang="ru-RU" sz="225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25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25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здоровьесбережения</a:t>
            </a:r>
            <a:r>
              <a:rPr lang="ru-RU" sz="225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в МДОУ №1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400" dirty="0">
              <a:latin typeface="Calibri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8313" y="5157788"/>
            <a:ext cx="2159000" cy="126841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Работа с родителями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16688" y="2852738"/>
            <a:ext cx="2482850" cy="151288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Программно-методический блок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72225" y="5084763"/>
            <a:ext cx="2447925" cy="13684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Содержательный  блок</a:t>
            </a:r>
          </a:p>
        </p:txBody>
      </p:sp>
      <p:sp>
        <p:nvSpPr>
          <p:cNvPr id="14" name="Стрелка вниз 13"/>
          <p:cNvSpPr/>
          <p:nvPr/>
        </p:nvSpPr>
        <p:spPr>
          <a:xfrm rot="5400000">
            <a:off x="2306638" y="3535363"/>
            <a:ext cx="714375" cy="358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6011863" y="3357563"/>
            <a:ext cx="371475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3033871">
            <a:off x="6069807" y="4463256"/>
            <a:ext cx="404812" cy="714375"/>
          </a:xfrm>
          <a:prstGeom prst="rightArrow">
            <a:avLst>
              <a:gd name="adj1" fmla="val 4648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7884439">
            <a:off x="2435225" y="4627563"/>
            <a:ext cx="396875" cy="625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7376945">
            <a:off x="4795838" y="2055813"/>
            <a:ext cx="339725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76600" y="5445125"/>
            <a:ext cx="2374900" cy="129698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Диагностический блок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7950" y="2924175"/>
            <a:ext cx="2232025" cy="14319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Результативный блок</a:t>
            </a:r>
          </a:p>
        </p:txBody>
      </p:sp>
      <p:sp>
        <p:nvSpPr>
          <p:cNvPr id="21" name="Стрелка вправо 20"/>
          <p:cNvSpPr/>
          <p:nvPr/>
        </p:nvSpPr>
        <p:spPr>
          <a:xfrm rot="14791536">
            <a:off x="3560763" y="2082800"/>
            <a:ext cx="344487" cy="690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4237831" y="4842669"/>
            <a:ext cx="373063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258888" y="1052513"/>
            <a:ext cx="2281237" cy="127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Целевой блок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148263" y="1052513"/>
            <a:ext cx="2449512" cy="127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Организационный блок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0" name="Picture 2" descr="F:\моё\SAM_0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65004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1" name="Picture 1" descr="C:\Users\Ваш Дом\Desktop\Новая папка (2)\SAM_3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989" y="638690"/>
            <a:ext cx="3912435" cy="293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41277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ctr"/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Технологии обучения здоровому образу жизни</a:t>
            </a:r>
            <a:endParaRPr lang="ru-RU" sz="3600" dirty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33602" y="3645023"/>
            <a:ext cx="3785170" cy="273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026" name="Picture 2" descr="D:\фотографии\физра 2013\SAM_29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67" y="836712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фотографии\физра 2013\к сайту и прзентации\SAM_2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599638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фотографии\физра 2013\к сайту и прзентации\SAM_29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588340"/>
            <a:ext cx="3786581" cy="2792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155679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ctr"/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Технологии обучения здоровому образу жизни</a:t>
            </a:r>
            <a:endParaRPr lang="ru-RU" sz="3600" dirty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074" name="Picture 2" descr="D:\фотографии\фото спортплощадки и сада\SAM_1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0905" y="833330"/>
            <a:ext cx="3893504" cy="259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Ваш Дом\Desktop\Новая папка (2)\мне\CIMG4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45024"/>
            <a:ext cx="3683901" cy="276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84482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ctr"/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Технологии обучения здоровому образу жизни</a:t>
            </a:r>
            <a:endParaRPr lang="ru-RU" sz="3600" dirty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2" name="Picture 8" descr="SAM_34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573016"/>
            <a:ext cx="374485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21505" name="Заголовок 1"/>
          <p:cNvSpPr>
            <a:spLocks noGrp="1"/>
          </p:cNvSpPr>
          <p:nvPr>
            <p:ph type="ctrTitle"/>
          </p:nvPr>
        </p:nvSpPr>
        <p:spPr>
          <a:xfrm>
            <a:off x="-252536" y="2204864"/>
            <a:ext cx="4968552" cy="115212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Технологии обучения здоровому образу жизни</a:t>
            </a:r>
            <a:r>
              <a:rPr lang="ru-RU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1513" name="Picture 9" descr="SAM_34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627022"/>
            <a:ext cx="3827918" cy="2870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3" name="Picture 1" descr="D:\фотографии\фото спорт\фото спорт\SAM_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692696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D:\фотографии\физра 2013\физкультура\SAM_0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3" y="3671646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Ваш Дом\Pictures\Новая папка (2)\r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04" y="0"/>
            <a:ext cx="9202804" cy="6858000"/>
          </a:xfrm>
          <a:prstGeom prst="rect">
            <a:avLst/>
          </a:prstGeom>
          <a:noFill/>
        </p:spPr>
      </p:pic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5" name="Прямоугольник 4"/>
          <p:cNvSpPr>
            <a:spLocks noChangeArrowheads="1"/>
          </p:cNvSpPr>
          <p:nvPr/>
        </p:nvSpPr>
        <p:spPr bwMode="auto">
          <a:xfrm>
            <a:off x="4146550" y="3244850"/>
            <a:ext cx="249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 </a:t>
            </a:r>
            <a:endParaRPr lang="ru-RU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484784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Технологии сохранения </a:t>
            </a:r>
            <a:endParaRPr lang="ru-RU" sz="3600" b="1" dirty="0" smtClean="0">
              <a:solidFill>
                <a:srgbClr val="5105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и </a:t>
            </a:r>
            <a:r>
              <a:rPr lang="ru-RU" sz="3600" b="1" dirty="0">
                <a:solidFill>
                  <a:srgbClr val="5105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стимулирования здоровья</a:t>
            </a:r>
          </a:p>
        </p:txBody>
      </p:sp>
      <p:pic>
        <p:nvPicPr>
          <p:cNvPr id="3074" name="Picture 2" descr="C:\Users\Ваш Дом\Desktop\Новая папка (2)\SAM_3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9963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:\DCIM\100PHOTO\SAM_3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73016"/>
            <a:ext cx="3779913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H:\DCIM\100PHOTO\SAM_33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7471" y="764704"/>
            <a:ext cx="384042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378</Words>
  <Application>Microsoft Office PowerPoint</Application>
  <PresentationFormat>Экран (4:3)</PresentationFormat>
  <Paragraphs>73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Технологии обучения здоровому образу жизни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Ваш Дом</dc:creator>
  <cp:lastModifiedBy>Ваш Дом</cp:lastModifiedBy>
  <cp:revision>65</cp:revision>
  <dcterms:created xsi:type="dcterms:W3CDTF">2013-10-17T19:05:10Z</dcterms:created>
  <dcterms:modified xsi:type="dcterms:W3CDTF">2016-03-13T10:23:50Z</dcterms:modified>
</cp:coreProperties>
</file>