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800D9-6ED1-4FA4-A224-80BBED2FA24D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CD103-70EF-4A89-9A6E-BE4F7245E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9DE4-F183-4761-8800-8BC1B25A6D93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5228-700D-465C-8D32-7110F60C7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75345-CEA4-4BE4-A1C3-F90B62652A56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41889-A293-44C9-ADD6-C75CF5763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B9213-F659-48A5-AAFD-6C1346A53BE1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9E00-C9A8-4CA1-BC17-CC178F5A6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0B16-A487-4BA6-B2E9-64870E37C993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803F-5E26-4B43-AA31-FA9749F46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469CB-D1A8-453E-893C-FBF28274F3EE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85D3-220E-4EAC-AE1A-D6FAD8B52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8CB7-52BB-44B1-907D-2617FE444390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CD71-5F8A-4656-8002-A23F24A0F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DD0B-1A06-4AA4-8A13-7842B174CCBC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B2CBB-BAEF-47EF-8A23-CA1243121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51B3-C6BB-40BC-B7E4-D1FFD3694FAA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2DF5-CCD8-449A-A690-48DE465F9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66726-B8D3-4F7C-AB5F-5D11407119AF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B255-0EBB-4756-B48B-0BA662495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C734-8D64-4593-A88B-62D813E3A773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CAB4-DC3A-4AD2-9A8A-8F1BFCF7A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2F0204-2536-4BC5-9EFF-5825BEE6AFD8}" type="datetimeFigureOut">
              <a:rPr lang="ru-RU"/>
              <a:pPr>
                <a:defRPr/>
              </a:pPr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5C8EA8-4431-48D7-AEE1-EA3F4CD24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Danila\Downloads\photo-50-bryansk-rus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350" y="620713"/>
            <a:ext cx="6156325" cy="2339975"/>
          </a:xfrm>
        </p:spPr>
        <p:txBody>
          <a:bodyPr/>
          <a:lstStyle/>
          <a:p>
            <a:r>
              <a:rPr lang="ru-RU" sz="6600" b="1" smtClean="0"/>
              <a:t>Наш край</a:t>
            </a:r>
            <a:br>
              <a:rPr lang="ru-RU" sz="6600" b="1" smtClean="0"/>
            </a:br>
            <a:endParaRPr lang="ru-RU" sz="6600" b="1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950" y="5732463"/>
            <a:ext cx="1906588" cy="936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900" smtClean="0">
                <a:solidFill>
                  <a:srgbClr val="FFC000"/>
                </a:solidFill>
                <a:latin typeface="Arial" charset="0"/>
              </a:rPr>
              <a:t>Учитель географии Дегтярева Г.А.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0"/>
            <a:ext cx="8712200" cy="1557338"/>
          </a:xfrm>
        </p:spPr>
        <p:txBody>
          <a:bodyPr/>
          <a:lstStyle/>
          <a:p>
            <a:r>
              <a:rPr lang="ru-RU" sz="3100" b="1" smtClean="0"/>
              <a:t>Встречаются в лесах области куница, горностай, ласка, хорь и другие животные</a:t>
            </a:r>
            <a:r>
              <a:rPr lang="ru-RU" sz="3600" smtClean="0"/>
              <a:t>.</a:t>
            </a:r>
          </a:p>
        </p:txBody>
      </p:sp>
      <p:pic>
        <p:nvPicPr>
          <p:cNvPr id="2050" name="Picture 2" descr="C:\Users\Danila\Downloads\брянск\kuni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36738"/>
            <a:ext cx="22796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Danila\Downloads\брянск\08e968231279d4dbadf0ac7dd4d387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868488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7450" y="3806825"/>
            <a:ext cx="881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куница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21150" y="3608388"/>
            <a:ext cx="1174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горностай</a:t>
            </a:r>
          </a:p>
        </p:txBody>
      </p:sp>
      <p:pic>
        <p:nvPicPr>
          <p:cNvPr id="2052" name="Picture 4" descr="C:\Users\Danila\Downloads\брянск\29113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35150"/>
            <a:ext cx="21161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67550" y="3779838"/>
            <a:ext cx="725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ласка</a:t>
            </a:r>
          </a:p>
        </p:txBody>
      </p:sp>
      <p:pic>
        <p:nvPicPr>
          <p:cNvPr id="2054" name="Picture 6" descr="C:\Users\Danila\Downloads\брянск\Лас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5175" y="4292600"/>
            <a:ext cx="25400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4663" y="6308725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хорь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100" y="188913"/>
            <a:ext cx="6691313" cy="1143000"/>
          </a:xfrm>
        </p:spPr>
        <p:txBody>
          <a:bodyPr/>
          <a:lstStyle/>
          <a:p>
            <a:r>
              <a:rPr lang="ru-RU" b="1" i="1" smtClean="0"/>
              <a:t>Рыбы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163" y="1050925"/>
            <a:ext cx="30353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озерах, прудах и реках водятся разнообразные рыбы: лещ, щука, окунь, плотва, Встречаются язь, жерех, голавль, чехонь, сом, линь, налим, сазан. Очень немногочисленны усач, судак, стерлядь </a:t>
            </a:r>
            <a:r>
              <a:rPr lang="ru-RU" dirty="0" err="1"/>
              <a:t>густера</a:t>
            </a:r>
            <a:r>
              <a:rPr lang="ru-RU" dirty="0"/>
              <a:t>, подуст, красноперка.</a:t>
            </a:r>
          </a:p>
        </p:txBody>
      </p:sp>
      <p:pic>
        <p:nvPicPr>
          <p:cNvPr id="3074" name="Picture 2" descr="C:\Users\Danila\Downloads\брянск\64072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50" y="1963738"/>
            <a:ext cx="21605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Danila\Downloads\брянск\ffe425fe-ebf2-4476-bb1b-851e27bfa5b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6350" y="1700213"/>
            <a:ext cx="19653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Danila\Downloads\брянск\plot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3860800"/>
            <a:ext cx="2686050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Danila\Downloads\брянск\rybalesh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350" y="3624263"/>
            <a:ext cx="2524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Danila\Downloads\брянск\s635809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5291138"/>
            <a:ext cx="19050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C00000"/>
                </a:solidFill>
              </a:rPr>
              <a:t>Красная книга </a:t>
            </a:r>
            <a:r>
              <a:rPr lang="ru-RU" b="1" i="1" dirty="0">
                <a:solidFill>
                  <a:srgbClr val="C00000"/>
                </a:solidFill>
              </a:rPr>
              <a:t>Б</a:t>
            </a:r>
            <a:r>
              <a:rPr lang="ru-RU" b="1" i="1" dirty="0" smtClean="0">
                <a:solidFill>
                  <a:srgbClr val="C00000"/>
                </a:solidFill>
              </a:rPr>
              <a:t>рянской области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Отряд Стрекозы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Дозорщик-император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80" name="Picture 5" descr="i?id=142513591-28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3068638"/>
            <a:ext cx="32400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6273800" cy="1143000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Отряд Жесткокрылые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Жук-олень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Обыкновенный  отшельник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Пахучий красотел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Большой дубовый усач </a:t>
            </a:r>
          </a:p>
          <a:p>
            <a:pPr>
              <a:buFont typeface="Wingdings" pitchFamily="2" charset="2"/>
              <a:buChar char="q"/>
            </a:pP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5604" name="Picture 5" descr="i?id=279930882-65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477963"/>
            <a:ext cx="2152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i?id=275944995-24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43840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i?id=840207859-39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5438" y="3500438"/>
            <a:ext cx="16557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1" descr="i?id=220970513-6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084763"/>
            <a:ext cx="20875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Отряд Перепончатокрылые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Пчела-плотник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Степной шмель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Моховый</a:t>
            </a:r>
            <a:r>
              <a:rPr lang="ru-RU" dirty="0" smtClean="0">
                <a:solidFill>
                  <a:srgbClr val="C00000"/>
                </a:solidFill>
              </a:rPr>
              <a:t> шмель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Шмель </a:t>
            </a:r>
            <a:r>
              <a:rPr lang="ru-RU" dirty="0" err="1" smtClean="0">
                <a:solidFill>
                  <a:srgbClr val="C00000"/>
                </a:solidFill>
              </a:rPr>
              <a:t>Шренка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8" name="Picture 5" descr="i?id=351876371-51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198563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i?id=439097874-3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716338"/>
            <a:ext cx="15224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 descr="C:\Users\Danila\Downloads\брянск\shmel-shre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327275"/>
            <a:ext cx="21097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Danila\Downloads\брянск\144_p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5373688"/>
            <a:ext cx="13827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Отряд Чешуекрылые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Мнемозина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Обыкновенный аполлон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Бражник Прозерпина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Голубянка Арион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Медведица госпожа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Мертвая голова </a:t>
            </a:r>
          </a:p>
          <a:p>
            <a:endParaRPr lang="ru-RU" smtClean="0"/>
          </a:p>
        </p:txBody>
      </p:sp>
      <p:pic>
        <p:nvPicPr>
          <p:cNvPr id="27652" name="Picture 5" descr="i?id=401866262-52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77800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 descr="i?id=257642716-66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73238"/>
            <a:ext cx="1511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9" descr="i?id=475716442-46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9263" y="3235325"/>
            <a:ext cx="2228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i?id=212798558-32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163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i?id=397387925-44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5229225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3" descr="i?id=83624742-43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5084763"/>
            <a:ext cx="1562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РЫБЫ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Стерлядь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Русская быстрянка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Ерш-носарь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Подуст </a:t>
            </a:r>
          </a:p>
          <a:p>
            <a:pPr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Синец </a:t>
            </a:r>
          </a:p>
          <a:p>
            <a:endParaRPr lang="ru-RU" smtClean="0"/>
          </a:p>
        </p:txBody>
      </p:sp>
      <p:pic>
        <p:nvPicPr>
          <p:cNvPr id="28676" name="Picture 5" descr="i?id=163071380-09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2362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i?id=344523373-51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275" y="12684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i?id=336676269-20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4275" y="2668588"/>
            <a:ext cx="2733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3" descr="i?id=39237674-50-72&amp;n=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724400"/>
            <a:ext cx="24495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i?id=299503865-60-72&amp;n=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1188" y="3411538"/>
            <a:ext cx="3095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ЗЕМНОВОДНЫЕ</a:t>
            </a:r>
            <a:r>
              <a:rPr lang="ru-RU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Гребенчатый тритон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Краснобрюхая жерлянка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Зеленая жаба </a:t>
            </a:r>
          </a:p>
          <a:p>
            <a:pPr>
              <a:lnSpc>
                <a:spcPct val="20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Обыкновенная квакша</a:t>
            </a:r>
          </a:p>
        </p:txBody>
      </p:sp>
      <p:pic>
        <p:nvPicPr>
          <p:cNvPr id="29700" name="Picture 5" descr="i?id=248014376-06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25" y="1268413"/>
            <a:ext cx="2705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i?id=307337433-23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84321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1" descr="i?id=35310068-40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3716338"/>
            <a:ext cx="23050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i?id=279468767-35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5210175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ПРЕСМЫКАЮЩИЕСЯ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Болотная черепаха 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Веретеница ломкая </a:t>
            </a:r>
          </a:p>
          <a:p>
            <a:pPr>
              <a:lnSpc>
                <a:spcPct val="250000"/>
              </a:lnSpc>
              <a:buFont typeface="Wingdings" pitchFamily="2" charset="2"/>
              <a:buChar char="q"/>
            </a:pPr>
            <a:r>
              <a:rPr lang="ru-RU" smtClean="0">
                <a:solidFill>
                  <a:srgbClr val="C00000"/>
                </a:solidFill>
              </a:rPr>
              <a:t>Обыкновенная медянка </a:t>
            </a:r>
          </a:p>
          <a:p>
            <a:endParaRPr lang="ru-RU" smtClean="0"/>
          </a:p>
        </p:txBody>
      </p:sp>
      <p:pic>
        <p:nvPicPr>
          <p:cNvPr id="30724" name="Picture 5" descr="i?id=54697173-66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1268413"/>
            <a:ext cx="19446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7" descr="i?id=329316005-26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3363" y="3089275"/>
            <a:ext cx="24479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i?id=257764366-37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941888"/>
            <a:ext cx="208915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ПТИЦЫ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Черный аист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Скопа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Змееяд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Беркут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Белая куропатка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Дрофа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Филин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Лебедь-шипун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Орел-карлик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Глухарь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Серый журавль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Зеленый дятел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8" name="Picture 5" descr="i?id=350492069-16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268413"/>
            <a:ext cx="1943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i?id=244882614-15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268413"/>
            <a:ext cx="1943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9" descr="i?id=270485453-28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268413"/>
            <a:ext cx="1905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1" descr="i?id=3799851-49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3076575"/>
            <a:ext cx="16764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3" descr="i?id=215482147-41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2238" y="3036888"/>
            <a:ext cx="18859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5" descr="i?id=253791035-21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3068638"/>
            <a:ext cx="1873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7" descr="i?id=511413894-45-72&amp;n=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1188" y="4951413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9" descr="i?id=11452288-27-72&amp;n=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3663" y="4951413"/>
            <a:ext cx="19431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1" descr="i?id=463458876-60-72&amp;n=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4388" y="5003800"/>
            <a:ext cx="19446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Брянская область</a:t>
            </a:r>
            <a:endParaRPr lang="ru-RU" b="1" dirty="0"/>
          </a:p>
        </p:txBody>
      </p:sp>
      <p:sp>
        <p:nvSpPr>
          <p:cNvPr id="1434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1" name="Picture 2" descr="C:\Users\Danila\Downloads\брянск\adma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20737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МЛЕКОПИТАЮЩИЕ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Выхухоль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Бурый медведь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Рысь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Барсук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Лесная соня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Крапчатый суслик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Речная выдра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Нетопырь-карлик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Европейский зубр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C00000"/>
                </a:solidFill>
              </a:rPr>
              <a:t>Двуцветный кожан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2" name="Picture 5" descr="i?id=431047610-11-72&amp;n=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196975"/>
            <a:ext cx="18716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i?id=354576033-00-72&amp;n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301750"/>
            <a:ext cx="1871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5" descr="i?id=71089084-28-72&amp;n=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3284538"/>
            <a:ext cx="17287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9" descr="i?id=63823712-26-72&amp;n=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314700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7" descr="i?id=380380198-12-72&amp;n=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97375" y="4899025"/>
            <a:ext cx="19446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9" descr="i?id=276970645-27-72&amp;n=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5084763"/>
            <a:ext cx="16557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Причины сокращения численности животных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хозяйственная деятельность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сплошная распашка  целинных земель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 вырубки старых высокоствольных лесов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 дефицит гнездопригодных мест</a:t>
            </a:r>
          </a:p>
          <a:p>
            <a:pPr>
              <a:buFont typeface="Wingdings" pitchFamily="2" charset="2"/>
              <a:buChar char="q"/>
            </a:pPr>
            <a:r>
              <a:rPr lang="ru-RU" b="1" smtClean="0">
                <a:solidFill>
                  <a:srgbClr val="C00000"/>
                </a:solidFill>
                <a:latin typeface="Monotype Corsiva" pitchFamily="66" charset="0"/>
              </a:rPr>
              <a:t> браконьерский отстрел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Достопримечательности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5068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Одним из символов Брянска является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</a:t>
            </a:r>
            <a:r>
              <a:rPr lang="ru-RU" sz="2000" b="1" dirty="0" smtClean="0"/>
              <a:t>Курган Бессмертия</a:t>
            </a:r>
            <a:r>
              <a:rPr lang="ru-RU" sz="2000" dirty="0" smtClean="0"/>
              <a:t>— памятник павшим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в борьбе с немецкими захватчиками.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Он был заложен в 1967 году в городском парке «Соловьи».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 smtClean="0"/>
              <a:t>Брянский парк — музей деревянной скульптуры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 имени А. К. Толстого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b="1" dirty="0" err="1" smtClean="0"/>
              <a:t>Свенский</a:t>
            </a:r>
            <a:r>
              <a:rPr lang="ru-RU" sz="2000" b="1" dirty="0" smtClean="0"/>
              <a:t> Свято-Успенский монастырь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Мужской православный монастырь основан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 в 1288 году Брянским князем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       Романом Михайловичем. </a:t>
            </a:r>
            <a:endParaRPr lang="ru-RU" sz="2000" dirty="0"/>
          </a:p>
        </p:txBody>
      </p:sp>
      <p:pic>
        <p:nvPicPr>
          <p:cNvPr id="5122" name="Picture 2" descr="C:\Users\Danila\Downloads\брянск\bryans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125538"/>
            <a:ext cx="300990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Danila\Downloads\брянск\m3fe8a5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3068638"/>
            <a:ext cx="2185988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Danila\Downloads\брянск\305a82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903788"/>
            <a:ext cx="29273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0213" y="6254750"/>
            <a:ext cx="1309687" cy="2603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/>
              <a:t>землянка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88"/>
            <a:ext cx="8964613" cy="21320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/>
              <a:t>«Партизанская поляна»</a:t>
            </a:r>
            <a:r>
              <a:rPr lang="ru-RU" dirty="0"/>
              <a:t> </a:t>
            </a:r>
            <a:r>
              <a:rPr lang="ru-RU" sz="1800" dirty="0"/>
              <a:t>— мемориальный комплекс, расположенный в </a:t>
            </a:r>
            <a:r>
              <a:rPr lang="ru-RU" sz="1800" dirty="0" smtClean="0"/>
              <a:t>Брянских</a:t>
            </a:r>
            <a:r>
              <a:rPr lang="ru-RU" sz="1800" u="sng" dirty="0" smtClean="0"/>
              <a:t> </a:t>
            </a:r>
            <a:r>
              <a:rPr lang="ru-RU" sz="1800" dirty="0" smtClean="0"/>
              <a:t>лесах под Белыми Берегами, на </a:t>
            </a:r>
            <a:r>
              <a:rPr lang="ru-RU" sz="1800" dirty="0"/>
              <a:t>берегу реки </a:t>
            </a:r>
            <a:r>
              <a:rPr lang="ru-RU" sz="1800" dirty="0" err="1" smtClean="0"/>
              <a:t>Снежеть</a:t>
            </a:r>
            <a:r>
              <a:rPr lang="ru-RU" sz="1800" dirty="0" smtClean="0"/>
              <a:t>. Здесь в сентябре 1941 года партизанами Брянского городского и Брянского районного отрядов было поднято знамя священной борьбы за свободу и независимость нашей Родины. Мемориальный комплекс был открыт в 1969 году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122" name="Picture 2" descr="C:\Users\Danila\Downloads\брянск\Мемориальная партизанская землянка в Брянском ле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5213" y="3860800"/>
            <a:ext cx="257968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Danila\Downloads\картины для чтения\b_25142C7E-251E-4AEB-9629-EFC7EA82FB3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652588"/>
            <a:ext cx="20161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Danila\Downloads\брянск\0_6ad8b_438ed1db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2152650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Danila\Downloads\брянск\0_6ad88_5e2ca25f_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4430713"/>
            <a:ext cx="1905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Users\Danila\Downloads\брянск\13135139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0213" y="1947863"/>
            <a:ext cx="15128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Danila\Downloads\брянск\IMG_2620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875" y="4770438"/>
            <a:ext cx="23018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94100" y="3676650"/>
            <a:ext cx="1741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latin typeface="Calibri" pitchFamily="34" charset="0"/>
              </a:rPr>
              <a:t>Партизанская тропа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59175" y="5969000"/>
            <a:ext cx="1612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Круглое озеро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6288" y="6426200"/>
            <a:ext cx="1581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Вечный огонь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8275" y="3798888"/>
            <a:ext cx="3157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Памятник воинам водителям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2305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Флаг </a:t>
            </a:r>
            <a:r>
              <a:rPr lang="ru-RU" sz="2200" dirty="0" smtClean="0"/>
              <a:t>Брянской области представляет собой прямоугольное полотнище бордового цвета.</a:t>
            </a:r>
            <a:r>
              <a:rPr lang="ru-RU" sz="2200" dirty="0" smtClean="0">
                <a:ea typeface="Calibri"/>
                <a:cs typeface="Times New Roman"/>
              </a:rPr>
              <a:t> </a:t>
            </a:r>
            <a:r>
              <a:rPr lang="ru-RU" sz="2200" dirty="0">
                <a:ea typeface="Calibri"/>
                <a:cs typeface="Times New Roman"/>
              </a:rPr>
              <a:t>В центре полотнища </a:t>
            </a:r>
            <a:r>
              <a:rPr lang="ru-RU" sz="2200" dirty="0" smtClean="0">
                <a:ea typeface="Calibri"/>
                <a:cs typeface="Times New Roman"/>
              </a:rPr>
              <a:t>помещён герб Брянской области.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Бордовый цвет — цвет знамён, под которыми в годы Великой Отечественной войны армия и партизаны сражались за освобождение </a:t>
            </a:r>
            <a:r>
              <a:rPr lang="ru-RU" sz="2200" dirty="0" err="1" smtClean="0"/>
              <a:t>Брянщины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15362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Оксана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565400"/>
            <a:ext cx="5419725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675" y="260350"/>
            <a:ext cx="5699125" cy="633730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                                                        </a:t>
            </a:r>
            <a:r>
              <a:rPr lang="ru-RU" sz="11200" b="1" i="1" dirty="0" smtClean="0"/>
              <a:t>Герб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b="1" i="1" dirty="0" smtClean="0"/>
              <a:t>          Брянской области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представляет </a:t>
            </a:r>
            <a:r>
              <a:rPr lang="ru-RU" sz="7200" dirty="0"/>
              <a:t>из себя французский щит синего цвета. Синий цвет щита </a:t>
            </a:r>
            <a:r>
              <a:rPr lang="ru-RU" sz="7200" dirty="0" smtClean="0"/>
              <a:t>-символизирует </a:t>
            </a:r>
            <a:r>
              <a:rPr lang="ru-RU" sz="7200" dirty="0"/>
              <a:t>принадлежность области к славянству. В нижней части щита из одной точки расходятся три золотых луча, делящие щит на три части, каждая из которых является символом единства славянских государств: России, Белоруссии и Украины. </a:t>
            </a:r>
            <a:r>
              <a:rPr lang="ru-RU" sz="7200" dirty="0" smtClean="0"/>
              <a:t>В </a:t>
            </a:r>
            <a:r>
              <a:rPr lang="ru-RU" sz="7200" dirty="0"/>
              <a:t>верхней части щита расположено </a:t>
            </a:r>
            <a:r>
              <a:rPr lang="ru-RU" sz="7200" dirty="0" smtClean="0"/>
              <a:t>изображение </a:t>
            </a:r>
            <a:r>
              <a:rPr lang="ru-RU" sz="7200" dirty="0"/>
              <a:t>золотой ели с трехъярусной </a:t>
            </a:r>
            <a:r>
              <a:rPr lang="ru-RU" sz="7200" dirty="0" smtClean="0"/>
              <a:t>кроной - символ </a:t>
            </a:r>
            <a:r>
              <a:rPr lang="ru-RU" sz="7200" dirty="0"/>
              <a:t>Брянского леса. На фоне центральной части изображен герб города Брянска, который несет многогранную символическую нагрузку. Брянск - стольный город области. </a:t>
            </a:r>
            <a:r>
              <a:rPr lang="ru-RU" sz="7200" dirty="0" smtClean="0"/>
              <a:t>Герб </a:t>
            </a:r>
            <a:r>
              <a:rPr lang="ru-RU" sz="7200" dirty="0"/>
              <a:t>окаймлен дубовым венком, определяющим статус </a:t>
            </a:r>
            <a:r>
              <a:rPr lang="ru-RU" sz="7200" dirty="0" smtClean="0"/>
              <a:t>области, </a:t>
            </a:r>
            <a:r>
              <a:rPr lang="ru-RU" sz="7200" dirty="0"/>
              <a:t>как субъекта Российской Федерации, наделенного правами государственной власти. Венок переплетен орденскими лентами: правая сторона переплетена лентой ордена Ленина, которым </a:t>
            </a:r>
            <a:r>
              <a:rPr lang="ru-RU" sz="7200" dirty="0" err="1"/>
              <a:t>Брянщина</a:t>
            </a:r>
            <a:r>
              <a:rPr lang="ru-RU" sz="7200" dirty="0"/>
              <a:t> награждена в 1967 году, левая сторона - лентой медали "Партизан Великой Отечественной войны". В разрыве дубового венка над центром гербового щита изображен серп и молот, символизирующий не только нерушимый союз рабочих и крестьян, но и то, что Брянская область является территориальным новообразованием, созданным при Советской власти</a:t>
            </a:r>
            <a:r>
              <a:rPr lang="ru-RU" sz="7200" dirty="0" smtClean="0"/>
              <a:t>".</a:t>
            </a:r>
            <a:endParaRPr lang="ru-RU" sz="7200" dirty="0"/>
          </a:p>
        </p:txBody>
      </p:sp>
      <p:pic>
        <p:nvPicPr>
          <p:cNvPr id="3075" name="Picture 3" descr="C:\Users\Danila\Downloads\Coat_of_Arms_of_Bryansk_Obla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052513"/>
            <a:ext cx="22320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663" y="274638"/>
            <a:ext cx="4402137" cy="6538912"/>
          </a:xfrm>
        </p:spPr>
        <p:txBody>
          <a:bodyPr/>
          <a:lstStyle/>
          <a:p>
            <a:r>
              <a:rPr lang="ru-RU" sz="1800" b="1" smtClean="0"/>
              <a:t>Брянская область</a:t>
            </a:r>
            <a:r>
              <a:rPr lang="ru-RU" sz="1800" smtClean="0"/>
              <a:t> —регион Российской Федерации, расположенный в Центральной России к юго-западу от Москвы, на границе с Украиной и Белоруссией. Областной центр </a:t>
            </a:r>
            <a:r>
              <a:rPr lang="ru-RU" sz="1800" b="1" smtClean="0"/>
              <a:t>— город Брянск.</a:t>
            </a:r>
            <a:br>
              <a:rPr lang="ru-RU" sz="1800" b="1" smtClean="0"/>
            </a:br>
            <a:r>
              <a:rPr lang="ru-RU" sz="1800" smtClean="0"/>
              <a:t>Образована 5 июля 1944 года, приблизительно в границах существовавшей ранее Брянской губернии, делится на 28 районов.</a:t>
            </a:r>
            <a:br>
              <a:rPr lang="ru-RU" sz="1800" smtClean="0"/>
            </a:br>
            <a:r>
              <a:rPr lang="ru-RU" sz="1800" smtClean="0"/>
              <a:t>Брянская область лежит в западной части Восточной - Европейкой равнины , занимая среднюю часть бассейна Десны и лесистый водораздел между ней и Окой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50825" y="1773238"/>
            <a:ext cx="3971925" cy="25527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9" name="Picture 3" descr="C:\Users\Danila\Downloads\брянск\DIG15823918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188913"/>
            <a:ext cx="41751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Климат умеренно-континентальный. Средняя температура </a:t>
            </a:r>
            <a:r>
              <a:rPr lang="ru-RU" dirty="0" smtClean="0"/>
              <a:t>зимы </a:t>
            </a:r>
            <a:r>
              <a:rPr lang="ru-RU" dirty="0"/>
              <a:t>−7…−9 °C, средняя температура </a:t>
            </a:r>
            <a:r>
              <a:rPr lang="ru-RU" dirty="0" smtClean="0"/>
              <a:t>лета </a:t>
            </a:r>
            <a:r>
              <a:rPr lang="ru-RU" dirty="0"/>
              <a:t>+18...+20 °C.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Значительная часть области </a:t>
            </a:r>
            <a:r>
              <a:rPr lang="ru-RU" dirty="0" smtClean="0"/>
              <a:t>покрыта </a:t>
            </a:r>
            <a:r>
              <a:rPr lang="ru-RU" dirty="0"/>
              <a:t>лесами. </a:t>
            </a:r>
            <a:r>
              <a:rPr lang="ru-RU" dirty="0" smtClean="0"/>
              <a:t>Леса самых </a:t>
            </a:r>
            <a:r>
              <a:rPr lang="ru-RU" dirty="0"/>
              <a:t>разнообразных типов: хвойные, смешанные и широколиственные, а </a:t>
            </a:r>
            <a:r>
              <a:rPr lang="ru-RU" dirty="0" smtClean="0"/>
              <a:t>также лесостепь.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Полезные ископаемые: месторождения песков, глин, мела, мергеля и других стройматериалов, а </a:t>
            </a:r>
            <a:r>
              <a:rPr lang="ru-RU" dirty="0" smtClean="0"/>
              <a:t>также фосфоритов.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Основные отрасли промышленности: машиностроения и металлообработка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В области существует рыбоводство и рыбопитомники.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Экологические 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результате аварии на Чернобыльской АЭС 26 апреля 1986года часть территории Брянской области была загрязнена долгоживущими радионуклидами. В 1999</a:t>
            </a:r>
            <a:r>
              <a:rPr lang="ru-RU" u="sng" smtClean="0"/>
              <a:t> </a:t>
            </a:r>
            <a:r>
              <a:rPr lang="ru-RU" smtClean="0"/>
              <a:t>году на территории с уровнем загрязнения выше 5 Ки/км² проживало 226 тыс. человек, что составляет примерно 16 % населения области.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Оксана\Desktop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333375"/>
            <a:ext cx="27305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75" y="274638"/>
            <a:ext cx="1873250" cy="1143000"/>
          </a:xfrm>
        </p:spPr>
        <p:txBody>
          <a:bodyPr/>
          <a:lstStyle/>
          <a:p>
            <a:r>
              <a:rPr lang="ru-RU" b="1" smtClean="0"/>
              <a:t>Реки</a:t>
            </a:r>
            <a:r>
              <a:rPr lang="ru-RU" smtClean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487613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 </a:t>
            </a:r>
            <a:r>
              <a:rPr lang="ru-RU" b="1" dirty="0" err="1" smtClean="0"/>
              <a:t>Брянщине</a:t>
            </a:r>
            <a:r>
              <a:rPr lang="ru-RU" b="1" dirty="0" smtClean="0"/>
              <a:t> протекает 125 рек</a:t>
            </a:r>
            <a:r>
              <a:rPr lang="ru-RU" dirty="0" smtClean="0"/>
              <a:t> общей протяженностью 9000 км. Реки Брянской области принадлежат к бассейну Днепра. Наиболее крупная река - приток Днепра - Десна. Притоки Десны - </a:t>
            </a:r>
            <a:r>
              <a:rPr lang="ru-RU" dirty="0" err="1" smtClean="0"/>
              <a:t>Болва</a:t>
            </a:r>
            <a:r>
              <a:rPr lang="ru-RU" dirty="0" smtClean="0"/>
              <a:t>, Навля, </a:t>
            </a:r>
            <a:r>
              <a:rPr lang="ru-RU" dirty="0" err="1" smtClean="0"/>
              <a:t>Нерусса</a:t>
            </a:r>
            <a:r>
              <a:rPr lang="ru-RU" dirty="0" smtClean="0"/>
              <a:t>, </a:t>
            </a:r>
            <a:r>
              <a:rPr lang="ru-RU" dirty="0" err="1" smtClean="0"/>
              <a:t>Судость</a:t>
            </a:r>
            <a:r>
              <a:rPr lang="ru-RU" dirty="0" smtClean="0"/>
              <a:t> и др., которые впадают в нее в пределах Брянской области. На западе протекают реки </a:t>
            </a:r>
            <a:r>
              <a:rPr lang="ru-RU" dirty="0" err="1" smtClean="0"/>
              <a:t>Беседь</a:t>
            </a:r>
            <a:r>
              <a:rPr lang="ru-RU" dirty="0" smtClean="0"/>
              <a:t> и Ипуть - притоки реки </a:t>
            </a:r>
            <a:r>
              <a:rPr lang="ru-RU" dirty="0" err="1" smtClean="0"/>
              <a:t>Сож</a:t>
            </a:r>
            <a:r>
              <a:rPr lang="ru-RU" dirty="0" smtClean="0"/>
              <a:t>. Имеется 49 крупных озер, наиболее крупное - озеро Кожаны (450 гектаров)</a:t>
            </a:r>
            <a:endParaRPr lang="ru-RU" dirty="0"/>
          </a:p>
        </p:txBody>
      </p:sp>
      <p:pic>
        <p:nvPicPr>
          <p:cNvPr id="20484" name="Picture 3" descr="C:\Users\Оксана\Desktop\Рисунок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26336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Животные Брянской области</a:t>
            </a:r>
            <a:br>
              <a:rPr lang="ru-RU" b="1" dirty="0"/>
            </a:br>
            <a:r>
              <a:rPr lang="ru-RU" sz="2000" dirty="0"/>
              <a:t>Богатство и разнообразие животного мира Брянской области объясняется тем, что на ее территории имеются элементы различных ландшафтно-географических зон: участки таежных, смешанных и широколиственных лесов, участки лесостепного ландшафта и так называемой культурной степи.</a:t>
            </a:r>
          </a:p>
        </p:txBody>
      </p:sp>
      <p:sp>
        <p:nvSpPr>
          <p:cNvPr id="21506" name="Объект 4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7974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1600" smtClean="0"/>
          </a:p>
          <a:p>
            <a:pPr marL="0" indent="0">
              <a:buFont typeface="Arial" charset="0"/>
              <a:buNone/>
            </a:pPr>
            <a:endParaRPr lang="ru-RU" sz="160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97113"/>
            <a:ext cx="143986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 descr="C:\Users\Danila\Downloads\брянск\roe_deer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175" y="3143250"/>
            <a:ext cx="14414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anila\Downloads\брянск\127125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297113"/>
            <a:ext cx="17383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C:\Users\Danila\Downloads\брянск\0_335e3_c01effc1_X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9563" y="4598988"/>
            <a:ext cx="127476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Danila\Downloads\брянск\s320x2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841875"/>
            <a:ext cx="158273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3636963"/>
            <a:ext cx="15113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У самого края лесного болота можно встретить лося.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8225" y="4454525"/>
            <a:ext cx="16573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latin typeface="+mn-lt"/>
                <a:cs typeface="+mn-cs"/>
              </a:rPr>
              <a:t>Во многих районах встречается—косуля</a:t>
            </a:r>
            <a:r>
              <a:rPr lang="ru-RU" sz="1050" b="1" i="1" dirty="0">
                <a:latin typeface="+mn-lt"/>
                <a:cs typeface="+mn-cs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51577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35450" y="3556000"/>
            <a:ext cx="1741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На севере и северо-востоке области встречается— бурый медведь.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8313" y="6089650"/>
            <a:ext cx="215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Во всех районах области распространена лисица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9563" y="5881688"/>
            <a:ext cx="1460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Широко распространена в брянских лесах и белка</a:t>
            </a:r>
            <a:r>
              <a:rPr lang="ru-RU" sz="1200">
                <a:latin typeface="Calibri" pitchFamily="34" charset="0"/>
              </a:rPr>
              <a:t>.</a:t>
            </a:r>
          </a:p>
        </p:txBody>
      </p:sp>
      <p:pic>
        <p:nvPicPr>
          <p:cNvPr id="1029" name="Picture 5" descr="C:\Users\Danila\Downloads\брянск\Castor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2589213"/>
            <a:ext cx="15303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16688" y="3925888"/>
            <a:ext cx="1644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По рекам Ипуть, Беседь, Габья расселились—бобры</a:t>
            </a:r>
          </a:p>
        </p:txBody>
      </p:sp>
      <p:pic>
        <p:nvPicPr>
          <p:cNvPr id="1030" name="Picture 6" descr="C:\Users\Danila\Downloads\брянск\46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5888" y="4679950"/>
            <a:ext cx="1400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53188" y="5878513"/>
            <a:ext cx="170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i="1">
                <a:latin typeface="Calibri" pitchFamily="34" charset="0"/>
              </a:rPr>
              <a:t>По берегам лесных ручьев селится европейская норка.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</TotalTime>
  <Words>749</Words>
  <Application>Microsoft Office PowerPoint</Application>
  <PresentationFormat>Экран (4:3)</PresentationFormat>
  <Paragraphs>120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Wingdings</vt:lpstr>
      <vt:lpstr>Monotype Corsiva</vt:lpstr>
      <vt:lpstr>Тема Office</vt:lpstr>
      <vt:lpstr>Наш край </vt:lpstr>
      <vt:lpstr>Слайд 2</vt:lpstr>
      <vt:lpstr> Флаг Брянской области представляет собой прямоугольное полотнище бордового цвета. В центре полотнища помещён герб Брянской области.  Бордовый цвет — цвет знамён, под которыми в годы Великой Отечественной войны армия и партизаны сражались за освобождение Брянщины. </vt:lpstr>
      <vt:lpstr>Слайд 4</vt:lpstr>
      <vt:lpstr>Брянская область —регион Российской Федерации, расположенный в Центральной России к юго-западу от Москвы, на границе с Украиной и Белоруссией. Областной центр — город Брянск. Образована 5 июля 1944 года, приблизительно в границах существовавшей ранее Брянской губернии, делится на 28 районов. Брянская область лежит в западной части Восточной - Европейкой равнины , занимая среднюю часть бассейна Десны и лесистый водораздел между ней и Окой</vt:lpstr>
      <vt:lpstr>Слайд 6</vt:lpstr>
      <vt:lpstr>Экологические проблемы </vt:lpstr>
      <vt:lpstr>Реки </vt:lpstr>
      <vt:lpstr>Животные Брянской области Богатство и разнообразие животного мира Брянской области объясняется тем, что на ее территории имеются элементы различных ландшафтно-географических зон: участки таежных, смешанных и широколиственных лесов, участки лесостепного ландшафта и так называемой культурной степи.</vt:lpstr>
      <vt:lpstr>Встречаются в лесах области куница, горностай, ласка, хорь и другие животные.</vt:lpstr>
      <vt:lpstr>Рыбы</vt:lpstr>
      <vt:lpstr>Красная книга Брянской области</vt:lpstr>
      <vt:lpstr>Отряд Жесткокрылые</vt:lpstr>
      <vt:lpstr>Отряд Перепончатокрылые </vt:lpstr>
      <vt:lpstr>Отряд Чешуекрылые </vt:lpstr>
      <vt:lpstr>РЫБЫ</vt:lpstr>
      <vt:lpstr>ЗЕМНОВОДНЫЕ </vt:lpstr>
      <vt:lpstr>ПРЕСМЫКАЮЩИЕСЯ</vt:lpstr>
      <vt:lpstr>ПТИЦЫ </vt:lpstr>
      <vt:lpstr>МЛЕКОПИТАЮЩИЕ </vt:lpstr>
      <vt:lpstr>Причины сокращения численности животных</vt:lpstr>
      <vt:lpstr>Достопримечательности </vt:lpstr>
      <vt:lpstr>землянка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край</dc:title>
  <dc:creator>Danila</dc:creator>
  <cp:lastModifiedBy>111</cp:lastModifiedBy>
  <cp:revision>39</cp:revision>
  <dcterms:created xsi:type="dcterms:W3CDTF">2012-11-26T18:58:46Z</dcterms:created>
  <dcterms:modified xsi:type="dcterms:W3CDTF">2021-12-06T11:09:40Z</dcterms:modified>
</cp:coreProperties>
</file>