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CC0099"/>
    <a:srgbClr val="FF00FF"/>
    <a:srgbClr val="FFFF00"/>
    <a:srgbClr val="FFFF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>
        <p:scale>
          <a:sx n="58" d="100"/>
          <a:sy n="58" d="100"/>
        </p:scale>
        <p:origin x="-20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5F77-34E6-47C8-BCFE-E71163023888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480-DE30-4267-A992-69B650D2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5F77-34E6-47C8-BCFE-E71163023888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480-DE30-4267-A992-69B650D2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5F77-34E6-47C8-BCFE-E71163023888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480-DE30-4267-A992-69B650D2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5F77-34E6-47C8-BCFE-E71163023888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480-DE30-4267-A992-69B650D2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5F77-34E6-47C8-BCFE-E71163023888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480-DE30-4267-A992-69B650D2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5F77-34E6-47C8-BCFE-E71163023888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480-DE30-4267-A992-69B650D2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5F77-34E6-47C8-BCFE-E71163023888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480-DE30-4267-A992-69B650D2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5F77-34E6-47C8-BCFE-E71163023888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480-DE30-4267-A992-69B650D2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5F77-34E6-47C8-BCFE-E71163023888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480-DE30-4267-A992-69B650D2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5F77-34E6-47C8-BCFE-E71163023888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480-DE30-4267-A992-69B650D2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5F77-34E6-47C8-BCFE-E71163023888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480-DE30-4267-A992-69B650D2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C5F77-34E6-47C8-BCFE-E71163023888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86480-DE30-4267-A992-69B650D2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W7zxoGI2Fl0/TUe45C3lMRI/AAAAAAAABF0/fLCphX0s7mw/s1600/2.jpe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оект\Проект Собаки породы пекинес\фон\0_555d0_b1c6651f_X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0"/>
            <a:ext cx="45720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ХАНТЫ-МАНСИЙСКИЙ АВТОНОМНЫЙ ОКРУГ - ЮГРА</a:t>
            </a:r>
            <a:endParaRPr lang="ru-RU" sz="11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</a:t>
            </a:r>
            <a:endParaRPr lang="ru-RU" sz="11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ОКТЯБРЬСКИЙ РАЙОН</a:t>
            </a:r>
            <a:endParaRPr lang="ru-RU" sz="11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endParaRPr lang="ru-RU" sz="11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«УНЪЮГАНСКАЯ ОБЩЕОБРАЗОВАТЕЛЬНАЯ ШКОЛА №1»</a:t>
            </a:r>
            <a:endParaRPr lang="ru-RU" sz="11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857364"/>
            <a:ext cx="6715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1430">
                  <a:solidFill>
                    <a:srgbClr val="CC66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sz="3600" b="1" dirty="0" smtClean="0">
                <a:ln w="11430">
                  <a:solidFill>
                    <a:srgbClr val="CC66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pPr algn="ctr">
              <a:defRPr/>
            </a:pPr>
            <a:r>
              <a:rPr lang="ru-RU" sz="3600" b="1" dirty="0" smtClean="0">
                <a:ln w="11430">
                  <a:solidFill>
                    <a:srgbClr val="CC66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«Живые  кондиционеры» </a:t>
            </a:r>
          </a:p>
          <a:p>
            <a:pPr algn="ctr">
              <a:defRPr/>
            </a:pPr>
            <a:endParaRPr lang="ru-RU" sz="3600" b="1" dirty="0">
              <a:ln w="11430">
                <a:solidFill>
                  <a:srgbClr val="CC66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4786322"/>
            <a:ext cx="52149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: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олуб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 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Рычкалов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Артём  ,  учеников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4-б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Сычёва Светлана  Николаевна 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высшей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МОЦУ «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Унъюганская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 №1»</a:t>
            </a:r>
          </a:p>
          <a:p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6500833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</a:rPr>
              <a:t>Унъган</a:t>
            </a:r>
            <a:r>
              <a:rPr lang="ru-RU" b="1" dirty="0" smtClean="0">
                <a:latin typeface="Times New Roman" pitchFamily="18" charset="0"/>
              </a:rPr>
              <a:t>  2012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71435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C:\Users\1\Desktop\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500175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84_0.jpg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4071942"/>
            <a:ext cx="2571768" cy="2643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2976" y="357166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Комнатные растения наши друзья !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1000108"/>
            <a:ext cx="2357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Цветы, как люди,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На добро щедры,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И щедро нежность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Людям отдавая,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Они цветут, сердца отогревая,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Как маленькие тёплые костры.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214290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214291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</a:t>
            </a:r>
            <a:r>
              <a:rPr lang="ru-RU" sz="5400" dirty="0" smtClean="0">
                <a:solidFill>
                  <a:srgbClr val="FF0000"/>
                </a:solidFill>
                <a:latin typeface="Georgia" pitchFamily="18" charset="0"/>
              </a:rPr>
              <a:t>         </a:t>
            </a:r>
            <a:endParaRPr lang="ru-RU" sz="54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pic>
        <p:nvPicPr>
          <p:cNvPr id="9" name="BLOGGER_PHOTO_ID_5568622754428956946" descr="http://3.bp.blogspot.com/_W7zxoGI2Fl0/TUe45C3lMRI/AAAAAAAABF0/fLCphX0s7mw/s320/2.jpe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285752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86296" y="214290"/>
            <a:ext cx="53714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ХЛОРОФИТУМ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80246" y="1000108"/>
            <a:ext cx="6549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2400" dirty="0" smtClean="0">
                <a:solidFill>
                  <a:srgbClr val="7030A0"/>
                </a:solidFill>
                <a:latin typeface="Franklin Gothic Demi" pitchFamily="34" charset="0"/>
              </a:rPr>
              <a:t>самый настоящий «живой кондиционер» </a:t>
            </a:r>
            <a:endParaRPr lang="ru-RU" sz="2400" dirty="0">
              <a:solidFill>
                <a:srgbClr val="7030A0"/>
              </a:solidFill>
              <a:latin typeface="Franklin Gothic Dem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058" y="2000240"/>
            <a:ext cx="3857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Хлорофитум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– это находка.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 чистке воздуха – рекордсмен!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Посели ты его на кухне,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Воздух  чище станет вдвойне.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0"/>
            <a:ext cx="72122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Цитрусовые растения –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лимон       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1" name="Picture 1" descr="C:\Users\1\Desktop\919a096dcb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3500462" cy="47625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71934" y="2143116"/>
            <a:ext cx="4714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Была зима за окнами.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На улице мороз,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У нас на подоконнике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Лимон зелёный рос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И он большую радость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Моей семье принёс.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643050"/>
            <a:ext cx="3493576" cy="47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3042" y="-214338"/>
            <a:ext cx="5572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        </a:t>
            </a:r>
            <a:r>
              <a:rPr lang="ru-RU" sz="6600" b="1" dirty="0" smtClean="0">
                <a:solidFill>
                  <a:srgbClr val="7030A0"/>
                </a:solidFill>
                <a:latin typeface="Arial Black" pitchFamily="34" charset="0"/>
              </a:rPr>
              <a:t>АЛОЭ</a:t>
            </a:r>
            <a:endParaRPr lang="ru-RU" sz="6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714488"/>
            <a:ext cx="4643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" pitchFamily="34" charset="0"/>
              </a:rPr>
              <a:t>Лист </a:t>
            </a:r>
            <a:r>
              <a:rPr lang="ru-RU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" pitchFamily="34" charset="0"/>
              </a:rPr>
              <a:t>горбочком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" pitchFamily="34" charset="0"/>
              </a:rPr>
              <a:t>, с </a:t>
            </a:r>
            <a:r>
              <a:rPr lang="ru-RU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" pitchFamily="34" charset="0"/>
              </a:rPr>
              <a:t>желобочком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" pitchFamily="34" charset="0"/>
              </a:rPr>
              <a:t>,</a:t>
            </a:r>
          </a:p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" pitchFamily="34" charset="0"/>
              </a:rPr>
              <a:t>Шипы имеет, а ранить не умеет.</a:t>
            </a:r>
          </a:p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" pitchFamily="34" charset="0"/>
              </a:rPr>
              <a:t>Воздух чистит, лечит нас.</a:t>
            </a:r>
          </a:p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" pitchFamily="34" charset="0"/>
              </a:rPr>
              <a:t>Настоящий клад для вас</a:t>
            </a:r>
          </a:p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" pitchFamily="34" charset="0"/>
              </a:rPr>
              <a:t>В горшок его скорей садите,</a:t>
            </a:r>
          </a:p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" pitchFamily="34" charset="0"/>
              </a:rPr>
              <a:t>На подоконник свой несите.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14290"/>
            <a:ext cx="63650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Герань (пеларгония)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http://www.yariks.info/upload/Image/komnatnoerastenie2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643050"/>
            <a:ext cx="3429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1214422"/>
            <a:ext cx="4714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66"/>
                </a:solidFill>
                <a:latin typeface="Franklin Gothic Demi" pitchFamily="34" charset="0"/>
              </a:rPr>
              <a:t>Её неповторимый аромат</a:t>
            </a:r>
          </a:p>
          <a:p>
            <a:r>
              <a:rPr lang="ru-RU" sz="2400" dirty="0" smtClean="0">
                <a:solidFill>
                  <a:srgbClr val="FF0066"/>
                </a:solidFill>
                <a:latin typeface="Franklin Gothic Demi" pitchFamily="34" charset="0"/>
              </a:rPr>
              <a:t>Надолго мои руки сохранят,</a:t>
            </a:r>
          </a:p>
          <a:p>
            <a:r>
              <a:rPr lang="ru-RU" sz="2400" dirty="0" smtClean="0">
                <a:solidFill>
                  <a:srgbClr val="FF0066"/>
                </a:solidFill>
                <a:latin typeface="Franklin Gothic Demi" pitchFamily="34" charset="0"/>
              </a:rPr>
              <a:t>Ведь стоит лист в ладонях растереть,</a:t>
            </a:r>
          </a:p>
          <a:p>
            <a:r>
              <a:rPr lang="ru-RU" sz="2400" dirty="0" smtClean="0">
                <a:solidFill>
                  <a:srgbClr val="FF0066"/>
                </a:solidFill>
                <a:latin typeface="Franklin Gothic Demi" pitchFamily="34" charset="0"/>
              </a:rPr>
              <a:t>Избавишь ты себя от многих бед.</a:t>
            </a:r>
          </a:p>
          <a:p>
            <a:r>
              <a:rPr lang="ru-RU" sz="2400" dirty="0" smtClean="0">
                <a:solidFill>
                  <a:srgbClr val="FF0066"/>
                </a:solidFill>
                <a:latin typeface="Franklin Gothic Demi" pitchFamily="34" charset="0"/>
              </a:rPr>
              <a:t>Микробы все исчезнут без следа.</a:t>
            </a:r>
          </a:p>
          <a:p>
            <a:r>
              <a:rPr lang="ru-RU" sz="2400" dirty="0" smtClean="0">
                <a:solidFill>
                  <a:srgbClr val="FF0066"/>
                </a:solidFill>
                <a:latin typeface="Franklin Gothic Demi" pitchFamily="34" charset="0"/>
              </a:rPr>
              <a:t>Здоровой кожа станет навсегда, </a:t>
            </a:r>
          </a:p>
          <a:p>
            <a:r>
              <a:rPr lang="ru-RU" sz="2400" dirty="0" smtClean="0">
                <a:solidFill>
                  <a:srgbClr val="FF0066"/>
                </a:solidFill>
                <a:latin typeface="Franklin Gothic Demi" pitchFamily="34" charset="0"/>
              </a:rPr>
              <a:t>Дорогу мухи в дом забудут твой, </a:t>
            </a:r>
          </a:p>
          <a:p>
            <a:r>
              <a:rPr lang="ru-RU" sz="2400" dirty="0" smtClean="0">
                <a:solidFill>
                  <a:srgbClr val="FF0066"/>
                </a:solidFill>
                <a:latin typeface="Franklin Gothic Demi" pitchFamily="34" charset="0"/>
              </a:rPr>
              <a:t>А сердце ощутит гармонию и покой.</a:t>
            </a:r>
            <a:endParaRPr lang="ru-RU" sz="2400" dirty="0">
              <a:solidFill>
                <a:srgbClr val="FF0066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3" y="214290"/>
            <a:ext cx="4357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Кактус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49" name="Picture 1" descr="C:\Users\1\Desktop\x_bcf3e3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2606283" cy="3357586"/>
          </a:xfrm>
          <a:prstGeom prst="rect">
            <a:avLst/>
          </a:prstGeom>
          <a:noFill/>
        </p:spPr>
      </p:pic>
      <p:pic>
        <p:nvPicPr>
          <p:cNvPr id="2050" name="Picture 2" descr="C:\Users\1\Desktop\kaktu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500438"/>
            <a:ext cx="2667002" cy="30241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7554" y="1071546"/>
            <a:ext cx="53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6600"/>
                </a:solidFill>
                <a:latin typeface="Georgia" pitchFamily="18" charset="0"/>
              </a:rPr>
              <a:t>Зелёный, в колючках,</a:t>
            </a:r>
          </a:p>
          <a:p>
            <a:r>
              <a:rPr lang="ru-RU" sz="3200" i="1" dirty="0" smtClean="0">
                <a:solidFill>
                  <a:srgbClr val="006600"/>
                </a:solidFill>
                <a:latin typeface="Georgia" pitchFamily="18" charset="0"/>
              </a:rPr>
              <a:t>Похож на ежа,</a:t>
            </a:r>
          </a:p>
          <a:p>
            <a:r>
              <a:rPr lang="ru-RU" sz="3200" i="1" dirty="0" smtClean="0">
                <a:solidFill>
                  <a:srgbClr val="006600"/>
                </a:solidFill>
                <a:latin typeface="Georgia" pitchFamily="18" charset="0"/>
              </a:rPr>
              <a:t>Компьютер в доме есть?</a:t>
            </a:r>
          </a:p>
          <a:p>
            <a:r>
              <a:rPr lang="ru-RU" sz="3200" i="1" dirty="0" smtClean="0">
                <a:solidFill>
                  <a:srgbClr val="006600"/>
                </a:solidFill>
                <a:latin typeface="Georgia" pitchFamily="18" charset="0"/>
              </a:rPr>
              <a:t>Поставь его туда.</a:t>
            </a:r>
            <a:endParaRPr lang="ru-RU" sz="3200" i="1" dirty="0">
              <a:solidFill>
                <a:srgbClr val="0066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572008"/>
            <a:ext cx="5143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C0099"/>
                </a:solidFill>
                <a:latin typeface="Georgia" pitchFamily="18" charset="0"/>
              </a:rPr>
              <a:t>А как только зацветёт, и увидишь ты</a:t>
            </a:r>
          </a:p>
          <a:p>
            <a:r>
              <a:rPr lang="ru-RU" sz="2800" b="1" i="1" dirty="0" smtClean="0">
                <a:solidFill>
                  <a:srgbClr val="CC0099"/>
                </a:solidFill>
                <a:latin typeface="Georgia" pitchFamily="18" charset="0"/>
              </a:rPr>
              <a:t>Белые, красные, жёлтые цветы</a:t>
            </a:r>
            <a:endParaRPr lang="ru-RU" sz="2800" b="1" i="1" dirty="0">
              <a:solidFill>
                <a:srgbClr val="CC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81834" y="0"/>
            <a:ext cx="3780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Хризантема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C:\Users\1\Desktop\ekologiadom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071546"/>
            <a:ext cx="378621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3438" y="1428736"/>
            <a:ext cx="36433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 прекрасны и нежны </a:t>
            </a:r>
          </a:p>
          <a:p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Эти яркие цветы.</a:t>
            </a:r>
          </a:p>
          <a:p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вдруг ремонт в квартире,</a:t>
            </a:r>
          </a:p>
          <a:p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Хризантемы  заведи.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57749" y="214290"/>
            <a:ext cx="20285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Фикус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1\Desktop\fc4ff3935d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85860"/>
            <a:ext cx="3286148" cy="46434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1000108"/>
            <a:ext cx="457203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Ехал Ваня на коне,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Вёл собачку на ремне,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старушка в это время,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Мыла фикус на окне.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Фикус оказался очень всем полезен.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Формальдегиды поглощает,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Воздух очищает, жизнь нам продлевает.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69405" y="214290"/>
            <a:ext cx="4205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Папоротники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 descr="C:\Users\1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3000396" cy="2500330"/>
          </a:xfrm>
          <a:prstGeom prst="rect">
            <a:avLst/>
          </a:prstGeom>
          <a:noFill/>
        </p:spPr>
      </p:pic>
      <p:pic>
        <p:nvPicPr>
          <p:cNvPr id="2051" name="Picture 3" descr="C:\Users\1\Desktop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32271"/>
            <a:ext cx="3143272" cy="24110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00166" y="4071942"/>
            <a:ext cx="5643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летнюю жару и зимнюю стужу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Папоротник всегда в доме нужен.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Улучшает температурный баланс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Украшает жизнь и радует нас.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школе  все растения являются     «живыми кондиционерами»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CIM\101MSDCF\DSC01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643314"/>
            <a:ext cx="3809995" cy="2857496"/>
          </a:xfrm>
          <a:prstGeom prst="rect">
            <a:avLst/>
          </a:prstGeom>
          <a:noFill/>
        </p:spPr>
      </p:pic>
      <p:pic>
        <p:nvPicPr>
          <p:cNvPr id="1027" name="Picture 3" descr="G:\DCIM\101MSDCF\DSC01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876"/>
            <a:ext cx="4000495" cy="3000371"/>
          </a:xfrm>
          <a:prstGeom prst="rect">
            <a:avLst/>
          </a:prstGeom>
          <a:noFill/>
        </p:spPr>
      </p:pic>
      <p:pic>
        <p:nvPicPr>
          <p:cNvPr id="1028" name="Picture 4" descr="G:\DCIM\101MSDCF\DSC015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1500174"/>
            <a:ext cx="3867158" cy="2900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0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rgbClr val="CC66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 работы: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538" y="857232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Обобщить знания  о комнатных  растениях и выяснить почему  их   называют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«живыми  кондиционерами»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www.daikinservis.ru/images/stories/-2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071810"/>
            <a:ext cx="5214974" cy="3429000"/>
          </a:xfrm>
          <a:prstGeom prst="rect">
            <a:avLst/>
          </a:prstGeom>
          <a:solidFill>
            <a:srgbClr val="00B0F0">
              <a:alpha val="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428604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УХОД ЗА КОМНАТНЫМИ РАСТЕНИЯМИ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DCIM\101MSDCF\DSC01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876"/>
            <a:ext cx="3865028" cy="3113085"/>
          </a:xfrm>
          <a:prstGeom prst="rect">
            <a:avLst/>
          </a:prstGeom>
          <a:noFill/>
        </p:spPr>
      </p:pic>
      <p:pic>
        <p:nvPicPr>
          <p:cNvPr id="2051" name="Picture 3" descr="G:\DCIM\101MSDCF\DSC01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876"/>
            <a:ext cx="4000528" cy="3000396"/>
          </a:xfrm>
          <a:prstGeom prst="rect">
            <a:avLst/>
          </a:prstGeom>
          <a:noFill/>
        </p:spPr>
      </p:pic>
      <p:pic>
        <p:nvPicPr>
          <p:cNvPr id="2052" name="Picture 4" descr="G:\DCIM\101MSDCF\DSC01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000108"/>
            <a:ext cx="3143272" cy="235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4" y="857232"/>
            <a:ext cx="450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•Поливка растений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•Обтирание листочков от пыли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•Купание растений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•Рыхление почвы</a:t>
            </a:r>
          </a:p>
          <a:p>
            <a:r>
              <a:rPr lang="ru-RU" sz="2400" b="1" dirty="0" smtClean="0">
                <a:solidFill>
                  <a:srgbClr val="FF0066"/>
                </a:solidFill>
                <a:latin typeface="Monotype Corsiva" pitchFamily="66" charset="0"/>
                <a:cs typeface="Andalus" pitchFamily="18" charset="-78"/>
              </a:rPr>
              <a:t>Растение будет вам благодарно  и будет служить долго.</a:t>
            </a:r>
            <a:endParaRPr lang="ru-RU" sz="2400" b="1" dirty="0">
              <a:solidFill>
                <a:srgbClr val="FF0066"/>
              </a:solidFill>
              <a:latin typeface="Monotype Corsiva" pitchFamily="66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285992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:\Users\1\Desktop\51cd5d447523261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278608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309925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357562"/>
            <a:ext cx="2865087" cy="285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лезные комнатные растения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42852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ln w="11430">
                  <a:solidFill>
                    <a:srgbClr val="CC66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Идея исследования:</a:t>
            </a:r>
            <a:br>
              <a:rPr lang="ru-RU" b="1" dirty="0">
                <a:ln w="11430">
                  <a:solidFill>
                    <a:srgbClr val="CC66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n w="11430">
                  <a:solidFill>
                    <a:srgbClr val="CC66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n w="11430">
                  <a:solidFill>
                    <a:srgbClr val="CC66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357166"/>
            <a:ext cx="64294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1430">
                  <a:solidFill>
                    <a:srgbClr val="CC66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Идея исследования:</a:t>
            </a:r>
          </a:p>
          <a:p>
            <a:pPr algn="ctr">
              <a:defRPr/>
            </a:pPr>
            <a:endParaRPr lang="ru-RU" sz="800" b="1" dirty="0">
              <a:ln w="11430">
                <a:solidFill>
                  <a:srgbClr val="CC66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5729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Влияние комнатных растений на здоровье человека.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1\Desktop\ekologiadoma2.jpg"/>
          <p:cNvPicPr/>
          <p:nvPr/>
        </p:nvPicPr>
        <p:blipFill>
          <a:blip r:embed="rId3" cstate="print">
            <a:clrChange>
              <a:clrFrom>
                <a:srgbClr val="C5C2D3"/>
              </a:clrFrom>
              <a:clrTo>
                <a:srgbClr val="C5C2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000372"/>
            <a:ext cx="3985326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214290"/>
            <a:ext cx="4739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1430">
                  <a:solidFill>
                    <a:srgbClr val="CC66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  исследования: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643050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	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142984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Если мы  выясним, что комнатные растения способны очищать воздух помещений от токсичных соединений, то выясним, какие кондиционеры «живые» или бытовые более полезны для человека.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www.yariks.info/upload/Image/komnatnoerastenie7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643446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214290"/>
            <a:ext cx="4438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CC66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  исследования: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3000372"/>
            <a:ext cx="4660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1430">
                  <a:solidFill>
                    <a:srgbClr val="CC66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  исследования: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1071546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1285860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1214422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  <a:cs typeface="Microsoft New Tai Lue" pitchFamily="34" charset="0"/>
              </a:rPr>
              <a:t>      Комнатные растения и их  роль 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  <a:cs typeface="Microsoft New Tai Lue" pitchFamily="34" charset="0"/>
              </a:rPr>
              <a:t>                 в жизни человека.</a:t>
            </a:r>
            <a:endParaRPr lang="ru-RU" sz="4400" b="1" dirty="0">
              <a:solidFill>
                <a:srgbClr val="7030A0"/>
              </a:solidFill>
              <a:latin typeface="Monotype Corsiva" pitchFamily="66" charset="0"/>
              <a:cs typeface="Microsoft New Tai Lu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4000504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7224" y="4071942"/>
            <a:ext cx="7643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  Влияние комнатных   растений   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           на здоровье человека .                  </a:t>
            </a:r>
            <a:endParaRPr lang="ru-RU" sz="4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285992"/>
            <a:ext cx="1949345" cy="179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3D4D5"/>
              </a:clrFrom>
              <a:clrTo>
                <a:srgbClr val="D3D4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279288"/>
            <a:ext cx="1785950" cy="175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0"/>
            <a:ext cx="6824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11430">
                  <a:solidFill>
                    <a:srgbClr val="CC66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исследования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00108"/>
            <a:ext cx="82153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Узнать, что такое кондиционер и какую роль в жизни человека он играет.</a:t>
            </a:r>
          </a:p>
          <a:p>
            <a:pPr marL="342900" indent="-342900">
              <a:buAutoNum type="arabicPeriod" startAt="2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Выяснить, какие комнатные растения могут заменить бытовые кондиционеры.</a:t>
            </a:r>
          </a:p>
          <a:p>
            <a:pPr marL="342900" indent="-342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  Познакомиться с особенностями комнатных  растений и с условиями которые для них наиболее благоприятны.</a:t>
            </a:r>
          </a:p>
          <a:p>
            <a:pPr marL="342900" indent="-342900">
              <a:buAutoNum type="arabicPeriod" startAt="4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Выявить какие комнатные растения влияют на  здоровье человека.</a:t>
            </a:r>
          </a:p>
          <a:p>
            <a:pPr marL="342900" indent="-342900">
              <a:buAutoNum type="arabicPeriod" startAt="5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Провести эксперимент: как правильный уход  помогает  растениям.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yariks.info/upload/Image/komnatnoerastenie2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786322"/>
            <a:ext cx="22288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42852"/>
            <a:ext cx="7452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11430">
                  <a:solidFill>
                    <a:srgbClr val="CC66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 исследования: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92880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928670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cs typeface="Arabic Typesetting" pitchFamily="66" charset="-78"/>
              </a:rPr>
              <a:t>  </a:t>
            </a:r>
            <a:r>
              <a:rPr lang="ru-RU" sz="3200" b="1" dirty="0" smtClean="0">
                <a:latin typeface="Monotype Corsiva" pitchFamily="66" charset="0"/>
                <a:cs typeface="Arabic Typesetting" pitchFamily="66" charset="-78"/>
              </a:rPr>
              <a:t>•  Анализ литературы  по использованию</a:t>
            </a:r>
          </a:p>
          <a:p>
            <a:r>
              <a:rPr lang="ru-RU" sz="3200" b="1" dirty="0" smtClean="0">
                <a:latin typeface="Monotype Corsiva" pitchFamily="66" charset="0"/>
                <a:cs typeface="Arabic Typesetting" pitchFamily="66" charset="-78"/>
              </a:rPr>
              <a:t>      комнатных растений как кондиционеров.</a:t>
            </a:r>
          </a:p>
          <a:p>
            <a:r>
              <a:rPr lang="ru-RU" sz="3200" b="1" dirty="0" smtClean="0">
                <a:latin typeface="Monotype Corsiva" pitchFamily="66" charset="0"/>
                <a:cs typeface="Arabic Typesetting" pitchFamily="66" charset="-78"/>
              </a:rPr>
              <a:t>  •   Анкетирование  с целью выяснения знаний </a:t>
            </a:r>
          </a:p>
          <a:p>
            <a:r>
              <a:rPr lang="ru-RU" sz="3200" b="1" dirty="0" smtClean="0">
                <a:latin typeface="Monotype Corsiva" pitchFamily="66" charset="0"/>
                <a:cs typeface="Arabic Typesetting" pitchFamily="66" charset="-78"/>
              </a:rPr>
              <a:t>        учащихся  о  пользе комнатных растений .</a:t>
            </a:r>
          </a:p>
          <a:p>
            <a:r>
              <a:rPr lang="ru-RU" sz="3200" b="1" dirty="0" smtClean="0">
                <a:latin typeface="Monotype Corsiva" pitchFamily="66" charset="0"/>
                <a:cs typeface="Arabic Typesetting" pitchFamily="66" charset="-78"/>
              </a:rPr>
              <a:t>  •   Наблюдение и уход за комнатными  </a:t>
            </a:r>
          </a:p>
          <a:p>
            <a:r>
              <a:rPr lang="ru-RU" sz="3200" b="1" dirty="0" smtClean="0">
                <a:latin typeface="Monotype Corsiva" pitchFamily="66" charset="0"/>
                <a:cs typeface="Arabic Typesetting" pitchFamily="66" charset="-78"/>
              </a:rPr>
              <a:t>        растениями.</a:t>
            </a:r>
            <a:endParaRPr lang="ru-RU" sz="3200" b="1" dirty="0">
              <a:latin typeface="Monotype Corsiva" pitchFamily="66" charset="0"/>
              <a:cs typeface="Arabic Typesetting" pitchFamily="66" charset="-78"/>
            </a:endParaRPr>
          </a:p>
        </p:txBody>
      </p:sp>
      <p:pic>
        <p:nvPicPr>
          <p:cNvPr id="1026" name="Picture 2" descr="H:\3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286256"/>
            <a:ext cx="1804017" cy="2298667"/>
          </a:xfrm>
          <a:prstGeom prst="rect">
            <a:avLst/>
          </a:prstGeom>
          <a:noFill/>
        </p:spPr>
      </p:pic>
      <p:pic>
        <p:nvPicPr>
          <p:cNvPr id="1027" name="Picture 3" descr="H:\27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86256"/>
            <a:ext cx="1716085" cy="2275849"/>
          </a:xfrm>
          <a:prstGeom prst="rect">
            <a:avLst/>
          </a:prstGeom>
          <a:noFill/>
        </p:spPr>
      </p:pic>
      <p:pic>
        <p:nvPicPr>
          <p:cNvPr id="1028" name="Picture 4" descr="H:\81249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286256"/>
            <a:ext cx="1656286" cy="2235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95140" y="0"/>
            <a:ext cx="7753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11430">
                  <a:solidFill>
                    <a:srgbClr val="CC66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кондиционер?</a:t>
            </a:r>
            <a:endParaRPr lang="ru-RU" sz="4000" b="1" cap="all" dirty="0">
              <a:ln w="11430">
                <a:solidFill>
                  <a:srgbClr val="CC66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4426_17.09.2009 13_38_15_(1)_bi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357298"/>
            <a:ext cx="3749662" cy="41771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1714488"/>
            <a:ext cx="3571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Кондиционер – это прибор, применяющийся для поддержания оптимальной температуры в помещении.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G:\Проект\Проект Собаки породы пекинес\фон\imgpreview[3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0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11430">
                  <a:solidFill>
                    <a:srgbClr val="CC66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Влияние комнатных растений  на здоровье</a:t>
            </a:r>
          </a:p>
          <a:p>
            <a:pPr algn="ctr">
              <a:defRPr/>
            </a:pPr>
            <a:r>
              <a:rPr lang="ru-RU" sz="4000" b="1" cap="all" dirty="0" smtClean="0">
                <a:ln w="11430">
                  <a:solidFill>
                    <a:srgbClr val="CC66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sz="4000" b="1" cap="all" dirty="0">
              <a:ln w="11430">
                <a:solidFill>
                  <a:srgbClr val="CC66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див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1785950" cy="1643073"/>
          </a:xfrm>
          <a:prstGeom prst="rect">
            <a:avLst/>
          </a:prstGeom>
          <a:noFill/>
        </p:spPr>
      </p:pic>
      <p:pic>
        <p:nvPicPr>
          <p:cNvPr id="3075" name="Picture 3" descr="C:\Users\1\Desktop\журнальный-стол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1785950" cy="1643074"/>
          </a:xfrm>
          <a:prstGeom prst="rect">
            <a:avLst/>
          </a:prstGeom>
          <a:noFill/>
        </p:spPr>
      </p:pic>
      <p:pic>
        <p:nvPicPr>
          <p:cNvPr id="3076" name="Picture 4" descr="C:\Users\1\Desktop\14617909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357431"/>
            <a:ext cx="1571636" cy="16430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57752" y="2357430"/>
            <a:ext cx="37862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Формальдегид </a:t>
            </a:r>
            <a:r>
              <a:rPr lang="ru-RU" sz="2400" b="1" dirty="0" smtClean="0"/>
              <a:t>– </a:t>
            </a:r>
            <a:r>
              <a:rPr lang="ru-RU" sz="2400" b="1" i="1" dirty="0" smtClean="0"/>
              <a:t>бесцветный токсичный газ, оказывает отрицательное влияние на органы дыхания, нервную систему.</a:t>
            </a:r>
          </a:p>
          <a:p>
            <a:r>
              <a:rPr lang="ru-RU" sz="2400" b="1" u="sng" dirty="0" smtClean="0"/>
              <a:t>Фенол</a:t>
            </a:r>
            <a:r>
              <a:rPr lang="ru-RU" sz="2400" dirty="0" smtClean="0"/>
              <a:t> </a:t>
            </a:r>
            <a:r>
              <a:rPr lang="ru-RU" sz="2400" b="1" dirty="0" smtClean="0"/>
              <a:t>–</a:t>
            </a:r>
          </a:p>
          <a:p>
            <a:r>
              <a:rPr lang="ru-RU" sz="2400" b="1" i="1" dirty="0" smtClean="0"/>
              <a:t> химическое вещество, ядовит, вызывает нарушения нервной системы.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619</Words>
  <Application>Microsoft Office PowerPoint</Application>
  <PresentationFormat>Экран (4:3)</PresentationFormat>
  <Paragraphs>119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Идея исследования: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School-1</cp:lastModifiedBy>
  <cp:revision>94</cp:revision>
  <dcterms:created xsi:type="dcterms:W3CDTF">2012-05-10T11:37:10Z</dcterms:created>
  <dcterms:modified xsi:type="dcterms:W3CDTF">2014-09-17T11:16:55Z</dcterms:modified>
</cp:coreProperties>
</file>