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58" r:id="rId6"/>
    <p:sldId id="262" r:id="rId7"/>
    <p:sldId id="259" r:id="rId8"/>
    <p:sldId id="263" r:id="rId9"/>
    <p:sldId id="271" r:id="rId10"/>
    <p:sldId id="265" r:id="rId11"/>
    <p:sldId id="272"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5" d="100"/>
          <a:sy n="65" d="100"/>
        </p:scale>
        <p:origin x="83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EBF66A-21EF-4B41-A52D-030BAD093F6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78156F8-B7BA-C746-9481-68966F038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5D7D00F3-BFE2-F04F-BD21-E1013CB515F8}"/>
              </a:ext>
            </a:extLst>
          </p:cNvPr>
          <p:cNvSpPr>
            <a:spLocks noGrp="1"/>
          </p:cNvSpPr>
          <p:nvPr>
            <p:ph type="dt" sz="half" idx="10"/>
          </p:nvPr>
        </p:nvSpPr>
        <p:spPr/>
        <p:txBody>
          <a:bodyPr/>
          <a:lstStyle/>
          <a:p>
            <a:fld id="{BC7D5D5F-7405-3D40-AD93-560BB5CB7631}" type="datetimeFigureOut">
              <a:rPr lang="ru-RU"/>
              <a:t>17.12.2021</a:t>
            </a:fld>
            <a:endParaRPr lang="ru-RU"/>
          </a:p>
        </p:txBody>
      </p:sp>
      <p:sp>
        <p:nvSpPr>
          <p:cNvPr id="5" name="Нижний колонтитул 4">
            <a:extLst>
              <a:ext uri="{FF2B5EF4-FFF2-40B4-BE49-F238E27FC236}">
                <a16:creationId xmlns:a16="http://schemas.microsoft.com/office/drawing/2014/main" id="{38FB15BE-9E5D-624C-B5C9-CC6B203A224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3EE0232-0990-6F49-A608-679499027E0E}"/>
              </a:ext>
            </a:extLst>
          </p:cNvPr>
          <p:cNvSpPr>
            <a:spLocks noGrp="1"/>
          </p:cNvSpPr>
          <p:nvPr>
            <p:ph type="sldNum" sz="quarter" idx="12"/>
          </p:nvPr>
        </p:nvSpPr>
        <p:spPr/>
        <p:txBody>
          <a:bodyPr/>
          <a:lstStyle/>
          <a:p>
            <a:fld id="{C24605A7-DEE6-8A4F-A566-076CDD796096}" type="slidenum">
              <a:rPr lang="ru-RU"/>
              <a:t>‹#›</a:t>
            </a:fld>
            <a:endParaRPr lang="ru-RU"/>
          </a:p>
        </p:txBody>
      </p:sp>
    </p:spTree>
    <p:extLst>
      <p:ext uri="{BB962C8B-B14F-4D97-AF65-F5344CB8AC3E}">
        <p14:creationId xmlns:p14="http://schemas.microsoft.com/office/powerpoint/2010/main" val="363576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4864DB-F3CE-3D4C-88C7-06084FD5DCB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FA7F243-B9A8-834B-AB2B-36DDEA894E2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FB91249-EFED-3845-8C86-C99F1F8E56EC}"/>
              </a:ext>
            </a:extLst>
          </p:cNvPr>
          <p:cNvSpPr>
            <a:spLocks noGrp="1"/>
          </p:cNvSpPr>
          <p:nvPr>
            <p:ph type="dt" sz="half" idx="10"/>
          </p:nvPr>
        </p:nvSpPr>
        <p:spPr/>
        <p:txBody>
          <a:bodyPr/>
          <a:lstStyle/>
          <a:p>
            <a:fld id="{BC7D5D5F-7405-3D40-AD93-560BB5CB7631}" type="datetimeFigureOut">
              <a:rPr lang="ru-RU"/>
              <a:t>17.12.2021</a:t>
            </a:fld>
            <a:endParaRPr lang="ru-RU"/>
          </a:p>
        </p:txBody>
      </p:sp>
      <p:sp>
        <p:nvSpPr>
          <p:cNvPr id="5" name="Нижний колонтитул 4">
            <a:extLst>
              <a:ext uri="{FF2B5EF4-FFF2-40B4-BE49-F238E27FC236}">
                <a16:creationId xmlns:a16="http://schemas.microsoft.com/office/drawing/2014/main" id="{075CBF76-11EF-764A-AE0B-5847D7B4B0B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E1DCD58-CAE6-A847-8B84-45ED9C603E8E}"/>
              </a:ext>
            </a:extLst>
          </p:cNvPr>
          <p:cNvSpPr>
            <a:spLocks noGrp="1"/>
          </p:cNvSpPr>
          <p:nvPr>
            <p:ph type="sldNum" sz="quarter" idx="12"/>
          </p:nvPr>
        </p:nvSpPr>
        <p:spPr/>
        <p:txBody>
          <a:bodyPr/>
          <a:lstStyle/>
          <a:p>
            <a:fld id="{C24605A7-DEE6-8A4F-A566-076CDD796096}" type="slidenum">
              <a:rPr lang="ru-RU"/>
              <a:t>‹#›</a:t>
            </a:fld>
            <a:endParaRPr lang="ru-RU"/>
          </a:p>
        </p:txBody>
      </p:sp>
    </p:spTree>
    <p:extLst>
      <p:ext uri="{BB962C8B-B14F-4D97-AF65-F5344CB8AC3E}">
        <p14:creationId xmlns:p14="http://schemas.microsoft.com/office/powerpoint/2010/main" val="2184382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CE347AD-ACD4-644E-A811-0E7E5B58395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6BAF60B-EC3A-2842-A7BE-016FB2009D2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963D757-8B09-3940-84E7-A3A252811EBB}"/>
              </a:ext>
            </a:extLst>
          </p:cNvPr>
          <p:cNvSpPr>
            <a:spLocks noGrp="1"/>
          </p:cNvSpPr>
          <p:nvPr>
            <p:ph type="dt" sz="half" idx="10"/>
          </p:nvPr>
        </p:nvSpPr>
        <p:spPr/>
        <p:txBody>
          <a:bodyPr/>
          <a:lstStyle/>
          <a:p>
            <a:fld id="{BC7D5D5F-7405-3D40-AD93-560BB5CB7631}" type="datetimeFigureOut">
              <a:rPr lang="ru-RU"/>
              <a:t>17.12.2021</a:t>
            </a:fld>
            <a:endParaRPr lang="ru-RU"/>
          </a:p>
        </p:txBody>
      </p:sp>
      <p:sp>
        <p:nvSpPr>
          <p:cNvPr id="5" name="Нижний колонтитул 4">
            <a:extLst>
              <a:ext uri="{FF2B5EF4-FFF2-40B4-BE49-F238E27FC236}">
                <a16:creationId xmlns:a16="http://schemas.microsoft.com/office/drawing/2014/main" id="{4C337522-2562-F24C-878E-E160D779C60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94F894D-5915-1143-973A-5433E6B654CB}"/>
              </a:ext>
            </a:extLst>
          </p:cNvPr>
          <p:cNvSpPr>
            <a:spLocks noGrp="1"/>
          </p:cNvSpPr>
          <p:nvPr>
            <p:ph type="sldNum" sz="quarter" idx="12"/>
          </p:nvPr>
        </p:nvSpPr>
        <p:spPr/>
        <p:txBody>
          <a:bodyPr/>
          <a:lstStyle/>
          <a:p>
            <a:fld id="{C24605A7-DEE6-8A4F-A566-076CDD796096}" type="slidenum">
              <a:rPr lang="ru-RU"/>
              <a:t>‹#›</a:t>
            </a:fld>
            <a:endParaRPr lang="ru-RU"/>
          </a:p>
        </p:txBody>
      </p:sp>
    </p:spTree>
    <p:extLst>
      <p:ext uri="{BB962C8B-B14F-4D97-AF65-F5344CB8AC3E}">
        <p14:creationId xmlns:p14="http://schemas.microsoft.com/office/powerpoint/2010/main" val="419547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431FAD-B0C5-824A-AA3E-FCA6310C150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E3C9AA9-2B79-C549-96B6-C37D0CA3ECA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7AD5995-BB32-3E43-B145-52D1B6552F7F}"/>
              </a:ext>
            </a:extLst>
          </p:cNvPr>
          <p:cNvSpPr>
            <a:spLocks noGrp="1"/>
          </p:cNvSpPr>
          <p:nvPr>
            <p:ph type="dt" sz="half" idx="10"/>
          </p:nvPr>
        </p:nvSpPr>
        <p:spPr/>
        <p:txBody>
          <a:bodyPr/>
          <a:lstStyle/>
          <a:p>
            <a:fld id="{BC7D5D5F-7405-3D40-AD93-560BB5CB7631}" type="datetimeFigureOut">
              <a:rPr lang="ru-RU"/>
              <a:t>17.12.2021</a:t>
            </a:fld>
            <a:endParaRPr lang="ru-RU"/>
          </a:p>
        </p:txBody>
      </p:sp>
      <p:sp>
        <p:nvSpPr>
          <p:cNvPr id="5" name="Нижний колонтитул 4">
            <a:extLst>
              <a:ext uri="{FF2B5EF4-FFF2-40B4-BE49-F238E27FC236}">
                <a16:creationId xmlns:a16="http://schemas.microsoft.com/office/drawing/2014/main" id="{CDF8E885-22E9-1B48-BDCA-E645DC6BF84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F4EA10B-4AE4-3743-8706-8F214A6A7044}"/>
              </a:ext>
            </a:extLst>
          </p:cNvPr>
          <p:cNvSpPr>
            <a:spLocks noGrp="1"/>
          </p:cNvSpPr>
          <p:nvPr>
            <p:ph type="sldNum" sz="quarter" idx="12"/>
          </p:nvPr>
        </p:nvSpPr>
        <p:spPr/>
        <p:txBody>
          <a:bodyPr/>
          <a:lstStyle/>
          <a:p>
            <a:fld id="{C24605A7-DEE6-8A4F-A566-076CDD796096}" type="slidenum">
              <a:rPr lang="ru-RU"/>
              <a:t>‹#›</a:t>
            </a:fld>
            <a:endParaRPr lang="ru-RU"/>
          </a:p>
        </p:txBody>
      </p:sp>
    </p:spTree>
    <p:extLst>
      <p:ext uri="{BB962C8B-B14F-4D97-AF65-F5344CB8AC3E}">
        <p14:creationId xmlns:p14="http://schemas.microsoft.com/office/powerpoint/2010/main" val="28870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354E93-167E-C945-BC7B-088B0C49CD5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D88195E-DA95-3049-94B5-D2CEC940DC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1525389-85F9-4940-9A2D-032B6F46DF93}"/>
              </a:ext>
            </a:extLst>
          </p:cNvPr>
          <p:cNvSpPr>
            <a:spLocks noGrp="1"/>
          </p:cNvSpPr>
          <p:nvPr>
            <p:ph type="dt" sz="half" idx="10"/>
          </p:nvPr>
        </p:nvSpPr>
        <p:spPr/>
        <p:txBody>
          <a:bodyPr/>
          <a:lstStyle/>
          <a:p>
            <a:fld id="{BC7D5D5F-7405-3D40-AD93-560BB5CB7631}" type="datetimeFigureOut">
              <a:rPr lang="ru-RU"/>
              <a:t>17.12.2021</a:t>
            </a:fld>
            <a:endParaRPr lang="ru-RU"/>
          </a:p>
        </p:txBody>
      </p:sp>
      <p:sp>
        <p:nvSpPr>
          <p:cNvPr id="5" name="Нижний колонтитул 4">
            <a:extLst>
              <a:ext uri="{FF2B5EF4-FFF2-40B4-BE49-F238E27FC236}">
                <a16:creationId xmlns:a16="http://schemas.microsoft.com/office/drawing/2014/main" id="{1747F2A5-1F81-774F-BB58-8499500E382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7835E1F-8A3F-424C-A233-1BC9760E60CE}"/>
              </a:ext>
            </a:extLst>
          </p:cNvPr>
          <p:cNvSpPr>
            <a:spLocks noGrp="1"/>
          </p:cNvSpPr>
          <p:nvPr>
            <p:ph type="sldNum" sz="quarter" idx="12"/>
          </p:nvPr>
        </p:nvSpPr>
        <p:spPr/>
        <p:txBody>
          <a:bodyPr/>
          <a:lstStyle/>
          <a:p>
            <a:fld id="{C24605A7-DEE6-8A4F-A566-076CDD796096}" type="slidenum">
              <a:rPr lang="ru-RU"/>
              <a:t>‹#›</a:t>
            </a:fld>
            <a:endParaRPr lang="ru-RU"/>
          </a:p>
        </p:txBody>
      </p:sp>
    </p:spTree>
    <p:extLst>
      <p:ext uri="{BB962C8B-B14F-4D97-AF65-F5344CB8AC3E}">
        <p14:creationId xmlns:p14="http://schemas.microsoft.com/office/powerpoint/2010/main" val="339201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0F9935-848A-BF48-A726-837703CC47B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8A5A9B9-D335-8F4D-9C3D-99466B1CAB7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119E6DF-BAB0-8F49-A4F7-55CAA2EA623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D831523-B10E-3C4C-9FDD-7500EF995F7B}"/>
              </a:ext>
            </a:extLst>
          </p:cNvPr>
          <p:cNvSpPr>
            <a:spLocks noGrp="1"/>
          </p:cNvSpPr>
          <p:nvPr>
            <p:ph type="dt" sz="half" idx="10"/>
          </p:nvPr>
        </p:nvSpPr>
        <p:spPr/>
        <p:txBody>
          <a:bodyPr/>
          <a:lstStyle/>
          <a:p>
            <a:fld id="{BC7D5D5F-7405-3D40-AD93-560BB5CB7631}" type="datetimeFigureOut">
              <a:rPr lang="ru-RU"/>
              <a:t>17.12.2021</a:t>
            </a:fld>
            <a:endParaRPr lang="ru-RU"/>
          </a:p>
        </p:txBody>
      </p:sp>
      <p:sp>
        <p:nvSpPr>
          <p:cNvPr id="6" name="Нижний колонтитул 5">
            <a:extLst>
              <a:ext uri="{FF2B5EF4-FFF2-40B4-BE49-F238E27FC236}">
                <a16:creationId xmlns:a16="http://schemas.microsoft.com/office/drawing/2014/main" id="{2390F83B-0E49-5C4E-80EB-FB33D27A031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313963C-FB5A-8F43-8BE5-14891B692506}"/>
              </a:ext>
            </a:extLst>
          </p:cNvPr>
          <p:cNvSpPr>
            <a:spLocks noGrp="1"/>
          </p:cNvSpPr>
          <p:nvPr>
            <p:ph type="sldNum" sz="quarter" idx="12"/>
          </p:nvPr>
        </p:nvSpPr>
        <p:spPr/>
        <p:txBody>
          <a:bodyPr/>
          <a:lstStyle/>
          <a:p>
            <a:fld id="{C24605A7-DEE6-8A4F-A566-076CDD796096}" type="slidenum">
              <a:rPr lang="ru-RU"/>
              <a:t>‹#›</a:t>
            </a:fld>
            <a:endParaRPr lang="ru-RU"/>
          </a:p>
        </p:txBody>
      </p:sp>
    </p:spTree>
    <p:extLst>
      <p:ext uri="{BB962C8B-B14F-4D97-AF65-F5344CB8AC3E}">
        <p14:creationId xmlns:p14="http://schemas.microsoft.com/office/powerpoint/2010/main" val="79220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7EF9B8-A3C9-EF48-9115-8B3598A1AE0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CB77461-CE38-B344-9B29-27B88E59AE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B8BE0A5-1F8E-5A4C-A435-55F26572CD0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73A50F6-E417-4846-B364-6DE7E61D31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6F545F4-49B0-B545-8B41-F40736B6ACC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0FC627F-33C9-2A42-A255-B51C3468F00A}"/>
              </a:ext>
            </a:extLst>
          </p:cNvPr>
          <p:cNvSpPr>
            <a:spLocks noGrp="1"/>
          </p:cNvSpPr>
          <p:nvPr>
            <p:ph type="dt" sz="half" idx="10"/>
          </p:nvPr>
        </p:nvSpPr>
        <p:spPr/>
        <p:txBody>
          <a:bodyPr/>
          <a:lstStyle/>
          <a:p>
            <a:fld id="{BC7D5D5F-7405-3D40-AD93-560BB5CB7631}" type="datetimeFigureOut">
              <a:rPr lang="ru-RU"/>
              <a:t>17.12.2021</a:t>
            </a:fld>
            <a:endParaRPr lang="ru-RU"/>
          </a:p>
        </p:txBody>
      </p:sp>
      <p:sp>
        <p:nvSpPr>
          <p:cNvPr id="8" name="Нижний колонтитул 7">
            <a:extLst>
              <a:ext uri="{FF2B5EF4-FFF2-40B4-BE49-F238E27FC236}">
                <a16:creationId xmlns:a16="http://schemas.microsoft.com/office/drawing/2014/main" id="{3EB44EFF-F7A3-954A-9FEC-452F1BDDEC4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2DCB810-70E0-A643-B138-EBFF7165E03C}"/>
              </a:ext>
            </a:extLst>
          </p:cNvPr>
          <p:cNvSpPr>
            <a:spLocks noGrp="1"/>
          </p:cNvSpPr>
          <p:nvPr>
            <p:ph type="sldNum" sz="quarter" idx="12"/>
          </p:nvPr>
        </p:nvSpPr>
        <p:spPr/>
        <p:txBody>
          <a:bodyPr/>
          <a:lstStyle/>
          <a:p>
            <a:fld id="{C24605A7-DEE6-8A4F-A566-076CDD796096}" type="slidenum">
              <a:rPr lang="ru-RU"/>
              <a:t>‹#›</a:t>
            </a:fld>
            <a:endParaRPr lang="ru-RU"/>
          </a:p>
        </p:txBody>
      </p:sp>
    </p:spTree>
    <p:extLst>
      <p:ext uri="{BB962C8B-B14F-4D97-AF65-F5344CB8AC3E}">
        <p14:creationId xmlns:p14="http://schemas.microsoft.com/office/powerpoint/2010/main" val="184618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E6BA20-C7C4-594C-91A8-4E888C5540E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2FCB76B-A2F8-E042-B7DD-A43773E91050}"/>
              </a:ext>
            </a:extLst>
          </p:cNvPr>
          <p:cNvSpPr>
            <a:spLocks noGrp="1"/>
          </p:cNvSpPr>
          <p:nvPr>
            <p:ph type="dt" sz="half" idx="10"/>
          </p:nvPr>
        </p:nvSpPr>
        <p:spPr/>
        <p:txBody>
          <a:bodyPr/>
          <a:lstStyle/>
          <a:p>
            <a:fld id="{BC7D5D5F-7405-3D40-AD93-560BB5CB7631}" type="datetimeFigureOut">
              <a:rPr lang="ru-RU"/>
              <a:t>17.12.2021</a:t>
            </a:fld>
            <a:endParaRPr lang="ru-RU"/>
          </a:p>
        </p:txBody>
      </p:sp>
      <p:sp>
        <p:nvSpPr>
          <p:cNvPr id="4" name="Нижний колонтитул 3">
            <a:extLst>
              <a:ext uri="{FF2B5EF4-FFF2-40B4-BE49-F238E27FC236}">
                <a16:creationId xmlns:a16="http://schemas.microsoft.com/office/drawing/2014/main" id="{E6C85AB8-4EDC-C64E-A4CD-CD473A81ABA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40C32B6-4728-B241-B17D-C0492AAA0F1E}"/>
              </a:ext>
            </a:extLst>
          </p:cNvPr>
          <p:cNvSpPr>
            <a:spLocks noGrp="1"/>
          </p:cNvSpPr>
          <p:nvPr>
            <p:ph type="sldNum" sz="quarter" idx="12"/>
          </p:nvPr>
        </p:nvSpPr>
        <p:spPr/>
        <p:txBody>
          <a:bodyPr/>
          <a:lstStyle/>
          <a:p>
            <a:fld id="{C24605A7-DEE6-8A4F-A566-076CDD796096}" type="slidenum">
              <a:rPr lang="ru-RU"/>
              <a:t>‹#›</a:t>
            </a:fld>
            <a:endParaRPr lang="ru-RU"/>
          </a:p>
        </p:txBody>
      </p:sp>
    </p:spTree>
    <p:extLst>
      <p:ext uri="{BB962C8B-B14F-4D97-AF65-F5344CB8AC3E}">
        <p14:creationId xmlns:p14="http://schemas.microsoft.com/office/powerpoint/2010/main" val="1980128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DF4F17E-CA6E-4843-9350-6622696A927E}"/>
              </a:ext>
            </a:extLst>
          </p:cNvPr>
          <p:cNvSpPr>
            <a:spLocks noGrp="1"/>
          </p:cNvSpPr>
          <p:nvPr>
            <p:ph type="dt" sz="half" idx="10"/>
          </p:nvPr>
        </p:nvSpPr>
        <p:spPr/>
        <p:txBody>
          <a:bodyPr/>
          <a:lstStyle/>
          <a:p>
            <a:fld id="{BC7D5D5F-7405-3D40-AD93-560BB5CB7631}" type="datetimeFigureOut">
              <a:rPr lang="ru-RU"/>
              <a:t>17.12.2021</a:t>
            </a:fld>
            <a:endParaRPr lang="ru-RU"/>
          </a:p>
        </p:txBody>
      </p:sp>
      <p:sp>
        <p:nvSpPr>
          <p:cNvPr id="3" name="Нижний колонтитул 2">
            <a:extLst>
              <a:ext uri="{FF2B5EF4-FFF2-40B4-BE49-F238E27FC236}">
                <a16:creationId xmlns:a16="http://schemas.microsoft.com/office/drawing/2014/main" id="{5FB8F1AE-0FA0-0341-AB20-673C7412889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D157F58-2A33-C448-993D-86E89399C0AA}"/>
              </a:ext>
            </a:extLst>
          </p:cNvPr>
          <p:cNvSpPr>
            <a:spLocks noGrp="1"/>
          </p:cNvSpPr>
          <p:nvPr>
            <p:ph type="sldNum" sz="quarter" idx="12"/>
          </p:nvPr>
        </p:nvSpPr>
        <p:spPr/>
        <p:txBody>
          <a:bodyPr/>
          <a:lstStyle/>
          <a:p>
            <a:fld id="{C24605A7-DEE6-8A4F-A566-076CDD796096}" type="slidenum">
              <a:rPr lang="ru-RU"/>
              <a:t>‹#›</a:t>
            </a:fld>
            <a:endParaRPr lang="ru-RU"/>
          </a:p>
        </p:txBody>
      </p:sp>
    </p:spTree>
    <p:extLst>
      <p:ext uri="{BB962C8B-B14F-4D97-AF65-F5344CB8AC3E}">
        <p14:creationId xmlns:p14="http://schemas.microsoft.com/office/powerpoint/2010/main" val="3991502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040C20-6A07-354C-82E2-562FDA2BE69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4857526-02CD-B14C-ACA6-2631FA9097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4F07621-F005-824A-A405-C7A714C4F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C40F8BA-6C50-CD40-83BA-17ED34183C01}"/>
              </a:ext>
            </a:extLst>
          </p:cNvPr>
          <p:cNvSpPr>
            <a:spLocks noGrp="1"/>
          </p:cNvSpPr>
          <p:nvPr>
            <p:ph type="dt" sz="half" idx="10"/>
          </p:nvPr>
        </p:nvSpPr>
        <p:spPr/>
        <p:txBody>
          <a:bodyPr/>
          <a:lstStyle/>
          <a:p>
            <a:fld id="{BC7D5D5F-7405-3D40-AD93-560BB5CB7631}" type="datetimeFigureOut">
              <a:rPr lang="ru-RU"/>
              <a:t>17.12.2021</a:t>
            </a:fld>
            <a:endParaRPr lang="ru-RU"/>
          </a:p>
        </p:txBody>
      </p:sp>
      <p:sp>
        <p:nvSpPr>
          <p:cNvPr id="6" name="Нижний колонтитул 5">
            <a:extLst>
              <a:ext uri="{FF2B5EF4-FFF2-40B4-BE49-F238E27FC236}">
                <a16:creationId xmlns:a16="http://schemas.microsoft.com/office/drawing/2014/main" id="{3AC98D57-40B9-B94A-B508-3F9F2531670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143FC09-5C0C-FB45-A671-809ABE0E814C}"/>
              </a:ext>
            </a:extLst>
          </p:cNvPr>
          <p:cNvSpPr>
            <a:spLocks noGrp="1"/>
          </p:cNvSpPr>
          <p:nvPr>
            <p:ph type="sldNum" sz="quarter" idx="12"/>
          </p:nvPr>
        </p:nvSpPr>
        <p:spPr/>
        <p:txBody>
          <a:bodyPr/>
          <a:lstStyle/>
          <a:p>
            <a:fld id="{C24605A7-DEE6-8A4F-A566-076CDD796096}" type="slidenum">
              <a:rPr lang="ru-RU"/>
              <a:t>‹#›</a:t>
            </a:fld>
            <a:endParaRPr lang="ru-RU"/>
          </a:p>
        </p:txBody>
      </p:sp>
    </p:spTree>
    <p:extLst>
      <p:ext uri="{BB962C8B-B14F-4D97-AF65-F5344CB8AC3E}">
        <p14:creationId xmlns:p14="http://schemas.microsoft.com/office/powerpoint/2010/main" val="282990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1E6DB2-A69E-9643-A925-A27A69CA561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3A3BE5E-F3BB-BF43-A8D6-CB9D45383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C0E2483-DEF2-CB41-955D-6DD9D3B07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35EDC68-AA37-BF40-928A-4A5CAA58AA9F}"/>
              </a:ext>
            </a:extLst>
          </p:cNvPr>
          <p:cNvSpPr>
            <a:spLocks noGrp="1"/>
          </p:cNvSpPr>
          <p:nvPr>
            <p:ph type="dt" sz="half" idx="10"/>
          </p:nvPr>
        </p:nvSpPr>
        <p:spPr/>
        <p:txBody>
          <a:bodyPr/>
          <a:lstStyle/>
          <a:p>
            <a:fld id="{BC7D5D5F-7405-3D40-AD93-560BB5CB7631}" type="datetimeFigureOut">
              <a:rPr lang="ru-RU"/>
              <a:t>17.12.2021</a:t>
            </a:fld>
            <a:endParaRPr lang="ru-RU"/>
          </a:p>
        </p:txBody>
      </p:sp>
      <p:sp>
        <p:nvSpPr>
          <p:cNvPr id="6" name="Нижний колонтитул 5">
            <a:extLst>
              <a:ext uri="{FF2B5EF4-FFF2-40B4-BE49-F238E27FC236}">
                <a16:creationId xmlns:a16="http://schemas.microsoft.com/office/drawing/2014/main" id="{616D17D0-8039-1342-88AF-B9C84563D51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91F6832-AF04-754D-ABB8-510A848DF228}"/>
              </a:ext>
            </a:extLst>
          </p:cNvPr>
          <p:cNvSpPr>
            <a:spLocks noGrp="1"/>
          </p:cNvSpPr>
          <p:nvPr>
            <p:ph type="sldNum" sz="quarter" idx="12"/>
          </p:nvPr>
        </p:nvSpPr>
        <p:spPr/>
        <p:txBody>
          <a:bodyPr/>
          <a:lstStyle/>
          <a:p>
            <a:fld id="{C24605A7-DEE6-8A4F-A566-076CDD796096}" type="slidenum">
              <a:rPr lang="ru-RU"/>
              <a:t>‹#›</a:t>
            </a:fld>
            <a:endParaRPr lang="ru-RU"/>
          </a:p>
        </p:txBody>
      </p:sp>
    </p:spTree>
    <p:extLst>
      <p:ext uri="{BB962C8B-B14F-4D97-AF65-F5344CB8AC3E}">
        <p14:creationId xmlns:p14="http://schemas.microsoft.com/office/powerpoint/2010/main" val="163344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alpha val="53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09AB93-A017-2549-92FE-D47E6FA866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C56619-12EA-AA4D-A433-18942C79FC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FF73551-FF55-B944-AB4D-697F27B7A1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D5D5F-7405-3D40-AD93-560BB5CB7631}" type="datetimeFigureOut">
              <a:rPr lang="ru-RU"/>
              <a:t>17.12.2021</a:t>
            </a:fld>
            <a:endParaRPr lang="ru-RU"/>
          </a:p>
        </p:txBody>
      </p:sp>
      <p:sp>
        <p:nvSpPr>
          <p:cNvPr id="5" name="Нижний колонтитул 4">
            <a:extLst>
              <a:ext uri="{FF2B5EF4-FFF2-40B4-BE49-F238E27FC236}">
                <a16:creationId xmlns:a16="http://schemas.microsoft.com/office/drawing/2014/main" id="{ADE0028F-8EA0-2040-95C0-4FA2D634F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37E75D9-AAEE-DB4E-9629-AD41D2B31D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605A7-DEE6-8A4F-A566-076CDD796096}" type="slidenum">
              <a:rPr lang="ru-RU"/>
              <a:t>‹#›</a:t>
            </a:fld>
            <a:endParaRPr lang="ru-RU"/>
          </a:p>
        </p:txBody>
      </p:sp>
    </p:spTree>
    <p:extLst>
      <p:ext uri="{BB962C8B-B14F-4D97-AF65-F5344CB8AC3E}">
        <p14:creationId xmlns:p14="http://schemas.microsoft.com/office/powerpoint/2010/main" val="4284649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47614" y="0"/>
            <a:ext cx="12144386" cy="6858000"/>
          </a:xfrm>
          <a:prstGeom prst="rect">
            <a:avLst/>
          </a:prstGeom>
        </p:spPr>
      </p:pic>
      <p:sp>
        <p:nvSpPr>
          <p:cNvPr id="5" name="TextBox 4"/>
          <p:cNvSpPr txBox="1"/>
          <p:nvPr/>
        </p:nvSpPr>
        <p:spPr>
          <a:xfrm>
            <a:off x="2993923" y="857250"/>
            <a:ext cx="6135329" cy="400110"/>
          </a:xfrm>
          <a:prstGeom prst="rect">
            <a:avLst/>
          </a:prstGeom>
          <a:noFill/>
        </p:spPr>
        <p:txBody>
          <a:bodyPr wrap="square" rtlCol="0">
            <a:spAutoFit/>
          </a:bodyPr>
          <a:lstStyle/>
          <a:p>
            <a:r>
              <a:rPr lang="ru-RU" sz="2000" dirty="0" smtClean="0"/>
              <a:t>МБОУ «</a:t>
            </a:r>
            <a:r>
              <a:rPr lang="ru-RU" sz="2000" dirty="0" err="1" smtClean="0"/>
              <a:t>Таксимовская</a:t>
            </a:r>
            <a:r>
              <a:rPr lang="ru-RU" sz="2000" dirty="0" smtClean="0"/>
              <a:t> СОШ №1 им. А.А. Мезенцева»</a:t>
            </a:r>
            <a:endParaRPr lang="ru-RU" sz="2000" dirty="0"/>
          </a:p>
        </p:txBody>
      </p:sp>
      <p:sp>
        <p:nvSpPr>
          <p:cNvPr id="6" name="TextBox 5"/>
          <p:cNvSpPr txBox="1"/>
          <p:nvPr/>
        </p:nvSpPr>
        <p:spPr>
          <a:xfrm rot="21326018">
            <a:off x="1962150" y="2182813"/>
            <a:ext cx="8267700" cy="1200329"/>
          </a:xfrm>
          <a:prstGeom prst="rect">
            <a:avLst/>
          </a:prstGeom>
          <a:noFill/>
        </p:spPr>
        <p:txBody>
          <a:bodyPr wrap="square" rtlCol="0">
            <a:spAutoFit/>
          </a:bodyPr>
          <a:lstStyle/>
          <a:p>
            <a:pPr algn="ctr"/>
            <a:r>
              <a:rPr lang="ru-RU" sz="7200" b="1" dirty="0" smtClean="0">
                <a:solidFill>
                  <a:srgbClr val="002060"/>
                </a:solidFill>
                <a:latin typeface="Gabriola" panose="04040605051002020D02" pitchFamily="82" charset="0"/>
              </a:rPr>
              <a:t>Зимующие птицы </a:t>
            </a:r>
            <a:r>
              <a:rPr lang="ru-RU" sz="7200" b="1" dirty="0" err="1" smtClean="0">
                <a:solidFill>
                  <a:srgbClr val="002060"/>
                </a:solidFill>
                <a:latin typeface="Gabriola" panose="04040605051002020D02" pitchFamily="82" charset="0"/>
              </a:rPr>
              <a:t>Таксимо</a:t>
            </a:r>
            <a:endParaRPr lang="ru-RU" sz="7200" b="1" dirty="0">
              <a:solidFill>
                <a:srgbClr val="002060"/>
              </a:solidFill>
              <a:latin typeface="Gabriola" panose="04040605051002020D02" pitchFamily="82" charset="0"/>
            </a:endParaRPr>
          </a:p>
        </p:txBody>
      </p:sp>
      <p:sp>
        <p:nvSpPr>
          <p:cNvPr id="7" name="TextBox 6"/>
          <p:cNvSpPr txBox="1"/>
          <p:nvPr/>
        </p:nvSpPr>
        <p:spPr>
          <a:xfrm>
            <a:off x="7334250" y="5200650"/>
            <a:ext cx="4243234" cy="1477328"/>
          </a:xfrm>
          <a:prstGeom prst="rect">
            <a:avLst/>
          </a:prstGeom>
          <a:noFill/>
        </p:spPr>
        <p:txBody>
          <a:bodyPr wrap="square" rtlCol="0">
            <a:spAutoFit/>
          </a:bodyPr>
          <a:lstStyle/>
          <a:p>
            <a:pPr algn="r"/>
            <a:r>
              <a:rPr lang="ru-RU" dirty="0" smtClean="0"/>
              <a:t>Работа ученика 8 «Б» </a:t>
            </a:r>
          </a:p>
          <a:p>
            <a:pPr algn="r"/>
            <a:r>
              <a:rPr lang="ru-RU" dirty="0" smtClean="0"/>
              <a:t>Дьяконова Константина</a:t>
            </a:r>
          </a:p>
          <a:p>
            <a:pPr algn="r"/>
            <a:r>
              <a:rPr lang="ru-RU" dirty="0" smtClean="0"/>
              <a:t>Руководитель работы</a:t>
            </a:r>
          </a:p>
          <a:p>
            <a:pPr algn="r"/>
            <a:r>
              <a:rPr lang="ru-RU" dirty="0"/>
              <a:t>у</a:t>
            </a:r>
            <a:r>
              <a:rPr lang="ru-RU" dirty="0" smtClean="0"/>
              <a:t>читель биологии: </a:t>
            </a:r>
          </a:p>
          <a:p>
            <a:pPr algn="r"/>
            <a:r>
              <a:rPr lang="ru-RU" dirty="0" smtClean="0"/>
              <a:t>Бурцева Н.Н. </a:t>
            </a:r>
            <a:endParaRPr lang="ru-RU" dirty="0"/>
          </a:p>
        </p:txBody>
      </p:sp>
    </p:spTree>
    <p:extLst>
      <p:ext uri="{BB962C8B-B14F-4D97-AF65-F5344CB8AC3E}">
        <p14:creationId xmlns:p14="http://schemas.microsoft.com/office/powerpoint/2010/main" val="1080986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F38659-BAF6-CC4B-B524-006222744BC9}"/>
              </a:ext>
            </a:extLst>
          </p:cNvPr>
          <p:cNvSpPr>
            <a:spLocks noGrp="1"/>
          </p:cNvSpPr>
          <p:nvPr>
            <p:ph type="title"/>
          </p:nvPr>
        </p:nvSpPr>
        <p:spPr>
          <a:xfrm>
            <a:off x="685800" y="365482"/>
            <a:ext cx="10515600" cy="1325563"/>
          </a:xfrm>
        </p:spPr>
        <p:txBody>
          <a:bodyPr/>
          <a:lstStyle/>
          <a:p>
            <a:r>
              <a:rPr lang="ru-RU" b="1" dirty="0">
                <a:latin typeface="Times New Roman" panose="02020603050405020304" pitchFamily="18" charset="0"/>
                <a:cs typeface="Times New Roman" panose="02020603050405020304" pitchFamily="18" charset="0"/>
              </a:rPr>
              <a:t>Заключение:</a:t>
            </a:r>
          </a:p>
        </p:txBody>
      </p:sp>
      <p:sp>
        <p:nvSpPr>
          <p:cNvPr id="3" name="Объект 2">
            <a:extLst>
              <a:ext uri="{FF2B5EF4-FFF2-40B4-BE49-F238E27FC236}">
                <a16:creationId xmlns:a16="http://schemas.microsoft.com/office/drawing/2014/main" id="{07EC4CA0-2470-9845-9DDF-DB153E109E87}"/>
              </a:ext>
            </a:extLst>
          </p:cNvPr>
          <p:cNvSpPr>
            <a:spLocks noGrp="1"/>
          </p:cNvSpPr>
          <p:nvPr>
            <p:ph idx="1"/>
          </p:nvPr>
        </p:nvSpPr>
        <p:spPr>
          <a:xfrm>
            <a:off x="838199" y="1253330"/>
            <a:ext cx="10736943" cy="5299870"/>
          </a:xfrm>
        </p:spPr>
        <p:txBody>
          <a:bodyPr>
            <a:normAutofit/>
          </a:bodyPr>
          <a:lstStyle/>
          <a:p>
            <a:pPr marL="0" indent="0" algn="just">
              <a:lnSpc>
                <a:spcPct val="150000"/>
              </a:lnSpc>
              <a:buNone/>
            </a:pPr>
            <a:r>
              <a:rPr lang="ru-RU" dirty="0" smtClean="0">
                <a:latin typeface="Times New Roman" panose="02020603050405020304" pitchFamily="18" charset="0"/>
                <a:cs typeface="Times New Roman" panose="02020603050405020304" pitchFamily="18" charset="0"/>
              </a:rPr>
              <a:t>Работая над проектом я узнал, что в </a:t>
            </a:r>
            <a:r>
              <a:rPr lang="ru-RU" dirty="0" err="1" smtClean="0">
                <a:latin typeface="Times New Roman" panose="02020603050405020304" pitchFamily="18" charset="0"/>
                <a:cs typeface="Times New Roman" panose="02020603050405020304" pitchFamily="18" charset="0"/>
              </a:rPr>
              <a:t>Таксимо</a:t>
            </a:r>
            <a:r>
              <a:rPr lang="ru-RU" dirty="0" smtClean="0">
                <a:latin typeface="Times New Roman" panose="02020603050405020304" pitchFamily="18" charset="0"/>
                <a:cs typeface="Times New Roman" panose="02020603050405020304" pitchFamily="18" charset="0"/>
              </a:rPr>
              <a:t> зимуют воробьи, голуби, вороны, галки, дятлы. Из интернет источников узнал о жизни этих птиц. Самым трудным для меня было сфотографировать птиц поселка. И попросил помощи у одноклассников. Ребята из   класса помогли мне, сфотографировали птиц, за что я им благодарен.</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570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2000" cy="6945389"/>
          </a:xfrm>
          <a:prstGeom prst="rect">
            <a:avLst/>
          </a:prstGeom>
        </p:spPr>
      </p:pic>
      <p:sp>
        <p:nvSpPr>
          <p:cNvPr id="7" name="TextBox 6"/>
          <p:cNvSpPr txBox="1"/>
          <p:nvPr/>
        </p:nvSpPr>
        <p:spPr>
          <a:xfrm rot="20756427">
            <a:off x="3524250" y="2019300"/>
            <a:ext cx="5467350" cy="830997"/>
          </a:xfrm>
          <a:prstGeom prst="rect">
            <a:avLst/>
          </a:prstGeom>
          <a:noFill/>
        </p:spPr>
        <p:txBody>
          <a:bodyPr wrap="square" rtlCol="0">
            <a:spAutoFit/>
          </a:bodyPr>
          <a:lstStyle/>
          <a:p>
            <a:pPr algn="ctr"/>
            <a:r>
              <a:rPr lang="ru-RU" sz="48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a:t>
            </a:r>
            <a:endParaRPr lang="ru-RU" sz="48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068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1" y="0"/>
            <a:ext cx="12192000" cy="6797953"/>
          </a:xfrm>
          <a:prstGeom prst="rect">
            <a:avLst/>
          </a:prstGeom>
        </p:spPr>
      </p:pic>
      <p:sp>
        <p:nvSpPr>
          <p:cNvPr id="6" name="Овал 5"/>
          <p:cNvSpPr/>
          <p:nvPr/>
        </p:nvSpPr>
        <p:spPr>
          <a:xfrm>
            <a:off x="1676401" y="209550"/>
            <a:ext cx="5695950" cy="24765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tx1"/>
                </a:solidFill>
              </a:rPr>
              <a:t>ЦЕЛЬ:</a:t>
            </a:r>
          </a:p>
          <a:p>
            <a:pPr algn="ctr"/>
            <a:r>
              <a:rPr lang="ru-RU" sz="3600" i="1" dirty="0">
                <a:solidFill>
                  <a:schemeClr val="tx1"/>
                </a:solidFill>
                <a:latin typeface="Times New Roman" panose="02020603050405020304" pitchFamily="18" charset="0"/>
                <a:cs typeface="Times New Roman" panose="02020603050405020304" pitchFamily="18" charset="0"/>
              </a:rPr>
              <a:t>и</a:t>
            </a:r>
            <a:r>
              <a:rPr lang="ru-RU" sz="3600" i="1" dirty="0" smtClean="0">
                <a:solidFill>
                  <a:schemeClr val="tx1"/>
                </a:solidFill>
                <a:latin typeface="Times New Roman" panose="02020603050405020304" pitchFamily="18" charset="0"/>
                <a:cs typeface="Times New Roman" panose="02020603050405020304" pitchFamily="18" charset="0"/>
              </a:rPr>
              <a:t>зучить, какие птицы зимуют в </a:t>
            </a:r>
            <a:r>
              <a:rPr lang="ru-RU" sz="3600" i="1" dirty="0" err="1" smtClean="0">
                <a:solidFill>
                  <a:schemeClr val="tx1"/>
                </a:solidFill>
                <a:latin typeface="Times New Roman" panose="02020603050405020304" pitchFamily="18" charset="0"/>
                <a:cs typeface="Times New Roman" panose="02020603050405020304" pitchFamily="18" charset="0"/>
              </a:rPr>
              <a:t>Таксимо</a:t>
            </a:r>
            <a:endParaRPr lang="ru-RU" sz="3600" i="1" dirty="0">
              <a:solidFill>
                <a:schemeClr val="tx1"/>
              </a:solidFill>
              <a:latin typeface="Times New Roman" panose="02020603050405020304" pitchFamily="18" charset="0"/>
              <a:cs typeface="Times New Roman" panose="02020603050405020304" pitchFamily="18" charset="0"/>
            </a:endParaRPr>
          </a:p>
        </p:txBody>
      </p:sp>
      <p:sp>
        <p:nvSpPr>
          <p:cNvPr id="7" name="Овал 6"/>
          <p:cNvSpPr/>
          <p:nvPr/>
        </p:nvSpPr>
        <p:spPr>
          <a:xfrm>
            <a:off x="3771900" y="3181350"/>
            <a:ext cx="8020050" cy="325755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Задачи:</a:t>
            </a:r>
          </a:p>
          <a:p>
            <a:pPr marL="342900" indent="-342900" algn="ctr">
              <a:buAutoNum type="arabicPeriod"/>
            </a:pPr>
            <a:r>
              <a:rPr lang="ru-RU" sz="2400" dirty="0" smtClean="0">
                <a:solidFill>
                  <a:schemeClr val="tx1"/>
                </a:solidFill>
                <a:latin typeface="Times New Roman" panose="02020603050405020304" pitchFamily="18" charset="0"/>
                <a:cs typeface="Times New Roman" panose="02020603050405020304" pitchFamily="18" charset="0"/>
              </a:rPr>
              <a:t>Изучить материал о зимующих птицах в </a:t>
            </a:r>
            <a:r>
              <a:rPr lang="ru-RU" sz="2400" dirty="0" err="1" smtClean="0">
                <a:solidFill>
                  <a:schemeClr val="tx1"/>
                </a:solidFill>
                <a:latin typeface="Times New Roman" panose="02020603050405020304" pitchFamily="18" charset="0"/>
                <a:cs typeface="Times New Roman" panose="02020603050405020304" pitchFamily="18" charset="0"/>
              </a:rPr>
              <a:t>Таксимо</a:t>
            </a:r>
            <a:endParaRPr lang="ru-RU" sz="2400" dirty="0" smtClean="0">
              <a:solidFill>
                <a:schemeClr val="tx1"/>
              </a:solidFill>
              <a:latin typeface="Times New Roman" panose="02020603050405020304" pitchFamily="18" charset="0"/>
              <a:cs typeface="Times New Roman" panose="02020603050405020304" pitchFamily="18" charset="0"/>
            </a:endParaRPr>
          </a:p>
          <a:p>
            <a:pPr marL="342900" indent="-342900" algn="ctr">
              <a:buAutoNum type="arabicPeriod"/>
            </a:pPr>
            <a:r>
              <a:rPr lang="ru-RU" sz="2400" dirty="0" smtClean="0">
                <a:solidFill>
                  <a:schemeClr val="tx1"/>
                </a:solidFill>
                <a:latin typeface="Times New Roman" panose="02020603050405020304" pitchFamily="18" charset="0"/>
                <a:cs typeface="Times New Roman" panose="02020603050405020304" pitchFamily="18" charset="0"/>
              </a:rPr>
              <a:t>Провести наблюдение за птицами </a:t>
            </a:r>
            <a:r>
              <a:rPr lang="ru-RU" sz="2400" dirty="0" err="1" smtClean="0">
                <a:solidFill>
                  <a:schemeClr val="tx1"/>
                </a:solidFill>
                <a:latin typeface="Times New Roman" panose="02020603050405020304" pitchFamily="18" charset="0"/>
                <a:cs typeface="Times New Roman" panose="02020603050405020304" pitchFamily="18" charset="0"/>
              </a:rPr>
              <a:t>Таксимо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и узнать какие птицы зимуют.</a:t>
            </a:r>
          </a:p>
          <a:p>
            <a:pPr marL="342900" indent="-342900" algn="ctr">
              <a:buAutoNum type="arabicPeriod"/>
            </a:pPr>
            <a:r>
              <a:rPr lang="ru-RU" sz="2400" dirty="0" smtClean="0">
                <a:solidFill>
                  <a:schemeClr val="tx1"/>
                </a:solidFill>
                <a:latin typeface="Times New Roman" panose="02020603050405020304" pitchFamily="18" charset="0"/>
                <a:cs typeface="Times New Roman" panose="02020603050405020304" pitchFamily="18" charset="0"/>
              </a:rPr>
              <a:t>Систематизировать полученный материал.</a:t>
            </a:r>
          </a:p>
          <a:p>
            <a:pPr marL="342900" indent="-342900" algn="ctr">
              <a:buAutoNum type="arabicPeriod"/>
            </a:pPr>
            <a:endParaRPr lang="ru-RU" sz="2400" dirty="0"/>
          </a:p>
        </p:txBody>
      </p:sp>
      <p:sp>
        <p:nvSpPr>
          <p:cNvPr id="8" name="Стрелка вниз 7"/>
          <p:cNvSpPr/>
          <p:nvPr/>
        </p:nvSpPr>
        <p:spPr>
          <a:xfrm rot="20019074">
            <a:off x="5249569" y="2650883"/>
            <a:ext cx="705688" cy="81671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39689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28601"/>
            <a:ext cx="10515600" cy="781050"/>
          </a:xfrm>
        </p:spPr>
        <p:txBody>
          <a:bodyPr>
            <a:normAutofit/>
          </a:bodyPr>
          <a:lstStyle/>
          <a:p>
            <a:r>
              <a:rPr lang="ru-RU" b="1" dirty="0">
                <a:latin typeface="Times New Roman" panose="02020603050405020304" pitchFamily="18" charset="0"/>
                <a:cs typeface="Times New Roman" panose="02020603050405020304" pitchFamily="18" charset="0"/>
              </a:rPr>
              <a:t>Воробей</a:t>
            </a:r>
          </a:p>
        </p:txBody>
      </p:sp>
      <p:sp>
        <p:nvSpPr>
          <p:cNvPr id="5" name="Объект 4"/>
          <p:cNvSpPr>
            <a:spLocks noGrp="1"/>
          </p:cNvSpPr>
          <p:nvPr>
            <p:ph sz="half" idx="2"/>
          </p:nvPr>
        </p:nvSpPr>
        <p:spPr>
          <a:xfrm>
            <a:off x="6172200" y="365125"/>
            <a:ext cx="5181600" cy="5811838"/>
          </a:xfrm>
        </p:spPr>
        <p:txBody>
          <a:bodyPr/>
          <a:lstStyle/>
          <a:p>
            <a:pPr marL="0" indent="0">
              <a:buNone/>
            </a:pPr>
            <a:r>
              <a:rPr lang="ru-RU" sz="3600" dirty="0">
                <a:latin typeface="Times New Roman" panose="02020603050405020304" pitchFamily="18" charset="0"/>
                <a:cs typeface="Times New Roman" panose="02020603050405020304" pitchFamily="18" charset="0"/>
              </a:rPr>
              <a:t>В природе существует около 35 видов воробьев. Для каждого из них характерны свои внешние отличительные черты и среда обитания. Встретить этих птиц можно повсюду, кроме холодных континентов, на которых жизнь практически отсутствует.</a:t>
            </a:r>
          </a:p>
          <a:p>
            <a:endParaRPr lang="ru-RU" dirty="0"/>
          </a:p>
        </p:txBody>
      </p:sp>
      <p:pic>
        <p:nvPicPr>
          <p:cNvPr id="7" name="Рисунок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4682" y="1009651"/>
            <a:ext cx="4638762" cy="5661025"/>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65" y="1009651"/>
            <a:ext cx="6016735" cy="4680742"/>
          </a:xfrm>
          <a:prstGeom prst="rect">
            <a:avLst/>
          </a:prstGeom>
        </p:spPr>
      </p:pic>
      <p:pic>
        <p:nvPicPr>
          <p:cNvPr id="10" name="Рисунок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8200" y="1238909"/>
            <a:ext cx="4248150" cy="4941626"/>
          </a:xfrm>
          <a:prstGeom prst="rect">
            <a:avLst/>
          </a:prstGeom>
        </p:spPr>
      </p:pic>
      <p:pic>
        <p:nvPicPr>
          <p:cNvPr id="11" name="Рисунок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134" y="883352"/>
            <a:ext cx="6037916" cy="5293611"/>
          </a:xfrm>
          <a:prstGeom prst="rect">
            <a:avLst/>
          </a:prstGeom>
        </p:spPr>
      </p:pic>
    </p:spTree>
    <p:extLst>
      <p:ext uri="{BB962C8B-B14F-4D97-AF65-F5344CB8AC3E}">
        <p14:creationId xmlns:p14="http://schemas.microsoft.com/office/powerpoint/2010/main" val="1031005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atin typeface="Times New Roman" panose="02020603050405020304" pitchFamily="18" charset="0"/>
                <a:cs typeface="Times New Roman" panose="02020603050405020304" pitchFamily="18" charset="0"/>
              </a:rPr>
              <a:t>Голубь</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1500" y="1414992"/>
            <a:ext cx="5181600" cy="2871258"/>
          </a:xfrm>
        </p:spPr>
      </p:pic>
      <p:sp>
        <p:nvSpPr>
          <p:cNvPr id="4" name="Объект 3"/>
          <p:cNvSpPr>
            <a:spLocks noGrp="1"/>
          </p:cNvSpPr>
          <p:nvPr>
            <p:ph sz="half" idx="2"/>
          </p:nvPr>
        </p:nvSpPr>
        <p:spPr>
          <a:xfrm>
            <a:off x="6172200" y="228600"/>
            <a:ext cx="5848350" cy="5948363"/>
          </a:xfrm>
        </p:spPr>
        <p:txBody>
          <a:bodyPr>
            <a:noAutofit/>
          </a:bodyPr>
          <a:lstStyle/>
          <a:p>
            <a:pPr marL="0" indent="0">
              <a:buNone/>
            </a:pPr>
            <a:r>
              <a:rPr lang="ru-RU" sz="3600" dirty="0">
                <a:latin typeface="Times New Roman" panose="02020603050405020304" pitchFamily="18" charset="0"/>
                <a:cs typeface="Times New Roman" panose="02020603050405020304" pitchFamily="18" charset="0"/>
              </a:rPr>
              <a:t>Живут голуби стайками, небольшими колониями. В теплых местах им присущ оседлый образ жизни, но в условиях сезонных холодов могут перелетать на зимовку в более комфортные регионы</a:t>
            </a:r>
            <a:r>
              <a:rPr lang="ru-RU" sz="3600" dirty="0" smtClean="0">
                <a:latin typeface="Times New Roman" panose="02020603050405020304" pitchFamily="18" charset="0"/>
                <a:cs typeface="Times New Roman" panose="02020603050405020304" pitchFamily="18" charset="0"/>
              </a:rPr>
              <a:t>.</a:t>
            </a:r>
          </a:p>
          <a:p>
            <a:pPr marL="0" indent="0">
              <a:buNone/>
            </a:pPr>
            <a:r>
              <a:rPr lang="ru-RU" sz="3600" dirty="0">
                <a:latin typeface="Times New Roman" panose="02020603050405020304" pitchFamily="18" charset="0"/>
                <a:cs typeface="Times New Roman" panose="02020603050405020304" pitchFamily="18" charset="0"/>
              </a:rPr>
              <a:t>Голубь питается преимущественно растительными кормами: семенами, ягодами, плодами фруктовых деревьев</a:t>
            </a:r>
            <a:r>
              <a:rPr lang="ru-RU" sz="3600" dirty="0" smtClean="0">
                <a:latin typeface="Times New Roman" panose="02020603050405020304" pitchFamily="18" charset="0"/>
                <a:cs typeface="Times New Roman" panose="02020603050405020304" pitchFamily="18" charset="0"/>
              </a:rPr>
              <a:t>.</a:t>
            </a:r>
            <a:endParaRPr lang="ru-RU" sz="3600" dirty="0"/>
          </a:p>
          <a:p>
            <a:endParaRPr lang="ru-RU" sz="3600"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263" y="228600"/>
            <a:ext cx="3333750" cy="685800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 y="1407981"/>
            <a:ext cx="3333750" cy="6858000"/>
          </a:xfrm>
          <a:prstGeom prst="rect">
            <a:avLst/>
          </a:prstGeom>
        </p:spPr>
      </p:pic>
    </p:spTree>
    <p:extLst>
      <p:ext uri="{BB962C8B-B14F-4D97-AF65-F5344CB8AC3E}">
        <p14:creationId xmlns:p14="http://schemas.microsoft.com/office/powerpoint/2010/main" val="41062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5DF7D3-7BE9-1F41-B0D3-512FD3A23BBB}"/>
              </a:ext>
            </a:extLst>
          </p:cNvPr>
          <p:cNvSpPr>
            <a:spLocks noGrp="1"/>
          </p:cNvSpPr>
          <p:nvPr>
            <p:ph type="title"/>
          </p:nvPr>
        </p:nvSpPr>
        <p:spPr>
          <a:xfrm>
            <a:off x="1657350" y="219983"/>
            <a:ext cx="5382079" cy="1158118"/>
          </a:xfrm>
        </p:spPr>
        <p:txBody>
          <a:bodyPr/>
          <a:lstStyle/>
          <a:p>
            <a:r>
              <a:rPr lang="ru-RU" b="1" dirty="0">
                <a:latin typeface="Times New Roman" panose="02020603050405020304" pitchFamily="18" charset="0"/>
                <a:cs typeface="Times New Roman" panose="02020603050405020304" pitchFamily="18" charset="0"/>
              </a:rPr>
              <a:t>Ворон</a:t>
            </a:r>
          </a:p>
        </p:txBody>
      </p:sp>
      <p:sp>
        <p:nvSpPr>
          <p:cNvPr id="3" name="Объект 2">
            <a:extLst>
              <a:ext uri="{FF2B5EF4-FFF2-40B4-BE49-F238E27FC236}">
                <a16:creationId xmlns:a16="http://schemas.microsoft.com/office/drawing/2014/main" id="{4F897DFE-D482-7948-9D2B-B7995F40760E}"/>
              </a:ext>
            </a:extLst>
          </p:cNvPr>
          <p:cNvSpPr>
            <a:spLocks noGrp="1"/>
          </p:cNvSpPr>
          <p:nvPr>
            <p:ph idx="1"/>
          </p:nvPr>
        </p:nvSpPr>
        <p:spPr>
          <a:xfrm>
            <a:off x="457202" y="1032387"/>
            <a:ext cx="11420322" cy="1295672"/>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Вороны ведут стайный образ жизни. Одно воронье семейство состоит из 50 взрослых птиц. Дело в том, что вырастая, молодые особи редко покидают семейство. Таким образом стая разрастается.</a:t>
            </a:r>
          </a:p>
        </p:txBody>
      </p:sp>
      <p:sp>
        <p:nvSpPr>
          <p:cNvPr id="4" name="TextBox 3">
            <a:extLst>
              <a:ext uri="{FF2B5EF4-FFF2-40B4-BE49-F238E27FC236}">
                <a16:creationId xmlns:a16="http://schemas.microsoft.com/office/drawing/2014/main" id="{51CBBC58-FD39-5F44-8ED9-01C503616B32}"/>
              </a:ext>
            </a:extLst>
          </p:cNvPr>
          <p:cNvSpPr txBox="1"/>
          <p:nvPr/>
        </p:nvSpPr>
        <p:spPr>
          <a:xfrm>
            <a:off x="3306837" y="4587118"/>
            <a:ext cx="4361544" cy="914400"/>
          </a:xfrm>
          <a:prstGeom prst="rect">
            <a:avLst/>
          </a:prstGeom>
          <a:noFill/>
        </p:spPr>
        <p:txBody>
          <a:bodyPr wrap="square" rtlCol="0">
            <a:spAutoFit/>
          </a:bodyPr>
          <a:lstStyle/>
          <a:p>
            <a:pPr algn="l"/>
            <a:endParaRPr lang="ru-RU"/>
          </a:p>
        </p:txBody>
      </p:sp>
      <p:sp>
        <p:nvSpPr>
          <p:cNvPr id="6" name="TextBox 5">
            <a:extLst>
              <a:ext uri="{FF2B5EF4-FFF2-40B4-BE49-F238E27FC236}">
                <a16:creationId xmlns:a16="http://schemas.microsoft.com/office/drawing/2014/main" id="{2434D2B4-7A16-D445-A829-4A18CE7EA62B}"/>
              </a:ext>
            </a:extLst>
          </p:cNvPr>
          <p:cNvSpPr txBox="1"/>
          <p:nvPr/>
        </p:nvSpPr>
        <p:spPr>
          <a:xfrm>
            <a:off x="5181600" y="2514600"/>
            <a:ext cx="1828800" cy="1828800"/>
          </a:xfrm>
          <a:prstGeom prst="rect">
            <a:avLst/>
          </a:prstGeom>
          <a:noFill/>
        </p:spPr>
        <p:txBody>
          <a:bodyPr wrap="square" rtlCol="0">
            <a:spAutoFit/>
          </a:bodyPr>
          <a:lstStyle/>
          <a:p>
            <a:pPr algn="l"/>
            <a:endParaRPr lang="ru-RU"/>
          </a:p>
        </p:txBody>
      </p:sp>
      <p:sp>
        <p:nvSpPr>
          <p:cNvPr id="8" name="TextBox 7">
            <a:extLst>
              <a:ext uri="{FF2B5EF4-FFF2-40B4-BE49-F238E27FC236}">
                <a16:creationId xmlns:a16="http://schemas.microsoft.com/office/drawing/2014/main" id="{9C05BDFD-D854-E04B-B59D-745904CFEB15}"/>
              </a:ext>
            </a:extLst>
          </p:cNvPr>
          <p:cNvSpPr txBox="1"/>
          <p:nvPr/>
        </p:nvSpPr>
        <p:spPr>
          <a:xfrm>
            <a:off x="5181599" y="3672718"/>
            <a:ext cx="2486781" cy="369332"/>
          </a:xfrm>
          <a:prstGeom prst="rect">
            <a:avLst/>
          </a:prstGeom>
          <a:noFill/>
        </p:spPr>
        <p:txBody>
          <a:bodyPr wrap="square" rtlCol="0">
            <a:spAutoFit/>
          </a:bodyPr>
          <a:lstStyle/>
          <a:p>
            <a:pPr marL="285750" indent="-285750" algn="l">
              <a:buFont typeface="Arial" panose="020B0604020202020204" pitchFamily="34" charset="0"/>
              <a:buChar char="•"/>
            </a:pPr>
            <a:endParaRPr lang="ru-RU"/>
          </a:p>
        </p:txBody>
      </p:sp>
      <p:sp>
        <p:nvSpPr>
          <p:cNvPr id="9" name="TextBox 8">
            <a:extLst>
              <a:ext uri="{FF2B5EF4-FFF2-40B4-BE49-F238E27FC236}">
                <a16:creationId xmlns:a16="http://schemas.microsoft.com/office/drawing/2014/main" id="{71BA3C7A-5CE8-0A42-BB64-946499F86618}"/>
              </a:ext>
            </a:extLst>
          </p:cNvPr>
          <p:cNvSpPr txBox="1"/>
          <p:nvPr/>
        </p:nvSpPr>
        <p:spPr>
          <a:xfrm>
            <a:off x="457201" y="2082888"/>
            <a:ext cx="11630780" cy="2677656"/>
          </a:xfrm>
          <a:prstGeom prst="rect">
            <a:avLst/>
          </a:prstGeom>
          <a:noFill/>
        </p:spPr>
        <p:txBody>
          <a:bodyPr wrap="square" rtlCol="0">
            <a:spAutoFit/>
          </a:bodyPr>
          <a:lstStyle/>
          <a:p>
            <a:pPr algn="just"/>
            <a:r>
              <a:rPr lang="ru-RU" sz="2800" dirty="0">
                <a:latin typeface="Times New Roman" panose="02020603050405020304" pitchFamily="18" charset="0"/>
                <a:cs typeface="Times New Roman" panose="02020603050405020304" pitchFamily="18" charset="0"/>
              </a:rPr>
              <a:t>Ворон хорошо адаптирован к рассеянным и скудным источникам кормов и употребляет в пищу почти всё съедобное, что способен поймать либо обнаружить. Ключевое значение в рационе занимает падаль, в первую очередь достаточно крупных животных вроде волка или северного оленя, которая помогает ему выживать в суровых климатических условиях. При случае кормится снулой рыбой, дохлыми лягушками и грызунами.</a:t>
            </a:r>
          </a:p>
        </p:txBody>
      </p:sp>
      <p:sp>
        <p:nvSpPr>
          <p:cNvPr id="10" name="TextBox 9">
            <a:extLst>
              <a:ext uri="{FF2B5EF4-FFF2-40B4-BE49-F238E27FC236}">
                <a16:creationId xmlns:a16="http://schemas.microsoft.com/office/drawing/2014/main" id="{8C16292D-6D96-0744-9F79-886C1D191F37}"/>
              </a:ext>
            </a:extLst>
          </p:cNvPr>
          <p:cNvSpPr txBox="1"/>
          <p:nvPr/>
        </p:nvSpPr>
        <p:spPr>
          <a:xfrm>
            <a:off x="457202" y="5059393"/>
            <a:ext cx="11275180" cy="1815882"/>
          </a:xfrm>
          <a:prstGeom prst="rect">
            <a:avLst/>
          </a:prstGeom>
          <a:noFill/>
        </p:spPr>
        <p:txBody>
          <a:bodyPr wrap="square" rtlCol="0">
            <a:spAutoFit/>
          </a:bodyPr>
          <a:lstStyle/>
          <a:p>
            <a:pPr algn="just"/>
            <a:r>
              <a:rPr lang="ru-RU" sz="2800" dirty="0">
                <a:latin typeface="Times New Roman" panose="02020603050405020304" pitchFamily="18" charset="0"/>
                <a:cs typeface="Times New Roman" panose="02020603050405020304" pitchFamily="18" charset="0"/>
              </a:rPr>
              <a:t>Ворон ведут оседлый образ жизни в городских, сельских или естественных ландшафтах. Оседло-кочующие виды ворон, которые обитают у северных границ ареала, на зиму перемещаются в местности с более щадящим климатом</a:t>
            </a:r>
            <a:r>
              <a:rPr lang="ru-RU" sz="2800" dirty="0"/>
              <a:t>.</a:t>
            </a:r>
          </a:p>
        </p:txBody>
      </p:sp>
    </p:spTree>
    <p:extLst>
      <p:ext uri="{BB962C8B-B14F-4D97-AF65-F5344CB8AC3E}">
        <p14:creationId xmlns:p14="http://schemas.microsoft.com/office/powerpoint/2010/main" val="4270224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6D1CE0-6903-D04F-B63F-5E25B0BF7A13}"/>
              </a:ext>
            </a:extLst>
          </p:cNvPr>
          <p:cNvSpPr>
            <a:spLocks noGrp="1"/>
          </p:cNvSpPr>
          <p:nvPr>
            <p:ph type="title"/>
          </p:nvPr>
        </p:nvSpPr>
        <p:spPr>
          <a:xfrm>
            <a:off x="4966909" y="123222"/>
            <a:ext cx="2258181" cy="1110493"/>
          </a:xfrm>
        </p:spPr>
        <p:txBody>
          <a:bodyPr/>
          <a:lstStyle/>
          <a:p>
            <a:endParaRPr lang="ru-RU" dirty="0"/>
          </a:p>
        </p:txBody>
      </p:sp>
      <p:pic>
        <p:nvPicPr>
          <p:cNvPr id="5" name="Объект 4"/>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0" y="-647931"/>
            <a:ext cx="6021992" cy="7500565"/>
          </a:xfrm>
        </p:spPr>
      </p:pic>
      <p:pic>
        <p:nvPicPr>
          <p:cNvPr id="7" name="Рисунок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96000" y="-1269999"/>
            <a:ext cx="5486399" cy="9753598"/>
          </a:xfrm>
          <a:prstGeom prst="rect">
            <a:avLst/>
          </a:prstGeom>
        </p:spPr>
      </p:pic>
    </p:spTree>
    <p:extLst>
      <p:ext uri="{BB962C8B-B14F-4D97-AF65-F5344CB8AC3E}">
        <p14:creationId xmlns:p14="http://schemas.microsoft.com/office/powerpoint/2010/main" val="312342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1ED67F-6D34-F342-90E9-5F7AD6DE48A8}"/>
              </a:ext>
            </a:extLst>
          </p:cNvPr>
          <p:cNvSpPr>
            <a:spLocks noGrp="1"/>
          </p:cNvSpPr>
          <p:nvPr>
            <p:ph type="title"/>
          </p:nvPr>
        </p:nvSpPr>
        <p:spPr/>
        <p:txBody>
          <a:bodyPr/>
          <a:lstStyle/>
          <a:p>
            <a:r>
              <a:rPr lang="ru-RU" b="1" dirty="0">
                <a:latin typeface="Times New Roman" panose="02020603050405020304" pitchFamily="18" charset="0"/>
                <a:cs typeface="Times New Roman" panose="02020603050405020304" pitchFamily="18" charset="0"/>
              </a:rPr>
              <a:t>Сорока</a:t>
            </a:r>
          </a:p>
        </p:txBody>
      </p:sp>
      <p:sp>
        <p:nvSpPr>
          <p:cNvPr id="3" name="Объект 2">
            <a:extLst>
              <a:ext uri="{FF2B5EF4-FFF2-40B4-BE49-F238E27FC236}">
                <a16:creationId xmlns:a16="http://schemas.microsoft.com/office/drawing/2014/main" id="{536F4D1F-BBD7-4E43-9911-6E5E6F9078D7}"/>
              </a:ext>
            </a:extLst>
          </p:cNvPr>
          <p:cNvSpPr>
            <a:spLocks noGrp="1"/>
          </p:cNvSpPr>
          <p:nvPr>
            <p:ph sz="half" idx="1"/>
          </p:nvPr>
        </p:nvSpPr>
        <p:spPr>
          <a:xfrm>
            <a:off x="838200" y="1390650"/>
            <a:ext cx="5181600" cy="4786313"/>
          </a:xfrm>
        </p:spPr>
        <p:txBody>
          <a:bodyPr>
            <a:noAutofit/>
          </a:bodyPr>
          <a:lstStyle/>
          <a:p>
            <a:pPr marL="0" indent="0">
              <a:buNone/>
            </a:pPr>
            <a:r>
              <a:rPr lang="ru-RU" sz="3600" dirty="0">
                <a:latin typeface="Times New Roman" panose="02020603050405020304" pitchFamily="18" charset="0"/>
                <a:cs typeface="Times New Roman" panose="02020603050405020304" pitchFamily="18" charset="0"/>
              </a:rPr>
              <a:t>Сороки живут небольшими стаями или поодиночке. В период гнездования держатся парами. Птицы охотно едят насекомых, ящериц и мышей, выпивают птичьи яйца.</a:t>
            </a:r>
          </a:p>
        </p:txBody>
      </p:sp>
      <p:pic>
        <p:nvPicPr>
          <p:cNvPr id="7" name="Объект 6"/>
          <p:cNvPicPr>
            <a:picLocks noGrp="1" noChangeAspect="1"/>
          </p:cNvPicPr>
          <p:nvPr>
            <p:ph sz="half" idx="2"/>
          </p:nvPr>
        </p:nvPicPr>
        <p:blipFill>
          <a:blip r:embed="rId2"/>
          <a:stretch>
            <a:fillRect/>
          </a:stretch>
        </p:blipFill>
        <p:spPr>
          <a:xfrm>
            <a:off x="6515100" y="-1507519"/>
            <a:ext cx="4572000" cy="9136534"/>
          </a:xfrm>
          <a:prstGeom prst="rect">
            <a:avLst/>
          </a:prstGeom>
        </p:spPr>
      </p:pic>
    </p:spTree>
    <p:extLst>
      <p:ext uri="{BB962C8B-B14F-4D97-AF65-F5344CB8AC3E}">
        <p14:creationId xmlns:p14="http://schemas.microsoft.com/office/powerpoint/2010/main" val="3453465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6A120B-BB23-FD4D-B33E-D5604C96F782}"/>
              </a:ext>
            </a:extLst>
          </p:cNvPr>
          <p:cNvSpPr>
            <a:spLocks noGrp="1"/>
          </p:cNvSpPr>
          <p:nvPr>
            <p:ph type="title"/>
          </p:nvPr>
        </p:nvSpPr>
        <p:spPr>
          <a:xfrm>
            <a:off x="4906433" y="0"/>
            <a:ext cx="2379133" cy="1316113"/>
          </a:xfrm>
        </p:spPr>
        <p:txBody>
          <a:bodyPr/>
          <a:lstStyle/>
          <a:p>
            <a:r>
              <a:rPr lang="ru-RU" dirty="0"/>
              <a:t>Дятел</a:t>
            </a:r>
          </a:p>
        </p:txBody>
      </p:sp>
      <p:sp>
        <p:nvSpPr>
          <p:cNvPr id="3" name="Объект 2">
            <a:extLst>
              <a:ext uri="{FF2B5EF4-FFF2-40B4-BE49-F238E27FC236}">
                <a16:creationId xmlns:a16="http://schemas.microsoft.com/office/drawing/2014/main" id="{C0DED133-48E2-3741-86AC-2D3BE9B1BBAF}"/>
              </a:ext>
            </a:extLst>
          </p:cNvPr>
          <p:cNvSpPr>
            <a:spLocks noGrp="1"/>
          </p:cNvSpPr>
          <p:nvPr>
            <p:ph idx="1"/>
          </p:nvPr>
        </p:nvSpPr>
        <p:spPr>
          <a:xfrm>
            <a:off x="265471" y="845114"/>
            <a:ext cx="11088328" cy="2032756"/>
          </a:xfrm>
        </p:spPr>
        <p:txBody>
          <a:bodyPr>
            <a:normAutofit/>
          </a:bodyPr>
          <a:lstStyle/>
          <a:p>
            <a:pPr algn="just"/>
            <a:r>
              <a:rPr lang="ru-RU" dirty="0" err="1">
                <a:latin typeface="Times New Roman" panose="02020603050405020304" pitchFamily="18" charset="0"/>
                <a:cs typeface="Times New Roman" panose="02020603050405020304" pitchFamily="18" charset="0"/>
              </a:rPr>
              <a:t>Дятлообразные</a:t>
            </a:r>
            <a:r>
              <a:rPr lang="ru-RU" dirty="0">
                <a:latin typeface="Times New Roman" panose="02020603050405020304" pitchFamily="18" charset="0"/>
                <a:cs typeface="Times New Roman" panose="02020603050405020304" pitchFamily="18" charset="0"/>
              </a:rPr>
              <a:t> относятся к оседлым птицам, которых может принудить к кочевью только бескормица. Но, переселившись, в обратную дорогу они уже не соберутся. Небольшие перелеты делают по причине неугомонности, жажды изучения каждого ствола</a:t>
            </a:r>
            <a:r>
              <a:rPr lang="ru-RU" dirty="0"/>
              <a:t>.</a:t>
            </a:r>
          </a:p>
        </p:txBody>
      </p:sp>
      <p:sp>
        <p:nvSpPr>
          <p:cNvPr id="4" name="TextBox 3">
            <a:extLst>
              <a:ext uri="{FF2B5EF4-FFF2-40B4-BE49-F238E27FC236}">
                <a16:creationId xmlns:a16="http://schemas.microsoft.com/office/drawing/2014/main" id="{ABCD3BB1-271B-C244-899D-E6C87EDCC240}"/>
              </a:ext>
            </a:extLst>
          </p:cNvPr>
          <p:cNvSpPr txBox="1"/>
          <p:nvPr/>
        </p:nvSpPr>
        <p:spPr>
          <a:xfrm>
            <a:off x="838199" y="2619981"/>
            <a:ext cx="10515600" cy="1815882"/>
          </a:xfrm>
          <a:prstGeom prst="rect">
            <a:avLst/>
          </a:prstGeom>
          <a:noFill/>
        </p:spPr>
        <p:txBody>
          <a:bodyPr wrap="square" rtlCol="0">
            <a:spAutoFit/>
          </a:bodyPr>
          <a:lstStyle/>
          <a:p>
            <a:pPr marL="285750" indent="-285750" algn="just">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Дятловые обитают, главным образом, в лесах, на деревьях, поэтому ноги дятлов — короткие, с длинными пальцами и цепкими когтями. Два пальца ноги направлены вперед, а два назад.</a:t>
            </a:r>
          </a:p>
        </p:txBody>
      </p:sp>
      <p:sp>
        <p:nvSpPr>
          <p:cNvPr id="5" name="TextBox 4">
            <a:extLst>
              <a:ext uri="{FF2B5EF4-FFF2-40B4-BE49-F238E27FC236}">
                <a16:creationId xmlns:a16="http://schemas.microsoft.com/office/drawing/2014/main" id="{F0FD3E61-2528-F34E-8C18-0388E15A548F}"/>
              </a:ext>
            </a:extLst>
          </p:cNvPr>
          <p:cNvSpPr txBox="1"/>
          <p:nvPr/>
        </p:nvSpPr>
        <p:spPr>
          <a:xfrm flipH="1">
            <a:off x="265471" y="4181738"/>
            <a:ext cx="11088328" cy="2677656"/>
          </a:xfrm>
          <a:prstGeom prst="rect">
            <a:avLst/>
          </a:prstGeom>
          <a:noFill/>
        </p:spPr>
        <p:txBody>
          <a:bodyPr wrap="square" rtlCol="0">
            <a:spAutoFit/>
          </a:bodyPr>
          <a:lstStyle/>
          <a:p>
            <a:pPr marL="285750" indent="-285750" algn="just">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Дятлам помогают чрезвычайно длинный язык, далеко высовывающийся из </a:t>
            </a:r>
            <a:r>
              <a:rPr lang="ru-RU" sz="2800" dirty="0" err="1">
                <a:latin typeface="Times New Roman" panose="02020603050405020304" pitchFamily="18" charset="0"/>
                <a:cs typeface="Times New Roman" panose="02020603050405020304" pitchFamily="18" charset="0"/>
              </a:rPr>
              <a:t>клюва,и</a:t>
            </a:r>
            <a:r>
              <a:rPr lang="ru-RU" sz="2800" dirty="0">
                <a:latin typeface="Times New Roman" panose="02020603050405020304" pitchFamily="18" charset="0"/>
                <a:cs typeface="Times New Roman" panose="02020603050405020304" pitchFamily="18" charset="0"/>
              </a:rPr>
              <a:t> сильно развитые слюнные железы, которые позволяют приклеивать добычу к языку помимо добываемых из-под коры насекомых и их </a:t>
            </a:r>
            <a:r>
              <a:rPr lang="ru-RU" sz="2800" dirty="0" err="1">
                <a:latin typeface="Times New Roman" panose="02020603050405020304" pitchFamily="18" charset="0"/>
                <a:cs typeface="Times New Roman" panose="02020603050405020304" pitchFamily="18" charset="0"/>
              </a:rPr>
              <a:t>личинок,дятлы</a:t>
            </a:r>
            <a:r>
              <a:rPr lang="ru-RU" sz="2800" dirty="0">
                <a:latin typeface="Times New Roman" panose="02020603050405020304" pitchFamily="18" charset="0"/>
                <a:cs typeface="Times New Roman" panose="02020603050405020304" pitchFamily="18" charset="0"/>
              </a:rPr>
              <a:t> нередко питаются муравьями в муравейниках, термитами, семенами деревьев и ягодами</a:t>
            </a:r>
            <a:r>
              <a:rPr lang="ru-RU" sz="2800" dirty="0"/>
              <a:t>.</a:t>
            </a:r>
          </a:p>
        </p:txBody>
      </p:sp>
    </p:spTree>
    <p:extLst>
      <p:ext uri="{BB962C8B-B14F-4D97-AF65-F5344CB8AC3E}">
        <p14:creationId xmlns:p14="http://schemas.microsoft.com/office/powerpoint/2010/main" val="2240802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838200" y="365125"/>
            <a:ext cx="10515600" cy="720725"/>
          </a:xfrm>
        </p:spPr>
        <p:txBody>
          <a:bodyPr/>
          <a:lstStyle/>
          <a:p>
            <a:r>
              <a:rPr lang="ru-RU" b="1" dirty="0" smtClean="0">
                <a:latin typeface="Times New Roman" panose="02020603050405020304" pitchFamily="18" charset="0"/>
                <a:cs typeface="Times New Roman" panose="02020603050405020304" pitchFamily="18" charset="0"/>
              </a:rPr>
              <a:t>Снегири</a:t>
            </a:r>
            <a:endParaRPr lang="ru-RU" b="1"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838200" y="1085850"/>
            <a:ext cx="4362450" cy="6743700"/>
          </a:xfrm>
        </p:spPr>
      </p:pic>
      <p:sp>
        <p:nvSpPr>
          <p:cNvPr id="9" name="Объект 8"/>
          <p:cNvSpPr>
            <a:spLocks noGrp="1"/>
          </p:cNvSpPr>
          <p:nvPr>
            <p:ph sz="half" idx="2"/>
          </p:nvPr>
        </p:nvSpPr>
        <p:spPr>
          <a:xfrm>
            <a:off x="5200650" y="1224116"/>
            <a:ext cx="6781800" cy="5633884"/>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Снегири – это птицы, которые по своим размерам значительно превосходят воробьев, поскольку могут вырастать в длину до 18 см, а то и больше. Когда на улице очень холодно, кажется, что это совсем не маленькие птицы, поскольку снегири, чтобы удержать тепло топорщат свое оперение. Характер окраса этих птиц такой, что можно наблюдать четкое распределение основного окраса, в зависимости от частей тела. Как правило, в окрас снегирей не входят ни различные вкрапления, ни пятна, ни разводы.</a:t>
            </a:r>
          </a:p>
        </p:txBody>
      </p:sp>
    </p:spTree>
    <p:extLst>
      <p:ext uri="{BB962C8B-B14F-4D97-AF65-F5344CB8AC3E}">
        <p14:creationId xmlns:p14="http://schemas.microsoft.com/office/powerpoint/2010/main" val="2990947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574</Words>
  <Application>Microsoft Office PowerPoint</Application>
  <PresentationFormat>Широкоэкранный</PresentationFormat>
  <Paragraphs>33</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Calibri Light</vt:lpstr>
      <vt:lpstr>Gabriola</vt:lpstr>
      <vt:lpstr>Times New Roman</vt:lpstr>
      <vt:lpstr>Тема Office</vt:lpstr>
      <vt:lpstr>Презентация PowerPoint</vt:lpstr>
      <vt:lpstr>Презентация PowerPoint</vt:lpstr>
      <vt:lpstr>Воробей</vt:lpstr>
      <vt:lpstr>Голубь</vt:lpstr>
      <vt:lpstr>Ворон</vt:lpstr>
      <vt:lpstr>Презентация PowerPoint</vt:lpstr>
      <vt:lpstr>Сорока</vt:lpstr>
      <vt:lpstr>Дятел</vt:lpstr>
      <vt:lpstr>Снегири</vt:lpstr>
      <vt:lpstr>Заключение: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Зимующие птицы Таксимо </dc:title>
  <dc:creator>Неизвестный пользователь</dc:creator>
  <cp:lastModifiedBy>lenovo</cp:lastModifiedBy>
  <cp:revision>16</cp:revision>
  <dcterms:created xsi:type="dcterms:W3CDTF">2021-03-23T02:08:42Z</dcterms:created>
  <dcterms:modified xsi:type="dcterms:W3CDTF">2021-12-17T15:56:39Z</dcterms:modified>
</cp:coreProperties>
</file>