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56" r:id="rId2"/>
    <p:sldId id="277" r:id="rId3"/>
    <p:sldId id="276" r:id="rId4"/>
    <p:sldId id="273" r:id="rId5"/>
    <p:sldId id="282" r:id="rId6"/>
    <p:sldId id="284" r:id="rId7"/>
    <p:sldId id="285" r:id="rId8"/>
    <p:sldId id="266" r:id="rId9"/>
    <p:sldId id="270" r:id="rId10"/>
    <p:sldId id="259" r:id="rId11"/>
    <p:sldId id="268" r:id="rId12"/>
    <p:sldId id="271" r:id="rId13"/>
    <p:sldId id="275" r:id="rId14"/>
    <p:sldId id="283" r:id="rId15"/>
    <p:sldId id="286" r:id="rId16"/>
    <p:sldId id="278" r:id="rId17"/>
    <p:sldId id="279" r:id="rId18"/>
    <p:sldId id="274" r:id="rId19"/>
    <p:sldId id="280" r:id="rId20"/>
    <p:sldId id="281" r:id="rId21"/>
  </p:sldIdLst>
  <p:sldSz cx="12192000" cy="6858000"/>
  <p:notesSz cx="6858000" cy="9144000"/>
  <p:embeddedFontLst>
    <p:embeddedFont>
      <p:font typeface="Cambria" panose="02040503050406030204" pitchFamily="18" charset="0"/>
      <p:regular r:id="rId24"/>
      <p:bold r:id="rId25"/>
      <p:italic r:id="rId26"/>
      <p:boldItalic r:id="rId27"/>
    </p:embeddedFon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Times Sakha" panose="020B7200000000000000"/>
      <p:regular r:id="rId32"/>
      <p:bold r:id="rId33"/>
      <p:italic r:id="rId34"/>
      <p:boldItalic r:id="rId35"/>
    </p:embeddedFont>
    <p:embeddedFont>
      <p:font typeface="Century Gothic" panose="020B0502020202020204" pitchFamily="34" charset="0"/>
      <p:regular r:id="rId36"/>
      <p:bold r:id="rId37"/>
      <p:italic r:id="rId38"/>
      <p:boldItalic r:id="rId39"/>
    </p:embeddedFont>
    <p:embeddedFont>
      <p:font typeface="Arial Black" panose="020B0A04020102020204" pitchFamily="34" charset="0"/>
      <p:bold r:id="rId40"/>
    </p:embeddedFont>
    <p:embeddedFont>
      <p:font typeface="Georgia" panose="02040502050405020303" pitchFamily="18" charset="0"/>
      <p:regular r:id="rId41"/>
      <p:bold r:id="rId42"/>
      <p:italic r:id="rId43"/>
      <p:boldItalic r:id="rId44"/>
    </p:embeddedFont>
  </p:embeddedFont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1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864"/>
    <a:srgbClr val="000000"/>
    <a:srgbClr val="FFFFFF"/>
    <a:srgbClr val="9FC3D3"/>
    <a:srgbClr val="DCEB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73" d="100"/>
          <a:sy n="73" d="100"/>
        </p:scale>
        <p:origin x="582" y="78"/>
      </p:cViewPr>
      <p:guideLst>
        <p:guide orient="horz" pos="2161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42" Type="http://schemas.openxmlformats.org/officeDocument/2006/relationships/font" Target="fonts/font19.fntdata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41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font" Target="fonts/font17.fntdata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4" Type="http://schemas.openxmlformats.org/officeDocument/2006/relationships/font" Target="fonts/font2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font" Target="fonts/font20.fntdata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D2A48B96-639E-45A3-A0BA-2464DFDB1FAA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A6837353-30EB-4A48-80EB-173D804AEFB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Calibri" panose="020F0502020204030204" pitchFamily="34" charset="0"/>
        <a:cs typeface="Calibri" panose="020F050202020403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мещающий образ слайда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Замещающий текст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8AB82B86-990B-4860-BE43-81105AC557A1}" type="datetimeFigureOut">
              <a:rPr lang="zh-CN" altLang="en-US" smtClean="0"/>
              <a:pPr/>
              <a:t>2021/12/7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fld id="{B6D85D5E-32D9-4C12-B65B-66C1C4F462C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Calibri" panose="020F0502020204030204" pitchFamily="34" charset="0"/>
          <a:ea typeface="Calibri" panose="020F0502020204030204" pitchFamily="34" charset="0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jpeg"/><Relationship Id="rId4" Type="http://schemas.openxmlformats.org/officeDocument/2006/relationships/hyperlink" Target="https://youtu.be/j52dagITgnk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648335" y="1654175"/>
            <a:ext cx="6969125" cy="16300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sz="2800" b="1" dirty="0">
                <a:solidFill>
                  <a:schemeClr val="bg1"/>
                </a:solidFill>
                <a:latin typeface="Arial Black" panose="020B0A04020102020204" charset="0"/>
                <a:ea typeface="Calibri" panose="020F0502020204030204" pitchFamily="34" charset="0"/>
                <a:cs typeface="Arial Black" panose="020B0A04020102020204" charset="0"/>
              </a:rPr>
              <a:t>МАРСИАНСКАЯ НАУЧНАЯ ЛАБОРАТОРИЯ</a:t>
            </a:r>
          </a:p>
          <a:p>
            <a:pPr algn="l"/>
            <a:r>
              <a:rPr sz="4400" b="1" dirty="0">
                <a:solidFill>
                  <a:schemeClr val="bg1"/>
                </a:solidFill>
                <a:latin typeface="Arial Black" panose="020B0A04020102020204" charset="0"/>
                <a:ea typeface="Calibri" panose="020F0502020204030204" pitchFamily="34" charset="0"/>
                <a:cs typeface="Arial Black" panose="020B0A04020102020204" charset="0"/>
              </a:rPr>
              <a:t>"КЬЮРИОСИТИ"</a:t>
            </a:r>
          </a:p>
        </p:txBody>
      </p:sp>
      <p:sp>
        <p:nvSpPr>
          <p:cNvPr id="9" name="矩形 8"/>
          <p:cNvSpPr/>
          <p:nvPr/>
        </p:nvSpPr>
        <p:spPr>
          <a:xfrm>
            <a:off x="5460274" y="6139544"/>
            <a:ext cx="588273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zh-CN" sz="2000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Кузьмин Владимир</a:t>
            </a:r>
            <a:r>
              <a:rPr lang="en-US" altLang="zh-CN" sz="1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8 лет, МОБУ СОШ №17 ГО "город Якутск", руководитель: Васильева Саргылаана Ивановна</a:t>
            </a:r>
          </a:p>
        </p:txBody>
      </p:sp>
      <p:pic>
        <p:nvPicPr>
          <p:cNvPr id="10" name="Изображение 5" descr="WhatsApp Image 2021-10-17 at 22.03.3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93001" y="800100"/>
            <a:ext cx="3850004" cy="338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665454"/>
            <a:ext cx="6854908" cy="12192000"/>
          </a:xfrm>
          <a:prstGeom prst="rect">
            <a:avLst/>
          </a:prstGeom>
        </p:spPr>
      </p:pic>
      <p:pic>
        <p:nvPicPr>
          <p:cNvPr id="4" name="Изображение 3" descr="1"/>
          <p:cNvPicPr>
            <a:picLocks noChangeAspect="1"/>
          </p:cNvPicPr>
          <p:nvPr/>
        </p:nvPicPr>
        <p:blipFill>
          <a:blip r:embed="rId4" cstate="print"/>
          <a:srcRect t="13228" b="16637"/>
          <a:stretch>
            <a:fillRect/>
          </a:stretch>
        </p:blipFill>
        <p:spPr>
          <a:xfrm>
            <a:off x="3783330" y="2112645"/>
            <a:ext cx="3595370" cy="1891030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5273986" y="945634"/>
            <a:ext cx="18726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altLang="en-US" sz="2800" dirty="0" smtClean="0">
                <a:latin typeface="Arial Black" panose="020B0A04020102020204" charset="0"/>
                <a:cs typeface="Arial Black" panose="020B0A04020102020204" charset="0"/>
              </a:rPr>
              <a:t>ДЕТАЛИ</a:t>
            </a:r>
            <a:endParaRPr lang="ru-RU" altLang="en-US" sz="2800" dirty="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33900" y="4317137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ah-RU" dirty="0" smtClean="0">
                <a:latin typeface="Times Sakha" pitchFamily="34" charset="0"/>
              </a:rPr>
              <a:t>Мотор </a:t>
            </a:r>
            <a:r>
              <a:rPr lang="sah-RU" dirty="0" smtClean="0"/>
              <a:t>Смарт Хаб  ВЕДУ 2.0</a:t>
            </a:r>
            <a:r>
              <a:rPr lang="sah-RU" dirty="0" smtClean="0">
                <a:latin typeface="Times Sakha" pitchFamily="34" charset="0"/>
              </a:rPr>
              <a:t>. В нем находится контакт с планшетом или компьютером. Все это работает через блютуз.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Приемник работает дистанционным управлением. Детали: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лего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Сити и Техник: балки, рамки, кирпичики, платформы. Соединительные детали: штифты (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пины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 и втулки робототехники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>
          <a:xfrm rot="5400000">
            <a:off x="2668546" y="-2665454"/>
            <a:ext cx="6854908" cy="12192000"/>
          </a:xfrm>
          <a:prstGeom prst="rect">
            <a:avLst/>
          </a:prstGeom>
        </p:spPr>
      </p:pic>
      <p:pic>
        <p:nvPicPr>
          <p:cNvPr id="6" name="Изображение 5" descr="2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35990" y="1123315"/>
            <a:ext cx="3460750" cy="4615815"/>
          </a:xfrm>
          <a:prstGeom prst="rect">
            <a:avLst/>
          </a:prstGeom>
        </p:spPr>
      </p:pic>
      <p:pic>
        <p:nvPicPr>
          <p:cNvPr id="2" name="Изображение 1" descr="9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507230" y="964565"/>
            <a:ext cx="3177540" cy="4932680"/>
          </a:xfrm>
          <a:prstGeom prst="rect">
            <a:avLst/>
          </a:prstGeom>
        </p:spPr>
      </p:pic>
      <p:pic>
        <p:nvPicPr>
          <p:cNvPr id="3" name="Изображение 2" descr="8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95260" y="1123315"/>
            <a:ext cx="3471545" cy="46304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665454"/>
            <a:ext cx="6854908" cy="12192000"/>
          </a:xfrm>
          <a:prstGeom prst="rect">
            <a:avLst/>
          </a:prstGeom>
        </p:spPr>
      </p:pic>
      <p:pic>
        <p:nvPicPr>
          <p:cNvPr id="2" name="Изображение 1" descr="WhatsApp Image 2021-10-16 at 23.21.0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67460" y="869315"/>
            <a:ext cx="3839210" cy="5119370"/>
          </a:xfrm>
          <a:prstGeom prst="rect">
            <a:avLst/>
          </a:prstGeom>
        </p:spPr>
      </p:pic>
      <p:pic>
        <p:nvPicPr>
          <p:cNvPr id="3" name="Изображение 2" descr="WhatsApp Image 2021-10-16 at 23.21.0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2275" y="1370330"/>
            <a:ext cx="5488940" cy="41167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665454"/>
            <a:ext cx="6854908" cy="12192000"/>
          </a:xfrm>
          <a:prstGeom prst="rect">
            <a:avLst/>
          </a:prstGeom>
        </p:spPr>
      </p:pic>
      <p:pic>
        <p:nvPicPr>
          <p:cNvPr id="2" name="Изображение 1" descr="WhatsApp Image 2021-10-17 at 22.09.0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361440" y="1454150"/>
            <a:ext cx="4961255" cy="3970020"/>
          </a:xfrm>
          <a:prstGeom prst="rect">
            <a:avLst/>
          </a:prstGeom>
        </p:spPr>
      </p:pic>
      <p:pic>
        <p:nvPicPr>
          <p:cNvPr id="6" name="Изображение 5" descr="WhatsApp Image 2021-10-17 at 22.03.3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87185" y="1454150"/>
            <a:ext cx="4173220" cy="3949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665454"/>
            <a:ext cx="6854908" cy="12192000"/>
          </a:xfrm>
          <a:prstGeom prst="rect">
            <a:avLst/>
          </a:prstGeom>
        </p:spPr>
      </p:pic>
      <p:pic>
        <p:nvPicPr>
          <p:cNvPr id="2050" name="Picture 2" descr="C:\Users\1\Documents\Вова робототехниката\Я-инженер\19e5fc1a-2771-4bd8-bc40-84066ecb834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1200" y="2060574"/>
            <a:ext cx="3793067" cy="3006725"/>
          </a:xfrm>
          <a:prstGeom prst="rect">
            <a:avLst/>
          </a:prstGeom>
          <a:noFill/>
        </p:spPr>
      </p:pic>
      <p:pic>
        <p:nvPicPr>
          <p:cNvPr id="2051" name="Picture 3" descr="C:\Users\1\Documents\Вова робототехниката\Я-инженер\519b35df-b98e-42e2-acd5-42b2ad2174c7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42367" y="1060449"/>
            <a:ext cx="6747934" cy="50609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665454"/>
            <a:ext cx="6854908" cy="121920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14846" y="1240971"/>
            <a:ext cx="83341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Мой </a:t>
            </a:r>
            <a:r>
              <a:rPr lang="ru-RU" dirty="0" err="1" smtClean="0"/>
              <a:t>марсоход</a:t>
            </a:r>
            <a:r>
              <a:rPr lang="ru-RU" dirty="0" smtClean="0"/>
              <a:t> с помощью программы и мотора умеет ездить , может набрать скорость, с помощью датчика может остановиться при препятствии . И идти обратно.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654" y="2164301"/>
            <a:ext cx="2600009" cy="164971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6021" r="17504" b="9798"/>
          <a:stretch/>
        </p:blipFill>
        <p:spPr>
          <a:xfrm>
            <a:off x="7824650" y="2721558"/>
            <a:ext cx="2899955" cy="271110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663" y="2370310"/>
            <a:ext cx="3670663" cy="2063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813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665454"/>
            <a:ext cx="6854908" cy="12192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754630" y="934085"/>
            <a:ext cx="6529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dirty="0" smtClean="0">
                <a:latin typeface="Arial Black" panose="020B0A04020102020204" charset="0"/>
                <a:cs typeface="Arial Black" panose="020B0A04020102020204" charset="0"/>
              </a:rPr>
              <a:t>ОКОНЧАТЕЛЬНЫЙ ВАРИАНТ</a:t>
            </a:r>
            <a:endParaRPr lang="ru-RU" altLang="en-US" sz="2800" dirty="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2050" name="Picture 2" descr="C:\Users\1\Documents\Вова робототехниката\Я-инженер\Володя с марсоходом.jf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98800" y="1727200"/>
            <a:ext cx="5969000" cy="4127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665454"/>
            <a:ext cx="6854908" cy="12192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818130" y="997585"/>
            <a:ext cx="6529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 dirty="0">
                <a:latin typeface="Arial Black" panose="020B0A04020102020204" charset="0"/>
                <a:cs typeface="Arial Black" panose="020B0A04020102020204" charset="0"/>
              </a:rPr>
              <a:t>РЕЗУЛЬТАТ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927100" y="1930400"/>
            <a:ext cx="6756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	Мне очень нравится заниматься </a:t>
            </a:r>
            <a:r>
              <a:rPr lang="ru-RU" sz="3200" dirty="0" err="1" smtClean="0"/>
              <a:t>легоконструированием</a:t>
            </a:r>
            <a:r>
              <a:rPr lang="ru-RU" sz="3200" dirty="0" smtClean="0"/>
              <a:t>.  О своей работе я рассказал в моем </a:t>
            </a:r>
            <a:r>
              <a:rPr lang="ru-RU" sz="3200" dirty="0" err="1" smtClean="0"/>
              <a:t>ютуб-канале</a:t>
            </a:r>
            <a:r>
              <a:rPr lang="ru-RU" sz="3200" dirty="0" smtClean="0"/>
              <a:t> </a:t>
            </a:r>
            <a:r>
              <a:rPr lang="en-US" sz="2800" dirty="0" smtClean="0">
                <a:hlinkClick r:id="rId4"/>
              </a:rPr>
              <a:t>https://youtu.be/j52dagITgnk</a:t>
            </a:r>
            <a:r>
              <a:rPr lang="ru-RU" sz="2800" dirty="0" smtClean="0"/>
              <a:t> Также вы можете посмотреть по </a:t>
            </a:r>
            <a:r>
              <a:rPr lang="en-US" sz="2800" b="1" dirty="0" smtClean="0"/>
              <a:t>QR</a:t>
            </a:r>
            <a:r>
              <a:rPr lang="en-US" sz="2800" dirty="0" smtClean="0"/>
              <a:t>-</a:t>
            </a:r>
            <a:r>
              <a:rPr lang="ru-RU" sz="2800" dirty="0" smtClean="0"/>
              <a:t>коду</a:t>
            </a:r>
            <a:endParaRPr lang="ru-RU" sz="2800" dirty="0"/>
          </a:p>
        </p:txBody>
      </p:sp>
      <p:pic>
        <p:nvPicPr>
          <p:cNvPr id="1026" name="Picture 2" descr="C:\Users\1\Documents\Вова робототехниката\Я-инженер\Кюар.jf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75500" y="1597024"/>
            <a:ext cx="3965575" cy="40925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665454"/>
            <a:ext cx="6854908" cy="12192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894330" y="603885"/>
            <a:ext cx="6529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altLang="en-US" sz="2800" dirty="0" smtClean="0">
                <a:latin typeface="Arial Black" panose="020B0A04020102020204" charset="0"/>
                <a:cs typeface="Arial Black" panose="020B0A04020102020204" charset="0"/>
              </a:rPr>
              <a:t>Заключение</a:t>
            </a:r>
            <a:endParaRPr lang="ru-RU" altLang="en-US" sz="2800" dirty="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0900" y="1104900"/>
            <a:ext cx="10160000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	 Для изучения планеты Марс были изобретены </a:t>
            </a:r>
            <a:r>
              <a:rPr lang="ru-RU" sz="2400" dirty="0" err="1" smtClean="0"/>
              <a:t>марсоходы</a:t>
            </a:r>
            <a:r>
              <a:rPr lang="ru-RU" sz="2400" dirty="0" smtClean="0"/>
              <a:t>. Это шестой по счету </a:t>
            </a:r>
            <a:r>
              <a:rPr lang="ru-RU" sz="2400" dirty="0" err="1" smtClean="0"/>
              <a:t>марсоход</a:t>
            </a:r>
            <a:r>
              <a:rPr lang="ru-RU" sz="2400" dirty="0" smtClean="0"/>
              <a:t> имеет лазерный луч с помощью которого изучает различные породы и скалы,  ядерный  источник энергии, манипулятор, шасси. Каждое колесо имеет свой двигатель. </a:t>
            </a:r>
          </a:p>
          <a:p>
            <a:r>
              <a:rPr lang="ru-RU" sz="2400" dirty="0" smtClean="0"/>
              <a:t>	Для того, чтобы сделать 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Марсианскую научную лабораторию</a:t>
            </a:r>
          </a:p>
          <a:p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"</a:t>
            </a:r>
            <a:r>
              <a:rPr lang="ru-RU" sz="2400" dirty="0" err="1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Кьюриосити</a:t>
            </a:r>
            <a:r>
              <a:rPr lang="ru-RU" sz="2400" dirty="0" smtClean="0">
                <a:latin typeface="Times New Roman" pitchFamily="18" charset="0"/>
                <a:ea typeface="Calibri" panose="020F0502020204030204" pitchFamily="34" charset="0"/>
                <a:cs typeface="Times New Roman" pitchFamily="18" charset="0"/>
              </a:rPr>
              <a:t>" </a:t>
            </a:r>
            <a:r>
              <a:rPr lang="ru-RU" sz="2400" dirty="0" smtClean="0"/>
              <a:t>из </a:t>
            </a:r>
            <a:r>
              <a:rPr lang="ru-RU" sz="2400" dirty="0" err="1" smtClean="0"/>
              <a:t>лего</a:t>
            </a:r>
            <a:r>
              <a:rPr lang="ru-RU" sz="2400" dirty="0" smtClean="0"/>
              <a:t>, сначала изучил литературу и инструкцию. Но у меня  не было  нужных деталей, поэтому сделал по своему. Начал конструировать с корпуса. Самыми сложными элементами были шасси, манипулятор и камеры. Двигается с помощью программы   дистанционного управления через </a:t>
            </a:r>
            <a:r>
              <a:rPr lang="ru-RU" sz="2400" dirty="0" err="1" smtClean="0"/>
              <a:t>блютуз</a:t>
            </a:r>
            <a:r>
              <a:rPr lang="ru-RU" sz="2400" dirty="0" smtClean="0"/>
              <a:t>. Мотор </a:t>
            </a:r>
            <a:r>
              <a:rPr lang="ru-RU" sz="2400" dirty="0" err="1" smtClean="0"/>
              <a:t>Смарт</a:t>
            </a:r>
            <a:r>
              <a:rPr lang="ru-RU" sz="2400" dirty="0" smtClean="0"/>
              <a:t> </a:t>
            </a:r>
            <a:r>
              <a:rPr lang="ru-RU" sz="2400" dirty="0" err="1" smtClean="0"/>
              <a:t>Хаб</a:t>
            </a:r>
            <a:r>
              <a:rPr lang="ru-RU" sz="2400" dirty="0" smtClean="0"/>
              <a:t>  </a:t>
            </a:r>
            <a:r>
              <a:rPr lang="ru-RU" sz="2400" dirty="0" err="1" smtClean="0"/>
              <a:t>WeDo</a:t>
            </a:r>
            <a:r>
              <a:rPr lang="ru-RU" sz="2400" dirty="0" smtClean="0"/>
              <a:t> 2.0. Пришел к выводу, что если я хочу стать в будущем инженером, то должен изучать основные виды техники и их устройства, в том числе и космические. Планирую продолжить исследование.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665454"/>
            <a:ext cx="6854908" cy="12192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>
            <a:off x="2830830" y="959485"/>
            <a:ext cx="652970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altLang="en-US" sz="2800" dirty="0" smtClean="0">
                <a:latin typeface="Arial Black" panose="020B0A04020102020204" charset="0"/>
                <a:cs typeface="Arial Black" panose="020B0A04020102020204" charset="0"/>
              </a:rPr>
              <a:t>Использованная литература</a:t>
            </a:r>
            <a:endParaRPr lang="ru-RU" altLang="en-US" sz="2800" dirty="0">
              <a:latin typeface="Arial Black" panose="020B0A04020102020204" charset="0"/>
              <a:cs typeface="Arial Black" panose="020B0A0402010202020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409700" y="2167235"/>
            <a:ext cx="8724900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1. Энциклопедия Космонавтика. Гл. ред. В. П. Глушко. М.: Советская энциклопедия, 1985. – 526c.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2. Дитрих А.К. Почемучка. – М.: АСТ, 2004. – 335 с.</a:t>
            </a:r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r>
              <a:rPr lang="ru-RU" sz="2800" dirty="0" smtClean="0"/>
              <a:t>3. Семь лет "</a:t>
            </a:r>
            <a:r>
              <a:rPr lang="ru-RU" sz="2800" dirty="0" err="1" smtClean="0"/>
              <a:t>Кьюриосити</a:t>
            </a:r>
            <a:r>
              <a:rPr lang="ru-RU" sz="2800" dirty="0" smtClean="0"/>
              <a:t>" на Марсе - самые яркие открытия//</a:t>
            </a:r>
            <a:r>
              <a:rPr lang="en-US" sz="2800" dirty="0" smtClean="0"/>
              <a:t>https://www.bbc.com/russian/news-49250920</a:t>
            </a:r>
            <a:endParaRPr lang="ru-RU" sz="2800" dirty="0" smtClean="0"/>
          </a:p>
          <a:p>
            <a:pPr marL="365760" indent="-256032">
              <a:buClr>
                <a:schemeClr val="accent3"/>
              </a:buClr>
              <a:buFont typeface="Georgia"/>
              <a:buChar char="•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49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latin typeface="Arial Black" panose="020B0A04020102020204" charset="0"/>
                <a:cs typeface="Arial Black" panose="020B0A04020102020204" charset="0"/>
              </a:rPr>
              <a:t>ЦЕЛЬ: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2063930" y="1541417"/>
            <a:ext cx="9289869" cy="4635546"/>
          </a:xfrm>
        </p:spPr>
        <p:txBody>
          <a:bodyPr/>
          <a:lstStyle/>
          <a:p>
            <a:r>
              <a:rPr lang="ru-RU" altLang="en-US" sz="3600" dirty="0" smtClean="0">
                <a:latin typeface="Century Gothic" panose="020B0502020202020204" charset="0"/>
                <a:cs typeface="Century Gothic" panose="020B0502020202020204" charset="0"/>
              </a:rPr>
              <a:t>Изучить </a:t>
            </a:r>
            <a:r>
              <a:rPr lang="ru-RU" altLang="en-US" sz="3600" dirty="0" err="1">
                <a:latin typeface="Century Gothic" panose="020B0502020202020204" charset="0"/>
                <a:cs typeface="Century Gothic" panose="020B0502020202020204" charset="0"/>
              </a:rPr>
              <a:t>марсоход</a:t>
            </a:r>
            <a:r>
              <a:rPr lang="ru-RU" altLang="en-US" sz="36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ru-RU" sz="3600" dirty="0">
                <a:latin typeface="Century Gothic" panose="020B0502020202020204" charset="0"/>
                <a:cs typeface="Century Gothic" panose="020B0502020202020204" charset="0"/>
              </a:rPr>
              <a:t>“Curiosity</a:t>
            </a:r>
            <a:r>
              <a:rPr lang="en-US" altLang="ru-RU" sz="3600" dirty="0" smtClean="0">
                <a:latin typeface="Century Gothic" panose="020B0502020202020204" charset="0"/>
                <a:cs typeface="Century Gothic" panose="020B0502020202020204" charset="0"/>
              </a:rPr>
              <a:t>”</a:t>
            </a:r>
            <a:r>
              <a:rPr lang="ru-RU" altLang="ru-RU" sz="3600" dirty="0" smtClean="0">
                <a:latin typeface="Century Gothic" panose="020B0502020202020204" charset="0"/>
                <a:cs typeface="Century Gothic" panose="020B0502020202020204" charset="0"/>
              </a:rPr>
              <a:t>.</a:t>
            </a:r>
          </a:p>
          <a:p>
            <a:r>
              <a:rPr lang="ru-RU" altLang="ru-RU" sz="3600" dirty="0" smtClean="0">
                <a:latin typeface="Century Gothic" panose="020B0502020202020204" charset="0"/>
                <a:cs typeface="Century Gothic" panose="020B0502020202020204" charset="0"/>
              </a:rPr>
              <a:t>создать</a:t>
            </a:r>
            <a:r>
              <a:rPr lang="en-US" altLang="ru-RU" sz="3600" dirty="0" smtClean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3600" dirty="0">
                <a:latin typeface="Century Gothic" panose="020B0502020202020204" charset="0"/>
                <a:cs typeface="Century Gothic" panose="020B0502020202020204" charset="0"/>
              </a:rPr>
              <a:t>из конструктора </a:t>
            </a:r>
            <a:r>
              <a:rPr lang="ru-RU" altLang="en-US" sz="3600" dirty="0" err="1" smtClean="0">
                <a:latin typeface="Century Gothic" panose="020B0502020202020204" charset="0"/>
                <a:cs typeface="Century Gothic" panose="020B0502020202020204" charset="0"/>
              </a:rPr>
              <a:t>лего</a:t>
            </a:r>
            <a:r>
              <a:rPr lang="ru-RU" altLang="en-US" sz="3600" dirty="0" smtClean="0">
                <a:latin typeface="Century Gothic" panose="020B0502020202020204" charset="0"/>
                <a:cs typeface="Century Gothic" panose="020B0502020202020204" charset="0"/>
              </a:rPr>
              <a:t> Техник и Сити </a:t>
            </a:r>
            <a:r>
              <a:rPr lang="ru-RU" altLang="en-US" sz="3600" dirty="0" err="1" smtClean="0">
                <a:latin typeface="Century Gothic" panose="020B0502020202020204" charset="0"/>
                <a:cs typeface="Century Gothic" panose="020B0502020202020204" charset="0"/>
              </a:rPr>
              <a:t>марсоход</a:t>
            </a:r>
            <a:r>
              <a:rPr lang="ru-RU" altLang="en-US" sz="3600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sz="3600" dirty="0" err="1" smtClean="0">
                <a:latin typeface="Century Gothic" panose="020B0502020202020204" charset="0"/>
                <a:cs typeface="Century Gothic" panose="020B0502020202020204" charset="0"/>
              </a:rPr>
              <a:t>Кюриосити</a:t>
            </a:r>
            <a:r>
              <a:rPr lang="ru-RU" altLang="en-US" sz="3600" dirty="0" smtClean="0">
                <a:latin typeface="Century Gothic" panose="020B0502020202020204" charset="0"/>
                <a:cs typeface="Century Gothic" panose="020B0502020202020204" charset="0"/>
              </a:rPr>
              <a:t>.</a:t>
            </a:r>
            <a:endParaRPr lang="en-US" altLang="en-US" sz="3600" dirty="0"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668546"/>
            <a:ext cx="6854908" cy="12192000"/>
          </a:xfrm>
          <a:prstGeom prst="rect">
            <a:avLst/>
          </a:prstGeom>
        </p:spPr>
      </p:pic>
      <p:sp>
        <p:nvSpPr>
          <p:cNvPr id="4" name="Текстовое поле 3"/>
          <p:cNvSpPr txBox="1"/>
          <p:nvPr/>
        </p:nvSpPr>
        <p:spPr>
          <a:xfrm rot="21381339">
            <a:off x="824274" y="2133743"/>
            <a:ext cx="370035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ah-RU" altLang="en-US" sz="3200" dirty="0" smtClean="0">
                <a:latin typeface="Arial Black" panose="020B0A04020102020204" charset="0"/>
                <a:cs typeface="Arial Black" panose="020B0A04020102020204" charset="0"/>
              </a:rPr>
              <a:t>Спасибо за внимание</a:t>
            </a:r>
            <a:r>
              <a:rPr lang="ru-RU" altLang="en-US" sz="3200" dirty="0" smtClean="0">
                <a:latin typeface="Arial Black" panose="020B0A04020102020204" charset="0"/>
                <a:cs typeface="Arial Black" panose="020B0A04020102020204" charset="0"/>
              </a:rPr>
              <a:t>!</a:t>
            </a:r>
            <a:endParaRPr lang="ru-RU" altLang="en-US" sz="3200" dirty="0">
              <a:latin typeface="Arial Black" panose="020B0A04020102020204" charset="0"/>
              <a:cs typeface="Arial Black" panose="020B0A0402010202020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l="3" t="22544" r="4302" b="19158"/>
          <a:stretch/>
        </p:blipFill>
        <p:spPr>
          <a:xfrm rot="1214233">
            <a:off x="4769284" y="1477334"/>
            <a:ext cx="5381827" cy="33862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>
                <a:latin typeface="Arial Black" panose="020B0A04020102020204" charset="0"/>
                <a:cs typeface="Arial Black" panose="020B0A04020102020204" charset="0"/>
              </a:rPr>
              <a:t>ЗАДАЧИ:</a:t>
            </a:r>
          </a:p>
        </p:txBody>
      </p:sp>
      <p:sp>
        <p:nvSpPr>
          <p:cNvPr id="3" name="Замещающее содержимое 2"/>
          <p:cNvSpPr>
            <a:spLocks noGrp="1"/>
          </p:cNvSpPr>
          <p:nvPr>
            <p:ph idx="1"/>
          </p:nvPr>
        </p:nvSpPr>
        <p:spPr>
          <a:xfrm>
            <a:off x="838200" y="1825625"/>
            <a:ext cx="6730365" cy="4351655"/>
          </a:xfrm>
        </p:spPr>
        <p:txBody>
          <a:bodyPr/>
          <a:lstStyle/>
          <a:p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Изготовление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марсохода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en-US" altLang="en-US" dirty="0">
                <a:latin typeface="Century Gothic" panose="020B0502020202020204" charset="0"/>
                <a:cs typeface="Century Gothic" panose="020B0502020202020204" charset="0"/>
              </a:rPr>
              <a:t>“Curiosity” 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из деталей наборов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лего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smtClean="0">
                <a:latin typeface="Century Gothic" panose="020B0502020202020204" charset="0"/>
                <a:cs typeface="Century Gothic" panose="020B0502020202020204" charset="0"/>
              </a:rPr>
              <a:t>Техник 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и </a:t>
            </a:r>
            <a:r>
              <a:rPr lang="ru-RU" altLang="en-US" dirty="0" err="1">
                <a:latin typeface="Century Gothic" panose="020B0502020202020204" charset="0"/>
                <a:cs typeface="Century Gothic" panose="020B0502020202020204" charset="0"/>
              </a:rPr>
              <a:t>лего</a:t>
            </a:r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 </a:t>
            </a:r>
            <a:r>
              <a:rPr lang="ru-RU" altLang="en-US" dirty="0" smtClean="0">
                <a:latin typeface="Century Gothic" panose="020B0502020202020204" charset="0"/>
                <a:cs typeface="Century Gothic" panose="020B0502020202020204" charset="0"/>
              </a:rPr>
              <a:t>Сити.</a:t>
            </a:r>
            <a:endParaRPr lang="ru-RU" altLang="en-US" dirty="0">
              <a:latin typeface="Century Gothic" panose="020B0502020202020204" charset="0"/>
              <a:cs typeface="Century Gothic" panose="020B0502020202020204" charset="0"/>
            </a:endParaRPr>
          </a:p>
          <a:p>
            <a:r>
              <a:rPr lang="ru-RU" altLang="en-US" dirty="0" smtClean="0">
                <a:latin typeface="Century Gothic" panose="020B0502020202020204" charset="0"/>
                <a:cs typeface="Century Gothic" panose="020B0502020202020204" charset="0"/>
                <a:sym typeface="+mn-ea"/>
              </a:rPr>
              <a:t>Изучение строения и технической характеристики </a:t>
            </a:r>
            <a:r>
              <a:rPr lang="ru-RU" altLang="en-US" dirty="0" err="1" smtClean="0">
                <a:latin typeface="Century Gothic" panose="020B0502020202020204" charset="0"/>
                <a:cs typeface="Century Gothic" panose="020B0502020202020204" charset="0"/>
                <a:sym typeface="+mn-ea"/>
              </a:rPr>
              <a:t>марсохода</a:t>
            </a:r>
            <a:r>
              <a:rPr lang="ru-RU" altLang="en-US" dirty="0" smtClean="0">
                <a:latin typeface="Century Gothic" panose="020B0502020202020204" charset="0"/>
                <a:cs typeface="Century Gothic" panose="020B0502020202020204" charset="0"/>
                <a:sym typeface="+mn-ea"/>
              </a:rPr>
              <a:t>.</a:t>
            </a:r>
            <a:endParaRPr lang="ru-RU" altLang="en-US" dirty="0">
              <a:latin typeface="Century Gothic" panose="020B0502020202020204" charset="0"/>
              <a:cs typeface="Century Gothic" panose="020B0502020202020204" charset="0"/>
            </a:endParaRPr>
          </a:p>
          <a:p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Подготовка необходимых деталей </a:t>
            </a:r>
            <a:r>
              <a:rPr lang="ru-RU" altLang="en-US" dirty="0" smtClean="0">
                <a:latin typeface="Century Gothic" panose="020B0502020202020204" charset="0"/>
                <a:cs typeface="Century Gothic" panose="020B0502020202020204" charset="0"/>
              </a:rPr>
              <a:t>для </a:t>
            </a:r>
            <a:r>
              <a:rPr lang="ru-RU" altLang="en-US" dirty="0" err="1" smtClean="0">
                <a:latin typeface="Century Gothic" panose="020B0502020202020204" charset="0"/>
                <a:cs typeface="Century Gothic" panose="020B0502020202020204" charset="0"/>
              </a:rPr>
              <a:t>марсохода</a:t>
            </a:r>
            <a:r>
              <a:rPr lang="ru-RU" altLang="en-US" dirty="0" smtClean="0">
                <a:latin typeface="Century Gothic" panose="020B0502020202020204" charset="0"/>
                <a:cs typeface="Century Gothic" panose="020B0502020202020204" charset="0"/>
              </a:rPr>
              <a:t>.</a:t>
            </a:r>
            <a:endParaRPr lang="ru-RU" altLang="en-US" dirty="0">
              <a:latin typeface="Century Gothic" panose="020B0502020202020204" charset="0"/>
              <a:cs typeface="Century Gothic" panose="020B0502020202020204" charset="0"/>
            </a:endParaRPr>
          </a:p>
          <a:p>
            <a:r>
              <a:rPr lang="ru-RU" altLang="en-US" dirty="0">
                <a:latin typeface="Century Gothic" panose="020B0502020202020204" charset="0"/>
                <a:cs typeface="Century Gothic" panose="020B0502020202020204" charset="0"/>
              </a:rPr>
              <a:t>Конструирование </a:t>
            </a:r>
            <a:r>
              <a:rPr lang="ru-RU" altLang="en-US" dirty="0" smtClean="0">
                <a:latin typeface="Century Gothic" panose="020B0502020202020204" charset="0"/>
                <a:cs typeface="Century Gothic" panose="020B0502020202020204" charset="0"/>
              </a:rPr>
              <a:t>модели.</a:t>
            </a:r>
            <a:endParaRPr lang="ru-RU" altLang="en-US" dirty="0">
              <a:latin typeface="Century Gothic" panose="020B0502020202020204" charset="0"/>
              <a:cs typeface="Century Gothic" panose="020B0502020202020204" charset="0"/>
            </a:endParaRPr>
          </a:p>
        </p:txBody>
      </p:sp>
      <p:pic>
        <p:nvPicPr>
          <p:cNvPr id="4" name="Изображение 3" descr="660460.57f644efe99d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73340" y="1825625"/>
            <a:ext cx="4334510" cy="43345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>
            <a:alphaModFix amt="50000"/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овое поле 2"/>
          <p:cNvSpPr txBox="1"/>
          <p:nvPr/>
        </p:nvSpPr>
        <p:spPr>
          <a:xfrm>
            <a:off x="2052955" y="864870"/>
            <a:ext cx="808609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800">
                <a:latin typeface="Arial Black" panose="020B0A04020102020204" charset="0"/>
                <a:cs typeface="Arial Black" panose="020B0A04020102020204" charset="0"/>
              </a:rPr>
              <a:t>Curiosity</a:t>
            </a: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1551940" y="1483360"/>
            <a:ext cx="896810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altLang="ru-RU" sz="28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altLang="en-US" sz="2800" dirty="0" err="1">
                <a:latin typeface="Times New Roman" pitchFamily="18" charset="0"/>
                <a:cs typeface="Times New Roman" pitchFamily="18" charset="0"/>
              </a:rPr>
              <a:t>марсоход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, разработанный для исследования кратера Гейла на Марсе в рамках миссии НАСА "Марсианская научная лаборатория". </a:t>
            </a:r>
            <a:r>
              <a:rPr lang="ru-RU" altLang="en-US" sz="2800" dirty="0" err="1">
                <a:latin typeface="Times New Roman" pitchFamily="18" charset="0"/>
                <a:cs typeface="Times New Roman" pitchFamily="18" charset="0"/>
              </a:rPr>
              <a:t>Марсоход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 представляет собой автономную химическую лабораторию.</a:t>
            </a:r>
          </a:p>
          <a:p>
            <a:pPr algn="just"/>
            <a:endParaRPr lang="ru-RU" altLang="en-US" sz="28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Запущен с мыса Канаверал 26 ноября 2011 года и приземлился на </a:t>
            </a:r>
            <a:r>
              <a:rPr lang="ru-RU" altLang="en-US" sz="2800" dirty="0" err="1">
                <a:latin typeface="Times New Roman" pitchFamily="18" charset="0"/>
                <a:cs typeface="Times New Roman" pitchFamily="18" charset="0"/>
              </a:rPr>
              <a:t>Aeolis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en-US" sz="2800" dirty="0" err="1">
                <a:latin typeface="Times New Roman" pitchFamily="18" charset="0"/>
                <a:cs typeface="Times New Roman" pitchFamily="18" charset="0"/>
              </a:rPr>
              <a:t>Palus</a:t>
            </a:r>
            <a:r>
              <a:rPr lang="ru-RU" altLang="en-US" sz="2800" dirty="0">
                <a:latin typeface="Times New Roman" pitchFamily="18" charset="0"/>
                <a:cs typeface="Times New Roman" pitchFamily="18" charset="0"/>
              </a:rPr>
              <a:t> внутри кратера Гейла на Марсе 6 августа 2012 года</a:t>
            </a:r>
            <a:r>
              <a:rPr lang="ru-RU" altLang="en-US" sz="2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Его миссия: исследование и описание конкретного района марса и проверка наличия там в прошлом и настоящем природных условий,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блаприятных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для существования</a:t>
            </a:r>
          </a:p>
          <a:p>
            <a:endParaRPr lang="ru-RU" altLang="en-US" sz="2800" dirty="0">
              <a:latin typeface="Century Gothic" panose="020B0502020202020204" charset="0"/>
              <a:cs typeface="Century Gothic" panose="020B050202020202020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786112" y="-2706510"/>
            <a:ext cx="6854908" cy="12192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/>
          <a:srcRect t="12175"/>
          <a:stretch/>
        </p:blipFill>
        <p:spPr>
          <a:xfrm>
            <a:off x="901653" y="1196019"/>
            <a:ext cx="6515931" cy="41858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628709" y="888274"/>
            <a:ext cx="373597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Название </a:t>
            </a:r>
            <a:r>
              <a:rPr lang="ru-RU" sz="2400" dirty="0" err="1" smtClean="0"/>
              <a:t>марсохода</a:t>
            </a:r>
            <a:r>
              <a:rPr lang="ru-RU" sz="2400" dirty="0" smtClean="0"/>
              <a:t> было выбрано школьниками по результатом конкурса,  в переводе «</a:t>
            </a:r>
            <a:r>
              <a:rPr lang="ru-RU" sz="2400" dirty="0" smtClean="0">
                <a:solidFill>
                  <a:srgbClr val="C00000"/>
                </a:solidFill>
              </a:rPr>
              <a:t>Любопытство</a:t>
            </a:r>
            <a:r>
              <a:rPr lang="ru-RU" sz="2400" dirty="0" smtClean="0"/>
              <a:t>».</a:t>
            </a:r>
          </a:p>
          <a:p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535150" y="3253876"/>
            <a:ext cx="432592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По размерам </a:t>
            </a:r>
            <a:r>
              <a:rPr lang="ru-RU" dirty="0" err="1" smtClean="0"/>
              <a:t>марсоход</a:t>
            </a:r>
            <a:r>
              <a:rPr lang="ru-RU" dirty="0" smtClean="0"/>
              <a:t> </a:t>
            </a:r>
            <a:r>
              <a:rPr lang="en-US" dirty="0" smtClean="0"/>
              <a:t>Curiosity</a:t>
            </a:r>
            <a:r>
              <a:rPr lang="ru-RU" dirty="0" smtClean="0"/>
              <a:t> примерно как небольшой внедорожник.</a:t>
            </a:r>
          </a:p>
          <a:p>
            <a:r>
              <a:rPr lang="ru-RU" dirty="0" smtClean="0"/>
              <a:t>Он имеет длину –около 3 метров,</a:t>
            </a:r>
          </a:p>
          <a:p>
            <a:r>
              <a:rPr lang="ru-RU" dirty="0" smtClean="0"/>
              <a:t>Ширину-2.8 метра,</a:t>
            </a:r>
          </a:p>
          <a:p>
            <a:r>
              <a:rPr lang="ru-RU" dirty="0" smtClean="0"/>
              <a:t>Высоту-2.2 метра.</a:t>
            </a:r>
          </a:p>
          <a:p>
            <a:r>
              <a:rPr lang="ru-RU" dirty="0" smtClean="0"/>
              <a:t>Его масса составляет 899 килограммов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7911" y="-2665454"/>
            <a:ext cx="6854908" cy="121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977" y="1123406"/>
            <a:ext cx="851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C00000"/>
                </a:solidFill>
              </a:rPr>
              <a:t>Цель </a:t>
            </a:r>
            <a:r>
              <a:rPr lang="ru-RU" sz="3600" dirty="0" err="1" smtClean="0">
                <a:solidFill>
                  <a:srgbClr val="C00000"/>
                </a:solidFill>
              </a:rPr>
              <a:t>марсохода</a:t>
            </a:r>
            <a:r>
              <a:rPr lang="ru-RU" sz="3600" dirty="0" smtClean="0">
                <a:solidFill>
                  <a:srgbClr val="C00000"/>
                </a:solidFill>
              </a:rPr>
              <a:t> :</a:t>
            </a:r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1497" y="2351314"/>
            <a:ext cx="75372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>
                <a:solidFill>
                  <a:srgbClr val="002060"/>
                </a:solidFill>
              </a:rPr>
              <a:t>Поиск органических веществ и</a:t>
            </a:r>
          </a:p>
          <a:p>
            <a:r>
              <a:rPr lang="ru-RU" sz="3600" dirty="0">
                <a:solidFill>
                  <a:srgbClr val="002060"/>
                </a:solidFill>
              </a:rPr>
              <a:t>о</a:t>
            </a:r>
            <a:r>
              <a:rPr lang="ru-RU" sz="3600" dirty="0" smtClean="0">
                <a:solidFill>
                  <a:srgbClr val="002060"/>
                </a:solidFill>
              </a:rPr>
              <a:t>ценка условий для жизни на Марсе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06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809146"/>
            <a:ext cx="6854908" cy="12192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9977" y="1123406"/>
            <a:ext cx="85169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C0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81497" y="2351314"/>
            <a:ext cx="75372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dirty="0">
              <a:solidFill>
                <a:srgbClr val="00206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37360" y="770709"/>
            <a:ext cx="66881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75000"/>
                  </a:schemeClr>
                </a:solidFill>
              </a:rPr>
              <a:t>Мягкая посадка </a:t>
            </a:r>
            <a:r>
              <a:rPr lang="ru-RU" sz="4000" dirty="0" err="1" smtClean="0">
                <a:solidFill>
                  <a:schemeClr val="accent4">
                    <a:lumMod val="75000"/>
                  </a:schemeClr>
                </a:solidFill>
              </a:rPr>
              <a:t>марсохода</a:t>
            </a:r>
            <a:endParaRPr lang="ru-RU" sz="40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5104" y="1675674"/>
            <a:ext cx="2553571" cy="148562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20785" r="16750"/>
          <a:stretch/>
        </p:blipFill>
        <p:spPr>
          <a:xfrm>
            <a:off x="4338615" y="1675674"/>
            <a:ext cx="1245159" cy="14623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/>
          <a:srcRect l="20221" r="21348"/>
          <a:stretch/>
        </p:blipFill>
        <p:spPr>
          <a:xfrm>
            <a:off x="9140082" y="1596792"/>
            <a:ext cx="1236617" cy="150904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87062" y="1653277"/>
            <a:ext cx="2749732" cy="14779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/>
          <a:srcRect l="22238" t="14897" r="24427" b="27266"/>
          <a:stretch/>
        </p:blipFill>
        <p:spPr>
          <a:xfrm>
            <a:off x="1449342" y="3649523"/>
            <a:ext cx="2547258" cy="209005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261368" y="3683566"/>
            <a:ext cx="2594476" cy="209179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046435" y="3683566"/>
            <a:ext cx="2758215" cy="2103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28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7911" y="-2665454"/>
            <a:ext cx="6854908" cy="12192000"/>
          </a:xfrm>
          <a:prstGeom prst="rect">
            <a:avLst/>
          </a:prstGeom>
        </p:spPr>
      </p:pic>
      <p:pic>
        <p:nvPicPr>
          <p:cNvPr id="4" name="Изображение 3" descr="12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9290" y="1476375"/>
            <a:ext cx="3113405" cy="3164205"/>
          </a:xfrm>
          <a:prstGeom prst="rect">
            <a:avLst/>
          </a:prstGeom>
        </p:spPr>
      </p:pic>
      <p:pic>
        <p:nvPicPr>
          <p:cNvPr id="8" name="Изображение 7" descr="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15740" y="1476375"/>
            <a:ext cx="4217035" cy="3164205"/>
          </a:xfrm>
          <a:prstGeom prst="rect">
            <a:avLst/>
          </a:prstGeom>
        </p:spPr>
      </p:pic>
      <p:pic>
        <p:nvPicPr>
          <p:cNvPr id="9" name="Изображение 8" descr="4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492490" y="1454785"/>
            <a:ext cx="2422525" cy="3231515"/>
          </a:xfrm>
          <a:prstGeom prst="rect">
            <a:avLst/>
          </a:prstGeom>
        </p:spPr>
      </p:pic>
      <p:sp>
        <p:nvSpPr>
          <p:cNvPr id="11" name="Текстовое поле 10"/>
          <p:cNvSpPr txBox="1"/>
          <p:nvPr/>
        </p:nvSpPr>
        <p:spPr>
          <a:xfrm>
            <a:off x="1953260" y="864235"/>
            <a:ext cx="82848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en-US" sz="2800">
                <a:latin typeface="Arial Black" panose="020B0A04020102020204" charset="0"/>
                <a:cs typeface="Arial Black" panose="020B0A04020102020204" charset="0"/>
              </a:rPr>
              <a:t>ХОД РАБОТЫ</a:t>
            </a:r>
          </a:p>
        </p:txBody>
      </p:sp>
      <p:sp>
        <p:nvSpPr>
          <p:cNvPr id="12" name="Текстовое поле 11"/>
          <p:cNvSpPr txBox="1"/>
          <p:nvPr/>
        </p:nvSpPr>
        <p:spPr>
          <a:xfrm>
            <a:off x="669290" y="4947920"/>
            <a:ext cx="10735310" cy="1143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Когда </a:t>
            </a:r>
            <a:r>
              <a:rPr lang="ru-RU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узнал про </a:t>
            </a:r>
            <a:r>
              <a:rPr lang="ru-RU" altLang="en-US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марсоход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мне захотелось узнать о нём </a:t>
            </a:r>
            <a:r>
              <a:rPr lang="ru-RU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больше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и я решил собрать его из </a:t>
            </a:r>
            <a:r>
              <a:rPr lang="ru-RU" altLang="en-US" sz="24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лего</a:t>
            </a:r>
            <a:r>
              <a:rPr lang="ru-RU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. Сначала изучил инструкцию. </a:t>
            </a:r>
            <a:r>
              <a:rPr lang="ru-RU" sz="2400" dirty="0" smtClean="0"/>
              <a:t>Но у меня  не было  нужных деталей, поэтому сделал по своему. </a:t>
            </a:r>
            <a:r>
              <a:rPr lang="ru-RU" altLang="en-US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Начал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конструировать с корпуса. Самыми сложными элементами были шасси, манипулятор и камеры.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8" b="1286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 cstate="email"/>
          <a:srcRect/>
          <a:stretch>
            <a:fillRect/>
          </a:stretch>
        </p:blipFill>
        <p:spPr>
          <a:xfrm rot="5400000">
            <a:off x="2668546" y="-2668546"/>
            <a:ext cx="6854908" cy="12192000"/>
          </a:xfrm>
          <a:prstGeom prst="rect">
            <a:avLst/>
          </a:prstGeom>
        </p:spPr>
      </p:pic>
      <p:pic>
        <p:nvPicPr>
          <p:cNvPr id="6" name="Изображение 5" descr="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6200000">
            <a:off x="4234815" y="2167255"/>
            <a:ext cx="4451985" cy="3339465"/>
          </a:xfrm>
          <a:prstGeom prst="rect">
            <a:avLst/>
          </a:prstGeom>
        </p:spPr>
      </p:pic>
      <p:pic>
        <p:nvPicPr>
          <p:cNvPr id="2" name="Изображение 1" descr="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4030" y="648970"/>
            <a:ext cx="4297045" cy="3223260"/>
          </a:xfrm>
          <a:prstGeom prst="rect">
            <a:avLst/>
          </a:prstGeom>
        </p:spPr>
      </p:pic>
      <p:pic>
        <p:nvPicPr>
          <p:cNvPr id="4" name="Изображение 3" descr="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185150" y="2476500"/>
            <a:ext cx="3695700" cy="2720975"/>
          </a:xfrm>
          <a:prstGeom prst="rect">
            <a:avLst/>
          </a:prstGeom>
        </p:spPr>
      </p:pic>
      <p:pic>
        <p:nvPicPr>
          <p:cNvPr id="9" name="Изображение 5" descr="11"/>
          <p:cNvPicPr>
            <a:picLocks noChangeAspect="1"/>
          </p:cNvPicPr>
          <p:nvPr/>
        </p:nvPicPr>
        <p:blipFill>
          <a:blip r:embed="rId7" cstate="print"/>
          <a:srcRect t="18851" b="9859"/>
          <a:stretch>
            <a:fillRect/>
          </a:stretch>
        </p:blipFill>
        <p:spPr>
          <a:xfrm>
            <a:off x="773430" y="4140835"/>
            <a:ext cx="3597275" cy="19234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游ゴシック"/>
        <a:font script="Hang" typeface="맑은 고딕"/>
        <a:font script="Hans" typeface="Cambria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Calibri"/>
        <a:font script="Hant" typeface="新細明體"/>
        <a:font script="Arab" typeface="Calibri"/>
        <a:font script="Hebr" typeface="Calibri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Calibri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359</Words>
  <Application>Microsoft Office PowerPoint</Application>
  <PresentationFormat>Широкоэкранный</PresentationFormat>
  <Paragraphs>42</Paragraphs>
  <Slides>20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9" baseType="lpstr">
      <vt:lpstr>Times New Roman</vt:lpstr>
      <vt:lpstr>Arial</vt:lpstr>
      <vt:lpstr>Cambria</vt:lpstr>
      <vt:lpstr>Calibri</vt:lpstr>
      <vt:lpstr>Times Sakha</vt:lpstr>
      <vt:lpstr>Century Gothic</vt:lpstr>
      <vt:lpstr>Arial Black</vt:lpstr>
      <vt:lpstr>Georgia</vt:lpstr>
      <vt:lpstr>Office 主题​​</vt:lpstr>
      <vt:lpstr>Презентация PowerPoint</vt:lpstr>
      <vt:lpstr>ЦЕЛЬ:</vt:lpstr>
      <vt:lpstr>ЗАДАЧИ: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asus</dc:creator>
  <cp:lastModifiedBy>sargy</cp:lastModifiedBy>
  <cp:revision>89</cp:revision>
  <dcterms:created xsi:type="dcterms:W3CDTF">2019-04-02T13:00:00Z</dcterms:created>
  <dcterms:modified xsi:type="dcterms:W3CDTF">2021-12-06T23:47:50Z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1049-11.2.0.10323</vt:lpwstr>
  </property>
  <property fmtid="{D5CDD505-2E9C-101B-9397-08002B2CF9AE}" pid="3" name="ICV">
    <vt:lpwstr>71CAA0AFFDE246AFBD84661E52753999</vt:lpwstr>
  </property>
</Properties>
</file>