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74" r:id="rId4"/>
    <p:sldId id="268" r:id="rId5"/>
    <p:sldId id="267" r:id="rId6"/>
    <p:sldId id="277" r:id="rId7"/>
    <p:sldId id="275" r:id="rId8"/>
    <p:sldId id="258" r:id="rId9"/>
    <p:sldId id="278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5" autoAdjust="0"/>
    <p:restoredTop sz="96346"/>
  </p:normalViewPr>
  <p:slideViewPr>
    <p:cSldViewPr snapToGrid="0" snapToObjects="1">
      <p:cViewPr varScale="1">
        <p:scale>
          <a:sx n="78" d="100"/>
          <a:sy n="78" d="100"/>
        </p:scale>
        <p:origin x="-1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1/8/2022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81" y="2713427"/>
            <a:ext cx="6338699" cy="395178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3299D0-4435-5749-9D97-B17AAE823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2504" y="6284023"/>
            <a:ext cx="2677099" cy="3811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Никифорова Е.В.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A0B660-7365-964F-93EF-40B21A9E5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724" y="-19073"/>
            <a:ext cx="9177051" cy="2842322"/>
          </a:xfrm>
        </p:spPr>
        <p:txBody>
          <a:bodyPr/>
          <a:lstStyle/>
          <a:p>
            <a:r>
              <a:rPr lang="ru-RU" sz="5500" dirty="0"/>
              <a:t>Эмоциональное выгорание педагогов: причины и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0075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A80861-BC63-6443-B98C-1FA7FBAB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1494"/>
            <a:ext cx="11506200" cy="1609344"/>
          </a:xfrm>
        </p:spPr>
        <p:txBody>
          <a:bodyPr>
            <a:noAutofit/>
          </a:bodyPr>
          <a:lstStyle/>
          <a:p>
            <a:r>
              <a:rPr lang="ru-RU" sz="3200" b="1" dirty="0"/>
              <a:t>Дополнительные важные рекомендации педагогам по профилактике эмоционального выгорания</a:t>
            </a:r>
            <a:r>
              <a:rPr lang="ru-RU" sz="3200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5662B52-63E1-934E-89E0-7ECCE2F84668}"/>
              </a:ext>
            </a:extLst>
          </p:cNvPr>
          <p:cNvSpPr/>
          <p:nvPr/>
        </p:nvSpPr>
        <p:spPr>
          <a:xfrm>
            <a:off x="190500" y="1679748"/>
            <a:ext cx="68453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Думайте о чем-то хорошем отбрасывайте плохие мысли. Позитивное мышление и оптимизм – это залог здоровья и благополучия.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Откажитесь от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перфекционизма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Совершенство не всегда достижимо, а если даже достижимо, то оно не всегда этого стоит.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утро, поднимаясь из кровати, улыбнитесь, напомните себе, что все будет хорошо, вы обворожительны и прекрасны. Улыбайтесь! Даже если не хочется.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 своими эмоциями!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забывайте хвалить себя!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Поднимайте себе сами настроение! Не ждите этого от других людей!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пренебрегайте общением!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4CAE40-C79E-4C45-B610-66CB295CB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913" y="1770838"/>
            <a:ext cx="4939087" cy="38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48F62D-23BF-EF46-A602-4BA44EC0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01600"/>
            <a:ext cx="6880352" cy="66548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Планируйте не только свое рабочее время, но и свой отдых. Устанавливайте приоритеты.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выделять время для себя: примите расслабляющую ванну, почитайте любимую книгу, сделайте косметические процедуры и тому подобное! Устраивайте для себя небольшие праздники! Если Вы будете выглядеть лучше, то это может заставить Вас и чувствовать себя лучше.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негативные эмоции захватили вас во время общения, то сделайте паузу, помолчите несколько минут, посчитайте до 10, выйдите из помещения, займитесь другим видом деятельности: переберите бумаги на столе, поговорите со своими коллегами на нейтральные темы, подойдите к окну и посмотрите в него, рассмотрите уличное движение, небо, деревья, порадуйтесь погоде, солнцу.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ввязывайтесь в ненужную конкуренцию. В жизни случаются ситуации, когда конкуренция неизбежна. Но чрезмерное стремление "быть первым" создает чувство напряжения и тревоги, делает нас агрессивными, что, в свою очередь, способствует возникновению синдрома эмоционального выгорания.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001F00-9F47-FC4A-8F33-1834916C7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9" y="455215"/>
            <a:ext cx="4648201" cy="48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A8BD1A6-729F-CE4E-BF2F-EFA8519150CB}"/>
              </a:ext>
            </a:extLst>
          </p:cNvPr>
          <p:cNvSpPr/>
          <p:nvPr/>
        </p:nvSpPr>
        <p:spPr>
          <a:xfrm>
            <a:off x="203200" y="0"/>
            <a:ext cx="69596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избегайте обсуждения и разговоров о неприятных для вас ситуациях. Но и не забывайте при этом рассказать о своих достижениях и успехах.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стесняйтесь просить помощи и принимать ее.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Определите для себя краткосрочные и долгосрочные цели. Достижение краткосрочных целей поднимает самооценку и закладывает уверенность и мотивацию в достижении долгосрочных. Наличие плана действий уменьшает тревогу и страх о будущем.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ждите того, что тяжелые состояния, характерные для синдрома эмоционального выгорания, пройдут сами собой. Если не предпринимать никаких действий, ваше состояние будет только усугубляться.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7DB77F-AFE4-EF46-87A6-606F7BB6B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30200"/>
            <a:ext cx="4445000" cy="228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7D1AECB-0991-0C49-8839-E380702B7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275" y="2856960"/>
            <a:ext cx="3702050" cy="276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D3CCF9-A1B7-7D49-83E8-59E9933A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0669"/>
            <a:ext cx="12192000" cy="2196661"/>
          </a:xfrm>
        </p:spPr>
        <p:txBody>
          <a:bodyPr>
            <a:normAutofit/>
          </a:bodyPr>
          <a:lstStyle/>
          <a:p>
            <a:pPr algn="ctr"/>
            <a:r>
              <a:rPr lang="ru-RU" sz="80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924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22 " pathEditMode="relative" rAng="0" ptsTypes="AA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DD4CF6-890B-F640-898D-342CBC747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222" y="433795"/>
            <a:ext cx="8363131" cy="3477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Синдром эмоционального выгорания</a:t>
            </a:r>
            <a:r>
              <a:rPr lang="ru-RU" sz="3200" dirty="0"/>
              <a:t> </a:t>
            </a:r>
            <a:r>
              <a:rPr lang="ru-RU" sz="2800" dirty="0"/>
              <a:t>(англ. </a:t>
            </a:r>
            <a:r>
              <a:rPr lang="ru-RU" sz="2800" dirty="0" err="1"/>
              <a:t>burnout</a:t>
            </a:r>
            <a:r>
              <a:rPr lang="ru-RU" sz="2800" dirty="0"/>
              <a:t>) </a:t>
            </a:r>
            <a:r>
              <a:rPr lang="en-GB" sz="2800" dirty="0"/>
              <a:t>— </a:t>
            </a:r>
            <a:r>
              <a:rPr lang="ru-RU" sz="2800" dirty="0"/>
              <a:t>понятие, введённое в психологию американским психиатром Гербертом </a:t>
            </a:r>
            <a:r>
              <a:rPr lang="ru-RU" sz="2800" dirty="0" err="1"/>
              <a:t>Фрейденбергом</a:t>
            </a:r>
            <a:r>
              <a:rPr lang="ru-RU" sz="2800" dirty="0"/>
              <a:t> в 1974 году для обозначения душевного состояния людей, которые испытывают разочарование, опустошенность, сопровождающиеся нарастающим безразличием к своей работе.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4" b="39143"/>
          <a:stretch/>
        </p:blipFill>
        <p:spPr>
          <a:xfrm>
            <a:off x="457200" y="304799"/>
            <a:ext cx="2970073" cy="37359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35" y="3812969"/>
            <a:ext cx="5320528" cy="29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881120" y="2205875"/>
            <a:ext cx="4246880" cy="1198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СИМПТОМЫ ЭМОЦИОНАЛЬНОГО ВЫГОРАНИЯ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7840" y="998435"/>
            <a:ext cx="2908661" cy="1849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ФИЗИЧЕСКИЕ:</a:t>
            </a:r>
          </a:p>
          <a:p>
            <a:pPr marL="285750" indent="-285750">
              <a:buFontTx/>
              <a:buChar char="-"/>
            </a:pPr>
            <a:r>
              <a:rPr lang="ru-RU" dirty="0"/>
              <a:t>у</a:t>
            </a:r>
            <a:r>
              <a:rPr lang="ru-RU" dirty="0" smtClean="0"/>
              <a:t>сталость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истощение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головокружение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лохой сон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 т.д.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>
            <a:stCxn id="9" idx="1"/>
            <a:endCxn id="13" idx="3"/>
          </p:cNvCxnSpPr>
          <p:nvPr/>
        </p:nvCxnSpPr>
        <p:spPr>
          <a:xfrm flipH="1" flipV="1">
            <a:off x="3406501" y="1923069"/>
            <a:ext cx="1096560" cy="458364"/>
          </a:xfrm>
          <a:prstGeom prst="line">
            <a:avLst/>
          </a:prstGeom>
          <a:ln w="19050">
            <a:headEnd type="triangle"/>
            <a:tailEnd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666480" y="1031670"/>
            <a:ext cx="2908661" cy="1849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ЭМОЦИОНАЛЬНЫЕ: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тревога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беспокойство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раздражительность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плаксивость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 т.д.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>
            <a:stCxn id="9" idx="7"/>
            <a:endCxn id="23" idx="1"/>
          </p:cNvCxnSpPr>
          <p:nvPr/>
        </p:nvCxnSpPr>
        <p:spPr>
          <a:xfrm flipV="1">
            <a:off x="7506059" y="1956304"/>
            <a:ext cx="1160421" cy="425129"/>
          </a:xfrm>
          <a:prstGeom prst="line">
            <a:avLst/>
          </a:prstGeom>
          <a:ln w="19050">
            <a:headEnd type="triangle"/>
            <a:tailEnd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93637" y="4004048"/>
            <a:ext cx="2908661" cy="1849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ПОВЕДЕНЧЕСКИЕ: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импульсивное, агрессивное поведение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конфликтность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несчастные случаи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>
            <a:stCxn id="9" idx="3"/>
            <a:endCxn id="27" idx="3"/>
          </p:cNvCxnSpPr>
          <p:nvPr/>
        </p:nvCxnSpPr>
        <p:spPr>
          <a:xfrm flipH="1">
            <a:off x="3502298" y="3229099"/>
            <a:ext cx="1000763" cy="1699583"/>
          </a:xfrm>
          <a:prstGeom prst="line">
            <a:avLst/>
          </a:prstGeom>
          <a:ln w="19050">
            <a:headEnd type="triangle"/>
            <a:tailEnd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666480" y="4004048"/>
            <a:ext cx="2908661" cy="1849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ИНТЕЛЛЕКТУАЛЬНЫЕ: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потеря интереса к творчеству</a:t>
            </a:r>
          </a:p>
          <a:p>
            <a:pPr marL="285750" indent="-285750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утина, шаблоны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потеря мотивации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>
            <a:stCxn id="9" idx="5"/>
            <a:endCxn id="31" idx="1"/>
          </p:cNvCxnSpPr>
          <p:nvPr/>
        </p:nvCxnSpPr>
        <p:spPr>
          <a:xfrm>
            <a:off x="7506059" y="3229099"/>
            <a:ext cx="1160421" cy="1699583"/>
          </a:xfrm>
          <a:prstGeom prst="line">
            <a:avLst/>
          </a:prstGeom>
          <a:ln w="19050">
            <a:headEnd type="triangle"/>
            <a:tailEnd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572700" y="4735568"/>
            <a:ext cx="2908661" cy="1849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СОЦИАЛЬНЫЕ: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замкнутость</a:t>
            </a:r>
          </a:p>
          <a:p>
            <a:pPr marL="285750" indent="-285750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отеря интереса к досугу, хобби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>
            <a:stCxn id="9" idx="4"/>
            <a:endCxn id="34" idx="0"/>
          </p:cNvCxnSpPr>
          <p:nvPr/>
        </p:nvCxnSpPr>
        <p:spPr>
          <a:xfrm>
            <a:off x="6004560" y="3404657"/>
            <a:ext cx="22471" cy="1330911"/>
          </a:xfrm>
          <a:prstGeom prst="line">
            <a:avLst/>
          </a:prstGeom>
          <a:ln w="19050">
            <a:headEnd type="triangle"/>
            <a:tailEnd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53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8ADC02-1794-E348-8F85-F14D48DD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72" y="219450"/>
            <a:ext cx="11841655" cy="1420368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/>
              <a:t>Физиологические реакции</a:t>
            </a:r>
            <a:endParaRPr lang="ru-RU" sz="3400" b="1" dirty="0"/>
          </a:p>
        </p:txBody>
      </p:sp>
      <p:sp>
        <p:nvSpPr>
          <p:cNvPr id="9" name="Овал 8"/>
          <p:cNvSpPr/>
          <p:nvPr/>
        </p:nvSpPr>
        <p:spPr>
          <a:xfrm>
            <a:off x="3953693" y="1639818"/>
            <a:ext cx="3892732" cy="981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Сигнал тревоги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45728" y="3247901"/>
            <a:ext cx="2908661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Боевая готовность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2479" y="4140926"/>
            <a:ext cx="2908662" cy="1258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Сужение сосудов</a:t>
            </a:r>
          </a:p>
          <a:p>
            <a:pPr algn="ctr"/>
            <a:r>
              <a:rPr lang="ru-RU" sz="1600" dirty="0" smtClean="0"/>
              <a:t>(наименьшая потеря крови)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94766" y="4144886"/>
            <a:ext cx="2908662" cy="1254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Выработка адреналина и норадреналина в надпочечниках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>
            <a:stCxn id="9" idx="4"/>
            <a:endCxn id="13" idx="0"/>
          </p:cNvCxnSpPr>
          <p:nvPr/>
        </p:nvCxnSpPr>
        <p:spPr>
          <a:xfrm>
            <a:off x="5900059" y="2621280"/>
            <a:ext cx="0" cy="626621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1"/>
            <a:endCxn id="15" idx="0"/>
          </p:cNvCxnSpPr>
          <p:nvPr/>
        </p:nvCxnSpPr>
        <p:spPr>
          <a:xfrm flipH="1">
            <a:off x="2246810" y="3530930"/>
            <a:ext cx="2198918" cy="609996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3" idx="3"/>
            <a:endCxn id="16" idx="0"/>
          </p:cNvCxnSpPr>
          <p:nvPr/>
        </p:nvCxnSpPr>
        <p:spPr>
          <a:xfrm>
            <a:off x="7354389" y="3530930"/>
            <a:ext cx="2294708" cy="613956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093029" y="5060639"/>
            <a:ext cx="3596640" cy="137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Выработка стрессовых гормонов (кортизол и кортизон)</a:t>
            </a:r>
          </a:p>
          <a:p>
            <a:pPr algn="ctr"/>
            <a:r>
              <a:rPr lang="ru-RU" dirty="0" smtClean="0"/>
              <a:t>для сохранения боевой готовности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>
            <a:stCxn id="13" idx="2"/>
            <a:endCxn id="23" idx="0"/>
          </p:cNvCxnSpPr>
          <p:nvPr/>
        </p:nvCxnSpPr>
        <p:spPr>
          <a:xfrm flipH="1">
            <a:off x="5891349" y="3813958"/>
            <a:ext cx="8710" cy="1246681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3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8ADC02-1794-E348-8F85-F14D48DD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72" y="219450"/>
            <a:ext cx="11841655" cy="1420368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/>
              <a:t>РЕАКЦИЯ НА СТРЕСС</a:t>
            </a:r>
            <a:endParaRPr lang="ru-RU" sz="3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62297" y="1945883"/>
            <a:ext cx="194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161417" y="1945883"/>
            <a:ext cx="194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Общество людей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953693" y="1639818"/>
            <a:ext cx="3892732" cy="981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Стрессор</a:t>
            </a:r>
          </a:p>
          <a:p>
            <a:pPr algn="ctr"/>
            <a:r>
              <a:rPr lang="ru-RU" sz="2000" dirty="0" smtClean="0"/>
              <a:t>(страх, опасность)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92479" y="2847703"/>
            <a:ext cx="2908661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Мобилизация организма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177348" y="2838600"/>
            <a:ext cx="2947851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Мобилизация организма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2479" y="4140926"/>
            <a:ext cx="2908662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Природная реакция</a:t>
            </a:r>
          </a:p>
          <a:p>
            <a:pPr algn="ctr"/>
            <a:r>
              <a:rPr lang="ru-RU" sz="1600" dirty="0" smtClean="0"/>
              <a:t>(крик, драка, побег)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94766" y="4144886"/>
            <a:ext cx="2908662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Недопустимо проявление природной реакции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92479" y="5472943"/>
            <a:ext cx="2908662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Возвращение в исходное состояние организма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94766" y="5472943"/>
            <a:ext cx="2908662" cy="875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 возвращения в исходное состояние </a:t>
            </a:r>
          </a:p>
          <a:p>
            <a:pPr algn="ctr"/>
            <a:r>
              <a:rPr lang="ru-RU" sz="1600" dirty="0" smtClean="0"/>
              <a:t>(последствие конфликта)</a:t>
            </a:r>
            <a:endParaRPr lang="ru-RU" sz="1600" dirty="0"/>
          </a:p>
        </p:txBody>
      </p:sp>
      <p:cxnSp>
        <p:nvCxnSpPr>
          <p:cNvPr id="20" name="Прямая соединительная линия 19"/>
          <p:cNvCxnSpPr>
            <a:stCxn id="9" idx="2"/>
            <a:endCxn id="13" idx="0"/>
          </p:cNvCxnSpPr>
          <p:nvPr/>
        </p:nvCxnSpPr>
        <p:spPr>
          <a:xfrm flipH="1">
            <a:off x="2246810" y="2130549"/>
            <a:ext cx="1706883" cy="717154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2"/>
            <a:endCxn id="15" idx="0"/>
          </p:cNvCxnSpPr>
          <p:nvPr/>
        </p:nvCxnSpPr>
        <p:spPr>
          <a:xfrm>
            <a:off x="2246810" y="3413760"/>
            <a:ext cx="0" cy="727166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5" idx="2"/>
            <a:endCxn id="17" idx="0"/>
          </p:cNvCxnSpPr>
          <p:nvPr/>
        </p:nvCxnSpPr>
        <p:spPr>
          <a:xfrm>
            <a:off x="2246810" y="4706983"/>
            <a:ext cx="0" cy="76596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6"/>
            <a:endCxn id="14" idx="0"/>
          </p:cNvCxnSpPr>
          <p:nvPr/>
        </p:nvCxnSpPr>
        <p:spPr>
          <a:xfrm>
            <a:off x="7846425" y="2130549"/>
            <a:ext cx="1804849" cy="708051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4" idx="2"/>
            <a:endCxn id="16" idx="0"/>
          </p:cNvCxnSpPr>
          <p:nvPr/>
        </p:nvCxnSpPr>
        <p:spPr>
          <a:xfrm flipH="1">
            <a:off x="9649097" y="3404657"/>
            <a:ext cx="2177" cy="740229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6" idx="2"/>
            <a:endCxn id="18" idx="0"/>
          </p:cNvCxnSpPr>
          <p:nvPr/>
        </p:nvCxnSpPr>
        <p:spPr>
          <a:xfrm>
            <a:off x="9649097" y="4710943"/>
            <a:ext cx="0" cy="76200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5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8ADC02-1794-E348-8F85-F14D48DD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72" y="626955"/>
            <a:ext cx="11841655" cy="4798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 smtClean="0"/>
              <a:t>Стадии </a:t>
            </a:r>
            <a:r>
              <a:rPr lang="ru-RU" sz="3400" b="1" dirty="0" err="1" smtClean="0"/>
              <a:t>сэв</a:t>
            </a:r>
            <a:endParaRPr lang="ru-RU" sz="3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4123" y="1649896"/>
            <a:ext cx="2616642" cy="4641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1</a:t>
            </a:r>
          </a:p>
          <a:p>
            <a:pPr algn="ctr"/>
            <a:r>
              <a:rPr lang="ru-RU" u="sng" dirty="0" smtClean="0"/>
              <a:t>НЕРВНОЕ (ТРЕВОЖНОЕ) НАПРЯЖЕНИЕ</a:t>
            </a:r>
          </a:p>
          <a:p>
            <a:pPr algn="ctr"/>
            <a:endParaRPr lang="ru-RU" u="sng" dirty="0" smtClean="0"/>
          </a:p>
          <a:p>
            <a:pPr algn="ctr"/>
            <a:r>
              <a:rPr lang="ru-RU" dirty="0" smtClean="0"/>
              <a:t>Его создают хроническая психоэмоциональная атмосфера, дестабилизирующая обстановка, повышенная ответственность, трудность контингента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7678" y="1649896"/>
            <a:ext cx="2616642" cy="4641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2</a:t>
            </a:r>
          </a:p>
          <a:p>
            <a:pPr algn="ctr"/>
            <a:r>
              <a:rPr lang="ru-RU" u="sng" dirty="0" smtClean="0"/>
              <a:t>РЕЗИСТЕНЦИЯ</a:t>
            </a:r>
          </a:p>
          <a:p>
            <a:pPr algn="ctr"/>
            <a:r>
              <a:rPr lang="ru-RU" u="sng" dirty="0" smtClean="0"/>
              <a:t>(СОПРОТИВЛЕНИЕ)</a:t>
            </a:r>
          </a:p>
          <a:p>
            <a:pPr algn="ctr"/>
            <a:endParaRPr lang="ru-RU" u="sng" dirty="0" smtClean="0"/>
          </a:p>
          <a:p>
            <a:pPr algn="ctr"/>
            <a:r>
              <a:rPr lang="ru-RU" dirty="0" smtClean="0"/>
              <a:t>Педагог пытается оградить себя от неприятный впечатлений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35608" y="1649896"/>
            <a:ext cx="2616642" cy="4641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3</a:t>
            </a:r>
          </a:p>
          <a:p>
            <a:pPr algn="ctr"/>
            <a:r>
              <a:rPr lang="ru-RU" u="sng" dirty="0" smtClean="0"/>
              <a:t>ИСТОЩЕНИЕ</a:t>
            </a:r>
          </a:p>
          <a:p>
            <a:pPr algn="ctr"/>
            <a:endParaRPr lang="ru-RU" u="sng" dirty="0" smtClean="0"/>
          </a:p>
          <a:p>
            <a:pPr algn="ctr"/>
            <a:r>
              <a:rPr lang="ru-RU" dirty="0" smtClean="0"/>
              <a:t>Оскудение психических ресурсов, снижение эмоционального тонуса, которое наступает вследствие того, что проявленное сопротивление оказалось неэффективным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347995" y="3742083"/>
            <a:ext cx="1232452" cy="60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7553738" y="3742083"/>
            <a:ext cx="1232452" cy="60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4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8ADC02-1794-E348-8F85-F14D48DD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72" y="219450"/>
            <a:ext cx="11841655" cy="4798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 smtClean="0"/>
              <a:t>ПРИЧИНЫ, ВЫЗЫВАЮЩИЕ </a:t>
            </a:r>
            <a:r>
              <a:rPr lang="ru-RU" sz="3400" b="1" dirty="0" err="1" smtClean="0"/>
              <a:t>сэв</a:t>
            </a:r>
            <a:endParaRPr lang="ru-RU" sz="3400" b="1" dirty="0"/>
          </a:p>
        </p:txBody>
      </p:sp>
      <p:sp>
        <p:nvSpPr>
          <p:cNvPr id="9" name="Овал 8"/>
          <p:cNvSpPr/>
          <p:nvPr/>
        </p:nvSpPr>
        <p:spPr>
          <a:xfrm>
            <a:off x="3953693" y="1341646"/>
            <a:ext cx="3892732" cy="981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ПРИЧИНЫ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4122" y="2570299"/>
            <a:ext cx="4972217" cy="1193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ВНЕШНИЕ:</a:t>
            </a:r>
          </a:p>
          <a:p>
            <a:pPr algn="ctr"/>
            <a:r>
              <a:rPr lang="ru-RU" dirty="0" smtClean="0"/>
              <a:t>Организационные и факторы, включающие условия работы и социально-психологические условия деятельности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4122" y="4424697"/>
            <a:ext cx="4972217" cy="1687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Неблагоприятная психологическая атмосфера профессиональной деятельности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Отсутствие должных условий труда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Тоталитарный стиль руководства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cxnSp>
        <p:nvCxnSpPr>
          <p:cNvPr id="20" name="Прямая соединительная линия 19"/>
          <p:cNvCxnSpPr>
            <a:stCxn id="9" idx="2"/>
            <a:endCxn id="13" idx="0"/>
          </p:cNvCxnSpPr>
          <p:nvPr/>
        </p:nvCxnSpPr>
        <p:spPr>
          <a:xfrm flipH="1">
            <a:off x="3010231" y="1832377"/>
            <a:ext cx="943462" cy="737922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6"/>
          </p:cNvCxnSpPr>
          <p:nvPr/>
        </p:nvCxnSpPr>
        <p:spPr>
          <a:xfrm>
            <a:off x="7846425" y="1832377"/>
            <a:ext cx="1251192" cy="728313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5" idx="2"/>
            <a:endCxn id="34" idx="0"/>
          </p:cNvCxnSpPr>
          <p:nvPr/>
        </p:nvCxnSpPr>
        <p:spPr>
          <a:xfrm flipH="1">
            <a:off x="9097616" y="3801599"/>
            <a:ext cx="1" cy="623098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611508" y="2607654"/>
            <a:ext cx="4972217" cy="1193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ВНУТРЕННИЕ:</a:t>
            </a:r>
          </a:p>
          <a:p>
            <a:pPr algn="ctr"/>
            <a:r>
              <a:rPr lang="ru-RU" dirty="0" smtClean="0"/>
              <a:t>Индивидуально-психологические особенности личности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>
            <a:stCxn id="13" idx="2"/>
            <a:endCxn id="15" idx="0"/>
          </p:cNvCxnSpPr>
          <p:nvPr/>
        </p:nvCxnSpPr>
        <p:spPr>
          <a:xfrm>
            <a:off x="3010231" y="3764244"/>
            <a:ext cx="0" cy="660453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611507" y="4424697"/>
            <a:ext cx="4972217" cy="1687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Тип нервной системы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Тип характера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Повышенная ответственность за труд и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6364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659F5-0D7B-2A45-9744-B49994BC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-84083"/>
            <a:ext cx="11065641" cy="14302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/>
              <a:t>Кто наиболее склонен к эмоциональному выгоранию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805B06-1F52-DC43-AF29-45B68124F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771903"/>
            <a:ext cx="7366000" cy="4839103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Педагоги с 20-ти летнем стажем</a:t>
            </a:r>
            <a:endParaRPr lang="ru-RU" sz="2800" b="1" dirty="0" smtClean="0"/>
          </a:p>
          <a:p>
            <a:r>
              <a:rPr lang="ru-RU" sz="2800" b="1" dirty="0" smtClean="0"/>
              <a:t>Молодые </a:t>
            </a:r>
            <a:r>
              <a:rPr lang="ru-RU" sz="2800" b="1" dirty="0"/>
              <a:t>педагоги. </a:t>
            </a:r>
            <a:r>
              <a:rPr lang="ru-RU" sz="2800" dirty="0"/>
              <a:t>Объясняется это: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 недоверием родителей и коллег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 несоответствием реальной действительности и ожиданий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 отсутствием необходимого опыта общения с учениками </a:t>
            </a:r>
          </a:p>
          <a:p>
            <a:r>
              <a:rPr lang="ru-RU" sz="2800" b="1" dirty="0" smtClean="0"/>
              <a:t>Люди</a:t>
            </a:r>
            <a:r>
              <a:rPr lang="ru-RU" sz="2800" b="1" dirty="0"/>
              <a:t>, не состоящие в браке</a:t>
            </a:r>
          </a:p>
          <a:p>
            <a:r>
              <a:rPr lang="ru-RU" sz="2800" b="1" dirty="0"/>
              <a:t>Люди с низкой самооценкой</a:t>
            </a:r>
          </a:p>
          <a:p>
            <a:r>
              <a:rPr lang="ru-RU" sz="2800" b="1" dirty="0"/>
              <a:t>Интроверты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102C60-B4C5-1542-AC63-DB88E1FE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991" y="1093951"/>
            <a:ext cx="406486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944983" y="2744709"/>
            <a:ext cx="3892732" cy="115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Способы профилактики выгорания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5758" y="2413669"/>
            <a:ext cx="2572513" cy="181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интеллектуальном уровне</a:t>
            </a:r>
          </a:p>
          <a:p>
            <a:pPr algn="ctr"/>
            <a:r>
              <a:rPr lang="ru-RU" sz="1600" dirty="0" smtClean="0"/>
              <a:t>(освоение новых инновационных технологий, методик, участие в конкурсах </a:t>
            </a:r>
            <a:r>
              <a:rPr lang="ru-RU" sz="1600" dirty="0" err="1" smtClean="0"/>
              <a:t>пед.мастерства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093029" y="5098173"/>
            <a:ext cx="3596640" cy="137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физиологическом уровне (здоровый образ жизни, питание, сон)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93029" y="415872"/>
            <a:ext cx="3596640" cy="137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эмоциональном уровне</a:t>
            </a:r>
          </a:p>
          <a:p>
            <a:pPr algn="ctr"/>
            <a:r>
              <a:rPr lang="ru-RU" dirty="0" smtClean="0"/>
              <a:t>(освоение антистрессовых методик)</a:t>
            </a:r>
            <a:endParaRPr lang="ru-RU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9150094" y="2474306"/>
            <a:ext cx="2572513" cy="1696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мировоззренческом уровне</a:t>
            </a:r>
          </a:p>
          <a:p>
            <a:pPr algn="ctr"/>
            <a:r>
              <a:rPr lang="ru-RU" sz="1600" dirty="0" smtClean="0"/>
              <a:t>(развитие позитивного мышления)</a:t>
            </a:r>
            <a:endParaRPr lang="ru-RU" sz="1600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5738949" y="1877114"/>
            <a:ext cx="304800" cy="757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5738949" y="4065578"/>
            <a:ext cx="304800" cy="757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6200000">
            <a:off x="3245685" y="2943601"/>
            <a:ext cx="304800" cy="757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5400000">
            <a:off x="8348038" y="2943603"/>
            <a:ext cx="304800" cy="757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456</TotalTime>
  <Words>629</Words>
  <Application>Microsoft Office PowerPoint</Application>
  <PresentationFormat>Произвольный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Дерево</vt:lpstr>
      <vt:lpstr>Эмоциональное выгорание педагогов: причины и пути решения</vt:lpstr>
      <vt:lpstr>Презентация PowerPoint</vt:lpstr>
      <vt:lpstr>Презентация PowerPoint</vt:lpstr>
      <vt:lpstr>Физиологические реакции</vt:lpstr>
      <vt:lpstr>РЕАКЦИЯ НА СТРЕСС</vt:lpstr>
      <vt:lpstr>Стадии сэв</vt:lpstr>
      <vt:lpstr>ПРИЧИНЫ, ВЫЗЫВАЮЩИЕ сэв</vt:lpstr>
      <vt:lpstr> Кто наиболее склонен к эмоциональному выгоранию</vt:lpstr>
      <vt:lpstr>Презентация PowerPoint</vt:lpstr>
      <vt:lpstr>Дополнительные важные рекомендации педагогам по профилактике эмоционального выгорания 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Эмоциональное выгорание педагогов: причины и пути решения</dc:title>
  <dc:creator>Ксения Карцева</dc:creator>
  <cp:lastModifiedBy>user</cp:lastModifiedBy>
  <cp:revision>40</cp:revision>
  <dcterms:created xsi:type="dcterms:W3CDTF">2021-07-05T08:27:08Z</dcterms:created>
  <dcterms:modified xsi:type="dcterms:W3CDTF">2022-01-08T14:04:47Z</dcterms:modified>
</cp:coreProperties>
</file>