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1" r:id="rId4"/>
    <p:sldId id="268" r:id="rId5"/>
    <p:sldId id="257" r:id="rId6"/>
    <p:sldId id="267" r:id="rId7"/>
    <p:sldId id="263" r:id="rId8"/>
    <p:sldId id="264" r:id="rId9"/>
    <p:sldId id="262" r:id="rId10"/>
    <p:sldId id="259" r:id="rId11"/>
    <p:sldId id="260"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10" autoAdjust="0"/>
    <p:restoredTop sz="94660"/>
  </p:normalViewPr>
  <p:slideViewPr>
    <p:cSldViewPr>
      <p:cViewPr varScale="1">
        <p:scale>
          <a:sx n="88" d="100"/>
          <a:sy n="88" d="100"/>
        </p:scale>
        <p:origin x="117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8E5E03E-7DB0-4A92-BB0D-9C870D2A89FC}" type="datetimeFigureOut">
              <a:rPr lang="ru-RU" smtClean="0"/>
              <a:pPr/>
              <a:t>вт 18.01.22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EFB34A-BE31-4584-B5CA-9545AA2DFF8D}"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E5E03E-7DB0-4A92-BB0D-9C870D2A89FC}" type="datetimeFigureOut">
              <a:rPr lang="ru-RU" smtClean="0"/>
              <a:pPr/>
              <a:t>вт 18.01.22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FB34A-BE31-4584-B5CA-9545AA2DFF8D}"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10.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692696"/>
            <a:ext cx="7772400" cy="1470025"/>
          </a:xfrm>
        </p:spPr>
        <p:txBody>
          <a:bodyPr>
            <a:prstTxWarp prst="textDeflateTop">
              <a:avLst>
                <a:gd name="adj" fmla="val 45617"/>
              </a:avLst>
            </a:prstTxWarp>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Математика и космос</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4" name="TextBox 3"/>
          <p:cNvSpPr txBox="1"/>
          <p:nvPr/>
        </p:nvSpPr>
        <p:spPr>
          <a:xfrm>
            <a:off x="1475656" y="5157192"/>
            <a:ext cx="3037050" cy="369332"/>
          </a:xfrm>
          <a:prstGeom prst="rect">
            <a:avLst/>
          </a:prstGeom>
          <a:noFill/>
        </p:spPr>
        <p:txBody>
          <a:bodyPr wrap="none" rtlCol="0">
            <a:spAutoFit/>
          </a:bodyPr>
          <a:lstStyle/>
          <a:p>
            <a:r>
              <a:rPr lang="ru-RU"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Ярось</a:t>
            </a: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Ольга Владимировна </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Топология</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a:xfrm>
            <a:off x="214282" y="1285860"/>
            <a:ext cx="5500726" cy="5214974"/>
          </a:xfrm>
        </p:spPr>
        <p:txBody>
          <a:bodyPr>
            <a:normAutofit fontScale="70000" lnSpcReduction="20000"/>
          </a:bodyPr>
          <a:lstStyle/>
          <a:p>
            <a:pPr>
              <a:buNone/>
            </a:pPr>
            <a:r>
              <a:rPr lang="ru-RU" dirty="0" smtClean="0">
                <a:ln w="18415" cmpd="sng">
                  <a:noFill/>
                  <a:prstDash val="solid"/>
                </a:ln>
                <a:solidFill>
                  <a:schemeClr val="bg1"/>
                </a:solidFill>
                <a:effectLst>
                  <a:outerShdw blurRad="63500" dir="3600000" algn="tl" rotWithShape="0">
                    <a:srgbClr val="000000">
                      <a:alpha val="70000"/>
                    </a:srgbClr>
                  </a:outerShdw>
                </a:effectLst>
              </a:rPr>
              <a:t>     </a:t>
            </a:r>
            <a:r>
              <a:rPr lang="ru-RU" dirty="0" err="1" smtClean="0">
                <a:ln w="18415" cmpd="sng">
                  <a:noFill/>
                  <a:prstDash val="solid"/>
                </a:ln>
                <a:solidFill>
                  <a:schemeClr val="bg1"/>
                </a:solidFill>
                <a:effectLst>
                  <a:outerShdw blurRad="63500" dir="3600000" algn="tl" rotWithShape="0">
                    <a:srgbClr val="000000">
                      <a:alpha val="70000"/>
                    </a:srgbClr>
                  </a:outerShdw>
                </a:effectLst>
              </a:rPr>
              <a:t>Тополо́гия</a:t>
            </a:r>
            <a:r>
              <a:rPr lang="ru-RU" dirty="0" smtClean="0">
                <a:ln w="18415" cmpd="sng">
                  <a:noFill/>
                  <a:prstDash val="solid"/>
                </a:ln>
                <a:solidFill>
                  <a:schemeClr val="bg1"/>
                </a:solidFill>
                <a:effectLst>
                  <a:outerShdw blurRad="63500" dir="3600000" algn="tl" rotWithShape="0">
                    <a:srgbClr val="000000">
                      <a:alpha val="70000"/>
                    </a:srgbClr>
                  </a:outerShdw>
                </a:effectLst>
              </a:rPr>
              <a:t> (от др.греч. τόπος — место и </a:t>
            </a:r>
            <a:r>
              <a:rPr lang="ru-RU" dirty="0" err="1" smtClean="0">
                <a:ln w="18415" cmpd="sng">
                  <a:noFill/>
                  <a:prstDash val="solid"/>
                </a:ln>
                <a:solidFill>
                  <a:schemeClr val="bg1"/>
                </a:solidFill>
                <a:effectLst>
                  <a:outerShdw blurRad="63500" dir="3600000" algn="tl" rotWithShape="0">
                    <a:srgbClr val="000000">
                      <a:alpha val="70000"/>
                    </a:srgbClr>
                  </a:outerShdw>
                </a:effectLst>
              </a:rPr>
              <a:t>λόγος</a:t>
            </a:r>
            <a:r>
              <a:rPr lang="ru-RU" dirty="0" smtClean="0">
                <a:ln w="18415" cmpd="sng">
                  <a:noFill/>
                  <a:prstDash val="solid"/>
                </a:ln>
                <a:solidFill>
                  <a:schemeClr val="bg1"/>
                </a:solidFill>
                <a:effectLst>
                  <a:outerShdw blurRad="63500" dir="3600000" algn="tl" rotWithShape="0">
                    <a:srgbClr val="000000">
                      <a:alpha val="70000"/>
                    </a:srgbClr>
                  </a:outerShdw>
                </a:effectLst>
              </a:rPr>
              <a:t> — слово, учение) — раздел математики, изучающий в самом общем виде явление непрерывности, в частности свойства пространства, которые остаются неизменными при непрерывных деформациях. В отличие от геометрии, в топологии не рассматриваются метрические свойства объектов (например, расстояние между парой точек). Например, с точки зрения топологии, кружка и бублик неотличимы. Весьма важными для топологии являются понятия гомеоморфизма и гомотопии. Это типы деформации, происходящие без разрывов и склеиваний.</a:t>
            </a:r>
          </a:p>
          <a:p>
            <a:endParaRPr lang="ru-RU" dirty="0">
              <a:ln w="18415" cmpd="sng">
                <a:noFill/>
                <a:prstDash val="solid"/>
              </a:ln>
              <a:solidFill>
                <a:schemeClr val="bg1"/>
              </a:solidFill>
              <a:effectLst>
                <a:outerShdw blurRad="63500" dir="3600000" algn="tl" rotWithShape="0">
                  <a:srgbClr val="000000">
                    <a:alpha val="70000"/>
                  </a:srgbClr>
                </a:outerShdw>
              </a:effectLst>
            </a:endParaRPr>
          </a:p>
        </p:txBody>
      </p:sp>
      <p:pic>
        <p:nvPicPr>
          <p:cNvPr id="4" name="Рисунок 3" descr="Mug_and_Torus_morph.gif"/>
          <p:cNvPicPr>
            <a:picLocks noChangeAspect="1"/>
          </p:cNvPicPr>
          <p:nvPr/>
        </p:nvPicPr>
        <p:blipFill>
          <a:blip r:embed="rId2"/>
          <a:stretch>
            <a:fillRect/>
          </a:stretch>
        </p:blipFill>
        <p:spPr>
          <a:xfrm>
            <a:off x="5857884" y="2428868"/>
            <a:ext cx="3000364" cy="3000364"/>
          </a:xfrm>
          <a:prstGeom prst="rect">
            <a:avLst/>
          </a:prstGeom>
        </p:spPr>
      </p:pic>
      <p:sp>
        <p:nvSpPr>
          <p:cNvPr id="1027" name="UTurnArrow">
            <a:hlinkClick r:id="rId3" action="ppaction://hlinksldjump"/>
          </p:cNvPr>
          <p:cNvSpPr>
            <a:spLocks noEditPoints="1" noChangeArrowheads="1"/>
          </p:cNvSpPr>
          <p:nvPr/>
        </p:nvSpPr>
        <p:spPr bwMode="auto">
          <a:xfrm rot="5400000">
            <a:off x="8330316" y="6044316"/>
            <a:ext cx="642917" cy="785786"/>
          </a:xfrm>
          <a:custGeom>
            <a:avLst/>
            <a:gdLst>
              <a:gd name="G0" fmla="+- 0 0 0"/>
              <a:gd name="G1" fmla="+- 5574 0 0"/>
              <a:gd name="G2" fmla="*/ 5574 1 2"/>
              <a:gd name="G3" fmla="*/ 9725 1 2"/>
              <a:gd name="G4" fmla="+- 10800 G3 G2"/>
              <a:gd name="G5" fmla="+- 10800 G3 0"/>
              <a:gd name="G6" fmla="+- G5 G2 0"/>
              <a:gd name="G7" fmla="*/ G6 1 2"/>
              <a:gd name="G8" fmla="+- 9725 0 0"/>
              <a:gd name="G9" fmla="+- 21600 0 5574"/>
              <a:gd name="G10" fmla="+- 21600 0 9725"/>
              <a:gd name="G11" fmla="min G10 8691"/>
              <a:gd name="G12" fmla="+- 8826 0 0"/>
              <a:gd name="G13" fmla="+- 14865 0 5975"/>
              <a:gd name="G14" fmla="+- 14865 0 0"/>
              <a:gd name="G15" fmla="*/ 5574 5842 6110"/>
              <a:gd name="G16" fmla="+- 8826 1350 0"/>
              <a:gd name="G17" fmla="+- 8310 0 G15"/>
              <a:gd name="G18" fmla="*/ G17 G7 8310"/>
              <a:gd name="G19" fmla="+- 5574 G18 0"/>
              <a:gd name="G20" fmla="+- G4 0 G18"/>
              <a:gd name="T0" fmla="*/ 9225 w 21600"/>
              <a:gd name="T1" fmla="*/ 0 h 21600"/>
              <a:gd name="T2" fmla="*/ 2787 w 21600"/>
              <a:gd name="T3" fmla="*/ 21600 h 21600"/>
              <a:gd name="T4" fmla="*/ 9725 w 21600"/>
              <a:gd name="T5" fmla="*/ 8826 h 21600"/>
              <a:gd name="T6" fmla="*/ 15663 w 21600"/>
              <a:gd name="T7" fmla="*/ 14865 h 21600"/>
              <a:gd name="T8" fmla="*/ 21600 w 21600"/>
              <a:gd name="T9" fmla="*/ 8826 h 21600"/>
              <a:gd name="T10" fmla="*/ 17694720 60000 65536"/>
              <a:gd name="T11" fmla="*/ 5898240 60000 65536"/>
              <a:gd name="T12" fmla="*/ 5898240 60000 65536"/>
              <a:gd name="T13" fmla="*/ 5898240 60000 65536"/>
              <a:gd name="T14" fmla="*/ 0 60000 65536"/>
              <a:gd name="T15" fmla="*/ 0 w 21600"/>
              <a:gd name="T16" fmla="*/ 8310 h 21600"/>
              <a:gd name="T17" fmla="*/ G1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3" y="14865"/>
                </a:moveTo>
                <a:lnTo>
                  <a:pt x="21600" y="8826"/>
                </a:lnTo>
                <a:lnTo>
                  <a:pt x="18450" y="8826"/>
                </a:lnTo>
                <a:lnTo>
                  <a:pt x="18450" y="8310"/>
                </a:lnTo>
                <a:cubicBezTo>
                  <a:pt x="18450" y="3721"/>
                  <a:pt x="14320" y="0"/>
                  <a:pt x="9225" y="0"/>
                </a:cubicBezTo>
                <a:cubicBezTo>
                  <a:pt x="4130" y="0"/>
                  <a:pt x="0" y="3799"/>
                  <a:pt x="0" y="8485"/>
                </a:cubicBezTo>
                <a:lnTo>
                  <a:pt x="0" y="21600"/>
                </a:lnTo>
                <a:lnTo>
                  <a:pt x="5574" y="21600"/>
                </a:lnTo>
                <a:lnTo>
                  <a:pt x="5574" y="8310"/>
                </a:lnTo>
                <a:cubicBezTo>
                  <a:pt x="5574" y="6664"/>
                  <a:pt x="7055" y="5330"/>
                  <a:pt x="8882" y="5330"/>
                </a:cubicBezTo>
                <a:lnTo>
                  <a:pt x="9568" y="5330"/>
                </a:lnTo>
                <a:cubicBezTo>
                  <a:pt x="11395" y="5330"/>
                  <a:pt x="12876" y="6664"/>
                  <a:pt x="12876" y="8310"/>
                </a:cubicBezTo>
                <a:lnTo>
                  <a:pt x="12876" y="8826"/>
                </a:lnTo>
                <a:lnTo>
                  <a:pt x="9725" y="8826"/>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Right)">
                                      <p:cBhvr>
                                        <p:cTn id="7" dur="20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trips(downLeft)">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Небесная механика</a:t>
            </a:r>
            <a:endParaRPr lang="ru-RU" dirty="0"/>
          </a:p>
        </p:txBody>
      </p:sp>
      <p:sp>
        <p:nvSpPr>
          <p:cNvPr id="3" name="Содержимое 2"/>
          <p:cNvSpPr>
            <a:spLocks noGrp="1"/>
          </p:cNvSpPr>
          <p:nvPr>
            <p:ph idx="1"/>
          </p:nvPr>
        </p:nvSpPr>
        <p:spPr>
          <a:xfrm>
            <a:off x="142844" y="1142984"/>
            <a:ext cx="9001156" cy="3286148"/>
          </a:xfrm>
        </p:spPr>
        <p:txBody>
          <a:bodyPr>
            <a:normAutofit fontScale="62500" lnSpcReduction="20000"/>
          </a:bodyPr>
          <a:lstStyle/>
          <a:p>
            <a:pPr>
              <a:buNone/>
            </a:pPr>
            <a:r>
              <a:rPr lang="ru-RU" dirty="0" smtClean="0">
                <a:ln w="18415" cmpd="sng">
                  <a:noFill/>
                  <a:prstDash val="solid"/>
                </a:ln>
                <a:solidFill>
                  <a:schemeClr val="bg1"/>
                </a:solidFill>
                <a:effectLst>
                  <a:outerShdw blurRad="63500" dir="3600000" algn="tl" rotWithShape="0">
                    <a:srgbClr val="000000">
                      <a:alpha val="70000"/>
                    </a:srgbClr>
                  </a:outerShdw>
                </a:effectLst>
              </a:rPr>
              <a:t>       Небесная механика — раздел астрономии, применяющий законы механики для изучения движения небесных тел. Небесная механика занимается предвычислением положения Луны и планет, предсказанием места и времени затмений, определением реального движения космических тел. Небесная механика в первую очередь изучает поведение тел Солнечной системы — обращение планет вокруг Солнца, спутников вокруг планет, движение комет и других малых небесных тел. Тогда как перемещение далеких звёзд удается заметить, в лучшем случае, за десятилетия и века, движение членов Солнечной системы происходит буквально на глазах — за дни, часы и даже минуты. Поэтому его изучение стало началом современной небесной механики, рождённой трудами И. Кеплера (1571—1630) и И. Ньютона (1643—1727).</a:t>
            </a:r>
            <a:endParaRPr lang="ru-RU" dirty="0">
              <a:ln w="18415" cmpd="sng">
                <a:noFill/>
                <a:prstDash val="solid"/>
              </a:ln>
              <a:solidFill>
                <a:schemeClr val="bg1"/>
              </a:solidFill>
              <a:effectLst>
                <a:outerShdw blurRad="63500" dir="3600000" algn="tl" rotWithShape="0">
                  <a:srgbClr val="000000">
                    <a:alpha val="70000"/>
                  </a:srgbClr>
                </a:outerShdw>
              </a:effectLst>
            </a:endParaRPr>
          </a:p>
        </p:txBody>
      </p:sp>
      <p:sp>
        <p:nvSpPr>
          <p:cNvPr id="4" name="UTurnArrow">
            <a:hlinkClick r:id="rId2" action="ppaction://hlinksldjump"/>
          </p:cNvPr>
          <p:cNvSpPr>
            <a:spLocks noEditPoints="1" noChangeArrowheads="1"/>
          </p:cNvSpPr>
          <p:nvPr/>
        </p:nvSpPr>
        <p:spPr bwMode="auto">
          <a:xfrm rot="5400000">
            <a:off x="8330316" y="6044316"/>
            <a:ext cx="642917" cy="785786"/>
          </a:xfrm>
          <a:custGeom>
            <a:avLst/>
            <a:gdLst>
              <a:gd name="G0" fmla="+- 0 0 0"/>
              <a:gd name="G1" fmla="+- 5574 0 0"/>
              <a:gd name="G2" fmla="*/ 5574 1 2"/>
              <a:gd name="G3" fmla="*/ 9725 1 2"/>
              <a:gd name="G4" fmla="+- 10800 G3 G2"/>
              <a:gd name="G5" fmla="+- 10800 G3 0"/>
              <a:gd name="G6" fmla="+- G5 G2 0"/>
              <a:gd name="G7" fmla="*/ G6 1 2"/>
              <a:gd name="G8" fmla="+- 9725 0 0"/>
              <a:gd name="G9" fmla="+- 21600 0 5574"/>
              <a:gd name="G10" fmla="+- 21600 0 9725"/>
              <a:gd name="G11" fmla="min G10 8691"/>
              <a:gd name="G12" fmla="+- 8826 0 0"/>
              <a:gd name="G13" fmla="+- 14865 0 5975"/>
              <a:gd name="G14" fmla="+- 14865 0 0"/>
              <a:gd name="G15" fmla="*/ 5574 5842 6110"/>
              <a:gd name="G16" fmla="+- 8826 1350 0"/>
              <a:gd name="G17" fmla="+- 8310 0 G15"/>
              <a:gd name="G18" fmla="*/ G17 G7 8310"/>
              <a:gd name="G19" fmla="+- 5574 G18 0"/>
              <a:gd name="G20" fmla="+- G4 0 G18"/>
              <a:gd name="T0" fmla="*/ 9225 w 21600"/>
              <a:gd name="T1" fmla="*/ 0 h 21600"/>
              <a:gd name="T2" fmla="*/ 2787 w 21600"/>
              <a:gd name="T3" fmla="*/ 21600 h 21600"/>
              <a:gd name="T4" fmla="*/ 9725 w 21600"/>
              <a:gd name="T5" fmla="*/ 8826 h 21600"/>
              <a:gd name="T6" fmla="*/ 15663 w 21600"/>
              <a:gd name="T7" fmla="*/ 14865 h 21600"/>
              <a:gd name="T8" fmla="*/ 21600 w 21600"/>
              <a:gd name="T9" fmla="*/ 8826 h 21600"/>
              <a:gd name="T10" fmla="*/ 17694720 60000 65536"/>
              <a:gd name="T11" fmla="*/ 5898240 60000 65536"/>
              <a:gd name="T12" fmla="*/ 5898240 60000 65536"/>
              <a:gd name="T13" fmla="*/ 5898240 60000 65536"/>
              <a:gd name="T14" fmla="*/ 0 60000 65536"/>
              <a:gd name="T15" fmla="*/ 0 w 21600"/>
              <a:gd name="T16" fmla="*/ 8310 h 21600"/>
              <a:gd name="T17" fmla="*/ G1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3" y="14865"/>
                </a:moveTo>
                <a:lnTo>
                  <a:pt x="21600" y="8826"/>
                </a:lnTo>
                <a:lnTo>
                  <a:pt x="18450" y="8826"/>
                </a:lnTo>
                <a:lnTo>
                  <a:pt x="18450" y="8310"/>
                </a:lnTo>
                <a:cubicBezTo>
                  <a:pt x="18450" y="3721"/>
                  <a:pt x="14320" y="0"/>
                  <a:pt x="9225" y="0"/>
                </a:cubicBezTo>
                <a:cubicBezTo>
                  <a:pt x="4130" y="0"/>
                  <a:pt x="0" y="3799"/>
                  <a:pt x="0" y="8485"/>
                </a:cubicBezTo>
                <a:lnTo>
                  <a:pt x="0" y="21600"/>
                </a:lnTo>
                <a:lnTo>
                  <a:pt x="5574" y="21600"/>
                </a:lnTo>
                <a:lnTo>
                  <a:pt x="5574" y="8310"/>
                </a:lnTo>
                <a:cubicBezTo>
                  <a:pt x="5574" y="6664"/>
                  <a:pt x="7055" y="5330"/>
                  <a:pt x="8882" y="5330"/>
                </a:cubicBezTo>
                <a:lnTo>
                  <a:pt x="9568" y="5330"/>
                </a:lnTo>
                <a:cubicBezTo>
                  <a:pt x="11395" y="5330"/>
                  <a:pt x="12876" y="6664"/>
                  <a:pt x="12876" y="8310"/>
                </a:cubicBezTo>
                <a:lnTo>
                  <a:pt x="12876" y="8826"/>
                </a:lnTo>
                <a:lnTo>
                  <a:pt x="9725" y="8826"/>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ru-RU"/>
          </a:p>
        </p:txBody>
      </p:sp>
      <p:pic>
        <p:nvPicPr>
          <p:cNvPr id="5" name="Рисунок 4" descr="1024px-Solar_sys8.jpg"/>
          <p:cNvPicPr>
            <a:picLocks noChangeAspect="1"/>
          </p:cNvPicPr>
          <p:nvPr/>
        </p:nvPicPr>
        <p:blipFill>
          <a:blip r:embed="rId3"/>
          <a:stretch>
            <a:fillRect/>
          </a:stretch>
        </p:blipFill>
        <p:spPr>
          <a:xfrm>
            <a:off x="644268" y="4214818"/>
            <a:ext cx="3929058" cy="2467172"/>
          </a:xfrm>
          <a:prstGeom prst="rect">
            <a:avLst/>
          </a:prstGeom>
        </p:spPr>
      </p:pic>
      <p:pic>
        <p:nvPicPr>
          <p:cNvPr id="6" name="Рисунок 5" descr="dckym0r7we95fe1t.jpg"/>
          <p:cNvPicPr>
            <a:picLocks noChangeAspect="1"/>
          </p:cNvPicPr>
          <p:nvPr/>
        </p:nvPicPr>
        <p:blipFill>
          <a:blip r:embed="rId4"/>
          <a:stretch>
            <a:fillRect/>
          </a:stretch>
        </p:blipFill>
        <p:spPr>
          <a:xfrm>
            <a:off x="4845508" y="4214818"/>
            <a:ext cx="3286148" cy="2459134"/>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000" fill="hold"/>
                                        <p:tgtEl>
                                          <p:spTgt spid="5"/>
                                        </p:tgtEl>
                                        <p:attrNameLst>
                                          <p:attrName>ppt_x</p:attrName>
                                        </p:attrNameLst>
                                      </p:cBhvr>
                                      <p:tavLst>
                                        <p:tav tm="0">
                                          <p:val>
                                            <p:strVal val="1+#ppt_w/2"/>
                                          </p:val>
                                        </p:tav>
                                        <p:tav tm="100000">
                                          <p:val>
                                            <p:strVal val="#ppt_x"/>
                                          </p:val>
                                        </p:tav>
                                      </p:tavLst>
                                    </p:anim>
                                    <p:anim calcmode="lin" valueType="num">
                                      <p:cBhvr additive="base">
                                        <p:cTn id="8" dur="2000" fill="hold"/>
                                        <p:tgtEl>
                                          <p:spTgt spid="5"/>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2000" fill="hold"/>
                                        <p:tgtEl>
                                          <p:spTgt spid="6"/>
                                        </p:tgtEl>
                                        <p:attrNameLst>
                                          <p:attrName>ppt_x</p:attrName>
                                        </p:attrNameLst>
                                      </p:cBhvr>
                                      <p:tavLst>
                                        <p:tav tm="0">
                                          <p:val>
                                            <p:strVal val="0-#ppt_w/2"/>
                                          </p:val>
                                        </p:tav>
                                        <p:tav tm="100000">
                                          <p:val>
                                            <p:strVal val="#ppt_x"/>
                                          </p:val>
                                        </p:tav>
                                      </p:tavLst>
                                    </p:anim>
                                    <p:anim calcmode="lin" valueType="num">
                                      <p:cBhvr additive="base">
                                        <p:cTn id="12" dur="2000" fill="hold"/>
                                        <p:tgtEl>
                                          <p:spTgt spid="6"/>
                                        </p:tgtEl>
                                        <p:attrNameLst>
                                          <p:attrName>ppt_y</p:attrName>
                                        </p:attrNameLst>
                                      </p:cBhvr>
                                      <p:tavLst>
                                        <p:tav tm="0">
                                          <p:val>
                                            <p:strVal val="0-#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1"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2000" fill="hold"/>
                                        <p:tgtEl>
                                          <p:spTgt spid="2"/>
                                        </p:tgtEl>
                                        <p:attrNameLst>
                                          <p:attrName>ppt_x</p:attrName>
                                        </p:attrNameLst>
                                      </p:cBhvr>
                                      <p:tavLst>
                                        <p:tav tm="0">
                                          <p:val>
                                            <p:strVal val="#ppt_x"/>
                                          </p:val>
                                        </p:tav>
                                        <p:tav tm="100000">
                                          <p:val>
                                            <p:strVal val="#ppt_x"/>
                                          </p:val>
                                        </p:tav>
                                      </p:tavLst>
                                    </p:anim>
                                    <p:anim calcmode="lin" valueType="num">
                                      <p:cBhvr additive="base">
                                        <p:cTn id="20" dur="20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1143000"/>
          </a:xfrm>
        </p:spPr>
        <p:txBody>
          <a:bodyPr/>
          <a:lstStyle/>
          <a:p>
            <a:r>
              <a:rPr lang="ru-RU" dirty="0" smtClean="0">
                <a:ln w="10160">
                  <a:solidFill>
                    <a:schemeClr val="accent1"/>
                  </a:solidFill>
                  <a:prstDash val="solid"/>
                </a:ln>
                <a:solidFill>
                  <a:srgbClr val="FFFFFF"/>
                </a:solidFill>
                <a:effectLst>
                  <a:outerShdw blurRad="38100" dist="32000" dir="5400000" algn="tl">
                    <a:srgbClr val="000000">
                      <a:alpha val="30000"/>
                    </a:srgbClr>
                  </a:outerShdw>
                </a:effectLst>
              </a:rPr>
              <a:t>Анри Пуанкаре</a:t>
            </a:r>
            <a:endParaRPr lang="ru-RU" dirty="0"/>
          </a:p>
        </p:txBody>
      </p:sp>
      <p:sp>
        <p:nvSpPr>
          <p:cNvPr id="3" name="Содержимое 2"/>
          <p:cNvSpPr>
            <a:spLocks noGrp="1"/>
          </p:cNvSpPr>
          <p:nvPr>
            <p:ph idx="1"/>
          </p:nvPr>
        </p:nvSpPr>
        <p:spPr>
          <a:xfrm>
            <a:off x="0" y="1071546"/>
            <a:ext cx="5857884" cy="5500726"/>
          </a:xfrm>
        </p:spPr>
        <p:txBody>
          <a:bodyPr>
            <a:normAutofit fontScale="62500" lnSpcReduction="20000"/>
          </a:bodyPr>
          <a:lstStyle/>
          <a:p>
            <a:pPr>
              <a:buNone/>
            </a:pPr>
            <a:r>
              <a:rPr lang="ru-RU" dirty="0" smtClean="0">
                <a:ln w="18415" cmpd="sng">
                  <a:noFill/>
                  <a:prstDash val="solid"/>
                </a:ln>
                <a:solidFill>
                  <a:schemeClr val="bg1"/>
                </a:solidFill>
                <a:effectLst>
                  <a:outerShdw blurRad="63500" dir="3600000" algn="tl" rotWithShape="0">
                    <a:srgbClr val="000000">
                      <a:alpha val="70000"/>
                    </a:srgbClr>
                  </a:outerShdw>
                </a:effectLst>
              </a:rPr>
              <a:t>      </a:t>
            </a:r>
            <a:r>
              <a:rPr lang="ru-RU" u="sng" dirty="0" smtClean="0">
                <a:ln w="18415" cmpd="sng">
                  <a:noFill/>
                  <a:prstDash val="solid"/>
                </a:ln>
                <a:solidFill>
                  <a:schemeClr val="bg1"/>
                </a:solidFill>
                <a:effectLst>
                  <a:outerShdw blurRad="63500" dir="3600000" algn="tl" rotWithShape="0">
                    <a:srgbClr val="000000">
                      <a:alpha val="70000"/>
                    </a:srgbClr>
                  </a:outerShdw>
                </a:effectLst>
              </a:rPr>
              <a:t>Жюль Анри Пуанкаре</a:t>
            </a:r>
            <a:r>
              <a:rPr lang="ru-RU" dirty="0" smtClean="0">
                <a:ln w="18415" cmpd="sng">
                  <a:noFill/>
                  <a:prstDash val="solid"/>
                </a:ln>
                <a:solidFill>
                  <a:schemeClr val="bg1"/>
                </a:solidFill>
                <a:effectLst>
                  <a:outerShdw blurRad="63500" dir="3600000" algn="tl" rotWithShape="0">
                    <a:srgbClr val="000000">
                      <a:alpha val="70000"/>
                    </a:srgbClr>
                  </a:outerShdw>
                </a:effectLst>
              </a:rPr>
              <a:t> (1854 – 1912) французский  математик, физик, астроном и философ. Занимался решением задач небесной механики: изучение  возмущённого движения, теория устойчивости, вопрос о фигурах равновесия жидких масс, что способствовало развитию теории происхождения звёзд путём деления одиночных вращающихся звёзд. Независимо от Эйнштейна выдвинул основные положения специальной теории относительности. Он считается учёным, способным охватить все математические результаты своего времени. Его перу принадлежат более 500 статей и книг. </a:t>
            </a:r>
          </a:p>
          <a:p>
            <a:pPr>
              <a:buNone/>
            </a:pPr>
            <a:r>
              <a:rPr lang="en-US" dirty="0" smtClean="0">
                <a:ln w="18415" cmpd="sng">
                  <a:noFill/>
                  <a:prstDash val="solid"/>
                </a:ln>
                <a:solidFill>
                  <a:schemeClr val="bg1"/>
                </a:solidFill>
                <a:effectLst>
                  <a:outerShdw blurRad="63500" dir="3600000" algn="tl" rotWithShape="0">
                    <a:srgbClr val="000000">
                      <a:alpha val="70000"/>
                    </a:srgbClr>
                  </a:outerShdw>
                </a:effectLst>
              </a:rPr>
              <a:t>      </a:t>
            </a:r>
            <a:r>
              <a:rPr lang="ru-RU" dirty="0" smtClean="0">
                <a:ln w="18415" cmpd="sng">
                  <a:noFill/>
                  <a:prstDash val="solid"/>
                </a:ln>
                <a:solidFill>
                  <a:schemeClr val="bg1"/>
                </a:solidFill>
                <a:effectLst>
                  <a:outerShdw blurRad="63500" dir="3600000" algn="tl" rotWithShape="0">
                    <a:srgbClr val="000000">
                      <a:alpha val="70000"/>
                    </a:srgbClr>
                  </a:outerShdw>
                </a:effectLst>
              </a:rPr>
              <a:t>Среди его самых крупных достижений:</a:t>
            </a:r>
          </a:p>
          <a:p>
            <a:r>
              <a:rPr lang="ru-RU" dirty="0" smtClean="0">
                <a:ln w="18415" cmpd="sng">
                  <a:noFill/>
                  <a:prstDash val="solid"/>
                </a:ln>
                <a:solidFill>
                  <a:schemeClr val="bg1"/>
                </a:solidFill>
                <a:effectLst>
                  <a:outerShdw blurRad="63500" dir="3600000" algn="tl" rotWithShape="0">
                    <a:srgbClr val="000000">
                      <a:alpha val="70000"/>
                    </a:srgbClr>
                  </a:outerShdw>
                </a:effectLst>
              </a:rPr>
              <a:t>Создание </a:t>
            </a:r>
            <a:r>
              <a:rPr lang="ru-RU" dirty="0" smtClean="0">
                <a:ln w="18415" cmpd="sng">
                  <a:noFill/>
                  <a:prstDash val="solid"/>
                </a:ln>
                <a:solidFill>
                  <a:schemeClr val="bg1"/>
                </a:solidFill>
                <a:effectLst>
                  <a:outerShdw blurRad="63500" dir="3600000" algn="tl" rotWithShape="0">
                    <a:srgbClr val="000000">
                      <a:alpha val="70000"/>
                    </a:srgbClr>
                  </a:outerShdw>
                </a:effectLst>
                <a:hlinkClick r:id="rId2" action="ppaction://hlinksldjump"/>
              </a:rPr>
              <a:t>топологии</a:t>
            </a:r>
            <a:r>
              <a:rPr lang="ru-RU" dirty="0" smtClean="0">
                <a:ln w="18415" cmpd="sng">
                  <a:noFill/>
                  <a:prstDash val="solid"/>
                </a:ln>
                <a:solidFill>
                  <a:schemeClr val="bg1"/>
                </a:solidFill>
                <a:effectLst>
                  <a:outerShdw blurRad="63500" dir="3600000" algn="tl" rotWithShape="0">
                    <a:srgbClr val="000000">
                      <a:alpha val="70000"/>
                    </a:srgbClr>
                  </a:outerShdw>
                </a:effectLst>
              </a:rPr>
              <a:t>.</a:t>
            </a:r>
          </a:p>
          <a:p>
            <a:r>
              <a:rPr lang="ru-RU" dirty="0" smtClean="0">
                <a:ln w="18415" cmpd="sng">
                  <a:noFill/>
                  <a:prstDash val="solid"/>
                </a:ln>
                <a:solidFill>
                  <a:schemeClr val="bg1"/>
                </a:solidFill>
                <a:effectLst>
                  <a:outerShdw blurRad="63500" dir="3600000" algn="tl" rotWithShape="0">
                    <a:srgbClr val="000000">
                      <a:alpha val="70000"/>
                    </a:srgbClr>
                  </a:outerShdw>
                </a:effectLst>
              </a:rPr>
              <a:t>Разработка новых, чрезвычайно эффективных методов </a:t>
            </a:r>
            <a:r>
              <a:rPr lang="ru-RU" dirty="0" smtClean="0">
                <a:ln w="18415" cmpd="sng">
                  <a:noFill/>
                  <a:prstDash val="solid"/>
                </a:ln>
                <a:solidFill>
                  <a:schemeClr val="bg1"/>
                </a:solidFill>
                <a:effectLst>
                  <a:outerShdw blurRad="63500" dir="3600000" algn="tl" rotWithShape="0">
                    <a:srgbClr val="000000">
                      <a:alpha val="70000"/>
                    </a:srgbClr>
                  </a:outerShdw>
                </a:effectLst>
                <a:hlinkClick r:id="rId3" action="ppaction://hlinksldjump"/>
              </a:rPr>
              <a:t>небесной механики</a:t>
            </a:r>
            <a:r>
              <a:rPr lang="ru-RU" dirty="0" smtClean="0">
                <a:ln w="18415" cmpd="sng">
                  <a:noFill/>
                  <a:prstDash val="solid"/>
                </a:ln>
                <a:solidFill>
                  <a:schemeClr val="bg1"/>
                </a:solidFill>
                <a:effectLst>
                  <a:outerShdw blurRad="63500" dir="3600000" algn="tl" rotWithShape="0">
                    <a:srgbClr val="000000">
                      <a:alpha val="70000"/>
                    </a:srgbClr>
                  </a:outerShdw>
                </a:effectLst>
              </a:rPr>
              <a:t>.</a:t>
            </a:r>
          </a:p>
          <a:p>
            <a:r>
              <a:rPr lang="ru-RU" dirty="0" smtClean="0">
                <a:ln w="18415" cmpd="sng">
                  <a:noFill/>
                  <a:prstDash val="solid"/>
                </a:ln>
                <a:solidFill>
                  <a:schemeClr val="bg1"/>
                </a:solidFill>
                <a:effectLst>
                  <a:outerShdw blurRad="63500" dir="3600000" algn="tl" rotWithShape="0">
                    <a:srgbClr val="000000">
                      <a:alpha val="70000"/>
                    </a:srgbClr>
                  </a:outerShdw>
                </a:effectLst>
              </a:rPr>
              <a:t>Создание математических основ </a:t>
            </a:r>
            <a:r>
              <a:rPr lang="ru-RU" dirty="0" smtClean="0">
                <a:ln w="18415" cmpd="sng">
                  <a:noFill/>
                  <a:prstDash val="solid"/>
                </a:ln>
                <a:solidFill>
                  <a:schemeClr val="bg1"/>
                </a:solidFill>
                <a:effectLst>
                  <a:outerShdw blurRad="63500" dir="3600000" algn="tl" rotWithShape="0">
                    <a:srgbClr val="000000">
                      <a:alpha val="70000"/>
                    </a:srgbClr>
                  </a:outerShdw>
                </a:effectLst>
                <a:hlinkClick r:id="rId4" action="ppaction://hlinksldjump"/>
              </a:rPr>
              <a:t>теории относительности</a:t>
            </a:r>
            <a:r>
              <a:rPr lang="ru-RU" dirty="0" smtClean="0">
                <a:ln w="18415" cmpd="sng">
                  <a:noFill/>
                  <a:prstDash val="solid"/>
                </a:ln>
                <a:solidFill>
                  <a:schemeClr val="bg1"/>
                </a:solidFill>
                <a:effectLst>
                  <a:outerShdw blurRad="63500" dir="3600000" algn="tl" rotWithShape="0">
                    <a:srgbClr val="000000">
                      <a:alpha val="70000"/>
                    </a:srgbClr>
                  </a:outerShdw>
                </a:effectLst>
              </a:rPr>
              <a:t>. </a:t>
            </a:r>
          </a:p>
        </p:txBody>
      </p:sp>
      <p:pic>
        <p:nvPicPr>
          <p:cNvPr id="4" name="Рисунок 3" descr="JH_Poincare.jpg"/>
          <p:cNvPicPr>
            <a:picLocks noChangeAspect="1"/>
          </p:cNvPicPr>
          <p:nvPr/>
        </p:nvPicPr>
        <p:blipFill>
          <a:blip r:embed="rId5"/>
          <a:stretch>
            <a:fillRect/>
          </a:stretch>
        </p:blipFill>
        <p:spPr>
          <a:xfrm>
            <a:off x="5929322" y="1928802"/>
            <a:ext cx="2804160" cy="3791712"/>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2000"/>
                                        <p:tgtEl>
                                          <p:spTgt spid="4"/>
                                        </p:tgtEl>
                                      </p:cBhvr>
                                    </p:animEffect>
                                  </p:childTnLst>
                                </p:cTn>
                              </p:par>
                              <p:par>
                                <p:cTn id="8" presetID="12" presetClass="entr" presetSubtype="2"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slide(fromRight)">
                                      <p:cBhvr>
                                        <p:cTn id="10" dur="2000"/>
                                        <p:tgtEl>
                                          <p:spTgt spid="3">
                                            <p:txEl>
                                              <p:pRg st="0" end="0"/>
                                            </p:txEl>
                                          </p:spTgt>
                                        </p:tgtEl>
                                      </p:cBhvr>
                                    </p:animEffect>
                                  </p:childTnLst>
                                </p:cTn>
                              </p:par>
                              <p:par>
                                <p:cTn id="11" presetID="12" presetClass="entr" presetSubtype="2"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slide(fromRight)">
                                      <p:cBhvr>
                                        <p:cTn id="13" dur="2000"/>
                                        <p:tgtEl>
                                          <p:spTgt spid="3">
                                            <p:txEl>
                                              <p:pRg st="1" end="1"/>
                                            </p:txEl>
                                          </p:spTgt>
                                        </p:tgtEl>
                                      </p:cBhvr>
                                    </p:animEffect>
                                  </p:childTnLst>
                                </p:cTn>
                              </p:par>
                              <p:par>
                                <p:cTn id="14" presetID="12" presetClass="entr" presetSubtype="2"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slide(fromRight)">
                                      <p:cBhvr>
                                        <p:cTn id="16" dur="2000"/>
                                        <p:tgtEl>
                                          <p:spTgt spid="3">
                                            <p:txEl>
                                              <p:pRg st="2" end="2"/>
                                            </p:txEl>
                                          </p:spTgt>
                                        </p:tgtEl>
                                      </p:cBhvr>
                                    </p:animEffect>
                                  </p:childTnLst>
                                </p:cTn>
                              </p:par>
                              <p:par>
                                <p:cTn id="17" presetID="12" presetClass="entr" presetSubtype="2"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slide(fromRight)">
                                      <p:cBhvr>
                                        <p:cTn id="19" dur="2000"/>
                                        <p:tgtEl>
                                          <p:spTgt spid="3">
                                            <p:txEl>
                                              <p:pRg st="3" end="3"/>
                                            </p:txEl>
                                          </p:spTgt>
                                        </p:tgtEl>
                                      </p:cBhvr>
                                    </p:animEffect>
                                  </p:childTnLst>
                                </p:cTn>
                              </p:par>
                              <p:par>
                                <p:cTn id="20" presetID="12" presetClass="entr" presetSubtype="2"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Right)">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246334.jpg"/>
          <p:cNvPicPr>
            <a:picLocks noChangeAspect="1"/>
          </p:cNvPicPr>
          <p:nvPr/>
        </p:nvPicPr>
        <p:blipFill>
          <a:blip r:embed="rId2"/>
          <a:stretch>
            <a:fillRect/>
          </a:stretch>
        </p:blipFill>
        <p:spPr>
          <a:xfrm>
            <a:off x="5977817" y="1428735"/>
            <a:ext cx="2818553" cy="2066939"/>
          </a:xfrm>
          <a:prstGeom prst="rect">
            <a:avLst/>
          </a:prstGeom>
        </p:spPr>
      </p:pic>
      <p:sp>
        <p:nvSpPr>
          <p:cNvPr id="2" name="Заголовок 1"/>
          <p:cNvSpPr>
            <a:spLocks noGrp="1"/>
          </p:cNvSpPr>
          <p:nvPr>
            <p:ph type="title"/>
          </p:nvPr>
        </p:nvSpPr>
        <p:spPr>
          <a:xfrm>
            <a:off x="428596" y="0"/>
            <a:ext cx="8229600" cy="1143000"/>
          </a:xfrm>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Перельман</a:t>
            </a:r>
            <a:endParaRPr lang="ru-RU" dirty="0"/>
          </a:p>
        </p:txBody>
      </p:sp>
      <p:sp>
        <p:nvSpPr>
          <p:cNvPr id="3" name="Содержимое 2"/>
          <p:cNvSpPr>
            <a:spLocks noGrp="1"/>
          </p:cNvSpPr>
          <p:nvPr>
            <p:ph idx="1"/>
          </p:nvPr>
        </p:nvSpPr>
        <p:spPr>
          <a:xfrm>
            <a:off x="285720" y="1428736"/>
            <a:ext cx="5786478" cy="4929222"/>
          </a:xfrm>
        </p:spPr>
        <p:txBody>
          <a:bodyPr>
            <a:normAutofit/>
          </a:bodyPr>
          <a:lstStyle/>
          <a:p>
            <a:pPr>
              <a:lnSpc>
                <a:spcPts val="2080"/>
              </a:lnSpc>
              <a:spcBef>
                <a:spcPts val="200"/>
              </a:spcBef>
              <a:spcAft>
                <a:spcPts val="200"/>
              </a:spcAft>
              <a:buNone/>
            </a:pPr>
            <a:r>
              <a:rPr lang="ru-RU" sz="2000" dirty="0" smtClean="0">
                <a:ln w="18415" cmpd="sng">
                  <a:noFill/>
                  <a:prstDash val="solid"/>
                </a:ln>
                <a:solidFill>
                  <a:schemeClr val="bg1"/>
                </a:solidFill>
                <a:effectLst>
                  <a:outerShdw blurRad="63500" dir="3600000" algn="tl" rotWithShape="0">
                    <a:srgbClr val="000000">
                      <a:alpha val="70000"/>
                    </a:srgbClr>
                  </a:outerShdw>
                </a:effectLst>
              </a:rPr>
              <a:t>      Григорий Яковлевич Перельман (род. 13 июня 1966, Ленинград, СССР) — выдающийся российский математик, первым доказавший гипотезу Пуанкаре. Перельман окончил 239-ю физико-математическую школу города Ленинграда. Был без экзаменов зачислен на математико-механический факультет Ленинградского государственного университета. В начале 1990-х годов Перельман приехал в США, где работал научным сотрудником в разных университетах. В 1996 году вернулся в Санкт-Петербург, где продолжил работу. В декабре 2005 года он ушёл с поста ведущего научного сотрудника лаборатории математической физики. В настоящее время живёт в Купчино в одной квартире с матерью.</a:t>
            </a:r>
          </a:p>
        </p:txBody>
      </p:sp>
      <p:pic>
        <p:nvPicPr>
          <p:cNvPr id="5" name="Рисунок 4" descr="o_Grigori_perelman.jpg"/>
          <p:cNvPicPr>
            <a:picLocks noChangeAspect="1"/>
          </p:cNvPicPr>
          <p:nvPr/>
        </p:nvPicPr>
        <p:blipFill>
          <a:blip r:embed="rId3"/>
          <a:stretch>
            <a:fillRect/>
          </a:stretch>
        </p:blipFill>
        <p:spPr>
          <a:xfrm>
            <a:off x="5968367" y="3897766"/>
            <a:ext cx="2839203" cy="2214578"/>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par>
                                <p:cTn id="8" presetID="8" presetClass="entr" presetSubtype="32"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amond(out)">
                                      <p:cBhvr>
                                        <p:cTn id="10" dur="2000"/>
                                        <p:tgtEl>
                                          <p:spTgt spid="4"/>
                                        </p:tgtEl>
                                      </p:cBhvr>
                                    </p:animEffect>
                                  </p:childTnLst>
                                </p:cTn>
                              </p:par>
                              <p:par>
                                <p:cTn id="11" presetID="8" presetClass="entr" presetSubtype="32"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amond(out)">
                                      <p:cBhvr>
                                        <p:cTn id="13" dur="2000"/>
                                        <p:tgtEl>
                                          <p:spTgt spid="5"/>
                                        </p:tgtEl>
                                      </p:cBhvr>
                                    </p:animEffect>
                                  </p:childTnLst>
                                </p:cTn>
                              </p:par>
                              <p:par>
                                <p:cTn id="14" presetID="2" presetClass="entr" presetSubtype="4" fill="hold" grpId="0" nodeType="with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2000" fill="hold"/>
                                        <p:tgtEl>
                                          <p:spTgt spid="2"/>
                                        </p:tgtEl>
                                        <p:attrNameLst>
                                          <p:attrName>ppt_x</p:attrName>
                                        </p:attrNameLst>
                                      </p:cBhvr>
                                      <p:tavLst>
                                        <p:tav tm="0">
                                          <p:val>
                                            <p:strVal val="#ppt_x"/>
                                          </p:val>
                                        </p:tav>
                                        <p:tav tm="100000">
                                          <p:val>
                                            <p:strVal val="#ppt_x"/>
                                          </p:val>
                                        </p:tav>
                                      </p:tavLst>
                                    </p:anim>
                                    <p:anim calcmode="lin" valueType="num">
                                      <p:cBhvr additive="base">
                                        <p:cTn id="17"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57190" y="2928934"/>
            <a:ext cx="835821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В этом отвлечении от математической логики и был главный смысл ежедневных тренировок. Чтобы найти правильное решение, необходимо было представить себе «кусочек мира</a:t>
            </a:r>
            <a:r>
              <a:rPr lang="ru-RU"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a:t>
            </a:r>
            <a:r>
              <a:rPr kumimoji="0" lang="ru-RU"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a:t>
            </a:r>
            <a:r>
              <a:rPr kumimoji="0" lang="en-US"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 </a:t>
            </a:r>
            <a:r>
              <a:rPr kumimoji="0" lang="ru-RU"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 В качестве примера такой "</a:t>
            </a:r>
            <a:r>
              <a:rPr kumimoji="0" lang="ru-RU" i="0" u="none" strike="noStrike" normalizeH="0" baseline="0" dirty="0" err="1"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труднорешаемой</a:t>
            </a:r>
            <a:r>
              <a:rPr kumimoji="0" lang="ru-RU"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 задачи он привел такую: "Помните библейскую легенду о том, как Иисус Христос ходил по воде, </a:t>
            </a:r>
            <a:r>
              <a:rPr kumimoji="0" lang="ru-RU" i="0" u="none" strike="noStrike" normalizeH="0" baseline="0" dirty="0" err="1"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аки</a:t>
            </a:r>
            <a:r>
              <a:rPr kumimoji="0" lang="ru-RU"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 посуху. Так вот мне нужно было рассчитать, с какой скоростью он должен был двигаться по водам, чтобы не провалиться".</a:t>
            </a:r>
            <a:r>
              <a:rPr kumimoji="0" lang="en-US"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  </a:t>
            </a:r>
            <a:r>
              <a:rPr kumimoji="0" lang="ru-RU"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С тех пор всю свою деятельность Перельман посвятил исследованию проблемы изучения свойств трехмерного пространства Вселенной: "Это очень интересно. Я пытаюсь объять необъятное. Только ведь любое необъятное тоже </a:t>
            </a:r>
            <a:r>
              <a:rPr kumimoji="0" lang="ru-RU" i="0" u="none" strike="noStrike" normalizeH="0" baseline="0" dirty="0" err="1"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объятно</a:t>
            </a:r>
            <a:r>
              <a:rPr kumimoji="0" lang="ru-RU"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 </a:t>
            </a:r>
            <a:r>
              <a:rPr kumimoji="0" lang="ru-RU"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Calibri"/>
                <a:ea typeface="Times New Roman" pitchFamily="18" charset="0"/>
                <a:cs typeface="Arial" pitchFamily="34" charset="0"/>
              </a:rPr>
              <a:t>—</a:t>
            </a:r>
            <a:r>
              <a:rPr kumimoji="0" lang="ru-RU"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ea typeface="Times New Roman" pitchFamily="18" charset="0"/>
                <a:cs typeface="Arial" pitchFamily="34" charset="0"/>
              </a:rPr>
              <a:t> рассуждает он.</a:t>
            </a:r>
            <a:endParaRPr kumimoji="0" lang="ru-RU" i="0" u="none" strike="noStrike" normalizeH="0" baseline="0"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cs typeface="Arial" pitchFamily="34" charset="0"/>
            </a:endParaRPr>
          </a:p>
        </p:txBody>
      </p:sp>
      <p:sp>
        <p:nvSpPr>
          <p:cNvPr id="5" name="TextBox 4"/>
          <p:cNvSpPr txBox="1"/>
          <p:nvPr/>
        </p:nvSpPr>
        <p:spPr>
          <a:xfrm>
            <a:off x="357190" y="1357298"/>
            <a:ext cx="8358214" cy="1477328"/>
          </a:xfrm>
          <a:prstGeom prst="rect">
            <a:avLst/>
          </a:prstGeom>
          <a:noFill/>
        </p:spPr>
        <p:txBody>
          <a:bodyPr wrap="square" rtlCol="0">
            <a:spAutoFit/>
          </a:bodyPr>
          <a:lstStyle/>
          <a:p>
            <a:r>
              <a:rPr lang="ru-RU" dirty="0" smtClean="0">
                <a:ln w="18415" cmpd="sng">
                  <a:noFill/>
                  <a:prstDash val="solid"/>
                </a:ln>
                <a:solidFill>
                  <a:schemeClr val="bg1"/>
                </a:solidFill>
                <a:effectLst>
                  <a:outerShdw blurRad="63500" dir="3600000" algn="tl" rotWithShape="0">
                    <a:srgbClr val="000000">
                      <a:alpha val="70000"/>
                    </a:srgbClr>
                  </a:outerShdw>
                </a:effectLst>
                <a:latin typeface="Arial" pitchFamily="34" charset="0"/>
                <a:cs typeface="Arial" pitchFamily="34" charset="0"/>
              </a:rPr>
              <a:t>Григорий Перельман рассказал, что еще со школьных лет привык что называется "тренировать мозг". Вспоминая, как, будучи "делегатом" от СССР получил золотую медаль на математической олимпиаде в Будапеште, он сказал: "Мы пытались решать задачи, где непременным условием было умение абстрактно мыслить.</a:t>
            </a:r>
            <a:endParaRPr lang="ru-RU" dirty="0">
              <a:ln w="18415" cmpd="sng">
                <a:noFill/>
                <a:prstDash val="solid"/>
              </a:ln>
              <a:solidFill>
                <a:schemeClr val="bg1"/>
              </a:solidFill>
              <a:effectLst>
                <a:outerShdw blurRad="63500" dir="3600000" algn="tl" rotWithShape="0">
                  <a:srgbClr val="000000">
                    <a:alpha val="70000"/>
                  </a:srgbClr>
                </a:outerShdw>
              </a:effectLst>
              <a:latin typeface="Arial" pitchFamily="34" charset="0"/>
              <a:cs typeface="Arial"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360"/>
                                          </p:val>
                                        </p:tav>
                                        <p:tav tm="100000">
                                          <p:val>
                                            <p:fltVal val="0"/>
                                          </p:val>
                                        </p:tav>
                                      </p:tavLst>
                                    </p:anim>
                                    <p:animEffect transition="in" filter="fade">
                                      <p:cBhvr>
                                        <p:cTn id="10" dur="1000"/>
                                        <p:tgtEl>
                                          <p:spTgt spid="5">
                                            <p:txEl>
                                              <p:pRg st="0" end="0"/>
                                            </p:txEl>
                                          </p:spTgt>
                                        </p:tgtEl>
                                      </p:cBhvr>
                                    </p:animEffect>
                                  </p:childTnLst>
                                </p:cTn>
                              </p:par>
                              <p:par>
                                <p:cTn id="11" presetID="49" presetClass="entr" presetSubtype="0" decel="100000" fill="hold" grpId="0" nodeType="withEffect">
                                  <p:stCondLst>
                                    <p:cond delay="0"/>
                                  </p:stCondLst>
                                  <p:childTnLst>
                                    <p:set>
                                      <p:cBhvr>
                                        <p:cTn id="12" dur="1" fill="hold">
                                          <p:stCondLst>
                                            <p:cond delay="0"/>
                                          </p:stCondLst>
                                        </p:cTn>
                                        <p:tgtEl>
                                          <p:spTgt spid="24577"/>
                                        </p:tgtEl>
                                        <p:attrNameLst>
                                          <p:attrName>style.visibility</p:attrName>
                                        </p:attrNameLst>
                                      </p:cBhvr>
                                      <p:to>
                                        <p:strVal val="visible"/>
                                      </p:to>
                                    </p:set>
                                    <p:anim calcmode="lin" valueType="num">
                                      <p:cBhvr>
                                        <p:cTn id="13" dur="1000" fill="hold"/>
                                        <p:tgtEl>
                                          <p:spTgt spid="24577"/>
                                        </p:tgtEl>
                                        <p:attrNameLst>
                                          <p:attrName>ppt_w</p:attrName>
                                        </p:attrNameLst>
                                      </p:cBhvr>
                                      <p:tavLst>
                                        <p:tav tm="0">
                                          <p:val>
                                            <p:fltVal val="0"/>
                                          </p:val>
                                        </p:tav>
                                        <p:tav tm="100000">
                                          <p:val>
                                            <p:strVal val="#ppt_w"/>
                                          </p:val>
                                        </p:tav>
                                      </p:tavLst>
                                    </p:anim>
                                    <p:anim calcmode="lin" valueType="num">
                                      <p:cBhvr>
                                        <p:cTn id="14" dur="1000" fill="hold"/>
                                        <p:tgtEl>
                                          <p:spTgt spid="24577"/>
                                        </p:tgtEl>
                                        <p:attrNameLst>
                                          <p:attrName>ppt_h</p:attrName>
                                        </p:attrNameLst>
                                      </p:cBhvr>
                                      <p:tavLst>
                                        <p:tav tm="0">
                                          <p:val>
                                            <p:fltVal val="0"/>
                                          </p:val>
                                        </p:tav>
                                        <p:tav tm="100000">
                                          <p:val>
                                            <p:strVal val="#ppt_h"/>
                                          </p:val>
                                        </p:tav>
                                      </p:tavLst>
                                    </p:anim>
                                    <p:anim calcmode="lin" valueType="num">
                                      <p:cBhvr>
                                        <p:cTn id="15" dur="1000" fill="hold"/>
                                        <p:tgtEl>
                                          <p:spTgt spid="24577"/>
                                        </p:tgtEl>
                                        <p:attrNameLst>
                                          <p:attrName>style.rotation</p:attrName>
                                        </p:attrNameLst>
                                      </p:cBhvr>
                                      <p:tavLst>
                                        <p:tav tm="0">
                                          <p:val>
                                            <p:fltVal val="360"/>
                                          </p:val>
                                        </p:tav>
                                        <p:tav tm="100000">
                                          <p:val>
                                            <p:fltVal val="0"/>
                                          </p:val>
                                        </p:tav>
                                      </p:tavLst>
                                    </p:anim>
                                    <p:animEffect transition="in" filter="fade">
                                      <p:cBhvr>
                                        <p:cTn id="16" dur="1000"/>
                                        <p:tgtEl>
                                          <p:spTgt spid="245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0"/>
            <a:ext cx="8229600" cy="857232"/>
          </a:xfrm>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Гипотеза Пуанкаре</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a:xfrm>
            <a:off x="671482" y="857232"/>
            <a:ext cx="8472518" cy="3571900"/>
          </a:xfrm>
        </p:spPr>
        <p:txBody>
          <a:bodyPr>
            <a:normAutofit fontScale="47500" lnSpcReduction="20000"/>
          </a:bodyPr>
          <a:lstStyle/>
          <a:p>
            <a:pPr>
              <a:buNone/>
            </a:pPr>
            <a:r>
              <a:rPr lang="ru-RU" sz="3100" dirty="0" smtClean="0">
                <a:ln w="18415" cmpd="sng">
                  <a:noFill/>
                  <a:prstDash val="solid"/>
                </a:ln>
                <a:solidFill>
                  <a:schemeClr val="bg1"/>
                </a:solidFill>
                <a:effectLst>
                  <a:outerShdw blurRad="63500" dir="3600000" algn="tl" rotWithShape="0">
                    <a:srgbClr val="000000">
                      <a:alpha val="70000"/>
                    </a:srgbClr>
                  </a:outerShdw>
                </a:effectLst>
              </a:rPr>
              <a:t>      </a:t>
            </a:r>
            <a:r>
              <a:rPr lang="ru-RU" sz="3800" dirty="0" smtClean="0">
                <a:ln w="18415" cmpd="sng">
                  <a:noFill/>
                  <a:prstDash val="solid"/>
                </a:ln>
                <a:solidFill>
                  <a:schemeClr val="bg1"/>
                </a:solidFill>
                <a:effectLst>
                  <a:outerShdw blurRad="63500" dir="3600000" algn="tl" rotWithShape="0">
                    <a:srgbClr val="000000">
                      <a:alpha val="70000"/>
                    </a:srgbClr>
                  </a:outerShdw>
                </a:effectLst>
              </a:rPr>
              <a:t>ГИПОТЕЗА ПУАНКАРЕ - ЭТО ЧТО?</a:t>
            </a:r>
            <a:endParaRPr lang="en-US" sz="3800" dirty="0" smtClean="0">
              <a:ln w="18415" cmpd="sng">
                <a:noFill/>
                <a:prstDash val="solid"/>
              </a:ln>
              <a:solidFill>
                <a:schemeClr val="bg1"/>
              </a:solidFill>
              <a:effectLst>
                <a:outerShdw blurRad="63500" dir="3600000" algn="tl" rotWithShape="0">
                  <a:srgbClr val="000000">
                    <a:alpha val="70000"/>
                  </a:srgbClr>
                </a:outerShdw>
              </a:effectLst>
            </a:endParaRPr>
          </a:p>
          <a:p>
            <a:pPr>
              <a:buNone/>
            </a:pPr>
            <a:r>
              <a:rPr lang="en-US" sz="3800" dirty="0" smtClean="0">
                <a:ln w="18415" cmpd="sng">
                  <a:noFill/>
                  <a:prstDash val="solid"/>
                </a:ln>
                <a:solidFill>
                  <a:schemeClr val="bg1"/>
                </a:solidFill>
                <a:effectLst>
                  <a:outerShdw blurRad="63500" dir="3600000" algn="tl" rotWithShape="0">
                    <a:srgbClr val="000000">
                      <a:alpha val="70000"/>
                    </a:srgbClr>
                  </a:outerShdw>
                </a:effectLst>
              </a:rPr>
              <a:t>      </a:t>
            </a:r>
            <a:r>
              <a:rPr lang="ru-RU" sz="4800" dirty="0" smtClean="0">
                <a:ln w="18415" cmpd="sng">
                  <a:noFill/>
                  <a:prstDash val="solid"/>
                </a:ln>
                <a:solidFill>
                  <a:schemeClr val="bg1"/>
                </a:solidFill>
                <a:effectLst>
                  <a:outerShdw blurRad="63500" dir="3600000" algn="tl" rotWithShape="0">
                    <a:srgbClr val="000000">
                      <a:alpha val="70000"/>
                    </a:srgbClr>
                  </a:outerShdw>
                </a:effectLst>
              </a:rPr>
              <a:t>Объясняя про гипотезу Пуанкаре, начинают так: представьте себе двухмерную сферу - возьмите диск и натяните его на шар. Так, чтобы окружность диска оказалась собранной в одной точке. Аналогичным образом, к примеру, можно стянуть шнуром спортивный рюкзак. В итоге получится сфера: для нас - трехмерная, но с точки зрения математики - всего лишь двухмерная.</a:t>
            </a:r>
          </a:p>
          <a:p>
            <a:pPr>
              <a:buNone/>
            </a:pPr>
            <a:r>
              <a:rPr lang="en-US" sz="4800" dirty="0" smtClean="0">
                <a:ln w="18415" cmpd="sng">
                  <a:noFill/>
                  <a:prstDash val="solid"/>
                </a:ln>
                <a:solidFill>
                  <a:schemeClr val="bg1"/>
                </a:solidFill>
                <a:effectLst>
                  <a:outerShdw blurRad="63500" dir="3600000" algn="tl" rotWithShape="0">
                    <a:srgbClr val="000000">
                      <a:alpha val="70000"/>
                    </a:srgbClr>
                  </a:outerShdw>
                </a:effectLst>
              </a:rPr>
              <a:t>     </a:t>
            </a:r>
            <a:r>
              <a:rPr lang="ru-RU" sz="4800" dirty="0" smtClean="0">
                <a:ln w="18415" cmpd="sng">
                  <a:noFill/>
                  <a:prstDash val="solid"/>
                </a:ln>
                <a:solidFill>
                  <a:schemeClr val="bg1"/>
                </a:solidFill>
                <a:effectLst>
                  <a:outerShdw blurRad="63500" dir="3600000" algn="tl" rotWithShape="0">
                    <a:srgbClr val="000000">
                      <a:alpha val="70000"/>
                    </a:srgbClr>
                  </a:outerShdw>
                </a:effectLst>
              </a:rPr>
              <a:t>Затем предлагают натянуть тот же диск на бублик. Вроде бы получится. Но края диска сойдутся в окружность, которую уже не стянуть в точку - она разрежет бублик.</a:t>
            </a:r>
            <a:endParaRPr lang="ru-RU" sz="4800" dirty="0">
              <a:ln w="18415" cmpd="sng">
                <a:noFill/>
                <a:prstDash val="solid"/>
              </a:ln>
              <a:solidFill>
                <a:schemeClr val="bg1"/>
              </a:solidFill>
              <a:effectLst>
                <a:outerShdw blurRad="63500" dir="3600000" algn="tl" rotWithShape="0">
                  <a:srgbClr val="000000">
                    <a:alpha val="70000"/>
                  </a:srgbClr>
                </a:outerShdw>
              </a:effectLst>
            </a:endParaRPr>
          </a:p>
        </p:txBody>
      </p:sp>
      <p:pic>
        <p:nvPicPr>
          <p:cNvPr id="5" name="Рисунок 4" descr="article_image-image-article (1).jpg"/>
          <p:cNvPicPr>
            <a:picLocks noChangeAspect="1"/>
          </p:cNvPicPr>
          <p:nvPr/>
        </p:nvPicPr>
        <p:blipFill>
          <a:blip r:embed="rId2"/>
          <a:srcRect b="47479"/>
          <a:stretch>
            <a:fillRect/>
          </a:stretch>
        </p:blipFill>
        <p:spPr>
          <a:xfrm>
            <a:off x="2000232" y="4572008"/>
            <a:ext cx="5572164" cy="2075904"/>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par>
                                <p:cTn id="10" presetID="53"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2000" fill="hold"/>
                                        <p:tgtEl>
                                          <p:spTgt spid="5"/>
                                        </p:tgtEl>
                                        <p:attrNameLst>
                                          <p:attrName>ppt_w</p:attrName>
                                        </p:attrNameLst>
                                      </p:cBhvr>
                                      <p:tavLst>
                                        <p:tav tm="0">
                                          <p:val>
                                            <p:fltVal val="0"/>
                                          </p:val>
                                        </p:tav>
                                        <p:tav tm="100000">
                                          <p:val>
                                            <p:strVal val="#ppt_w"/>
                                          </p:val>
                                        </p:tav>
                                      </p:tavLst>
                                    </p:anim>
                                    <p:anim calcmode="lin" valueType="num">
                                      <p:cBhvr>
                                        <p:cTn id="13" dur="2000" fill="hold"/>
                                        <p:tgtEl>
                                          <p:spTgt spid="5"/>
                                        </p:tgtEl>
                                        <p:attrNameLst>
                                          <p:attrName>ppt_h</p:attrName>
                                        </p:attrNameLst>
                                      </p:cBhvr>
                                      <p:tavLst>
                                        <p:tav tm="0">
                                          <p:val>
                                            <p:fltVal val="0"/>
                                          </p:val>
                                        </p:tav>
                                        <p:tav tm="100000">
                                          <p:val>
                                            <p:strVal val="#ppt_h"/>
                                          </p:val>
                                        </p:tav>
                                      </p:tavLst>
                                    </p:anim>
                                    <p:animEffect transition="in" filter="fade">
                                      <p:cBhvr>
                                        <p:cTn id="14" dur="2000"/>
                                        <p:tgtEl>
                                          <p:spTgt spid="5"/>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p:cTn id="17" dur="2000" fill="hold"/>
                                        <p:tgtEl>
                                          <p:spTgt spid="3"/>
                                        </p:tgtEl>
                                        <p:attrNameLst>
                                          <p:attrName>ppt_w</p:attrName>
                                        </p:attrNameLst>
                                      </p:cBhvr>
                                      <p:tavLst>
                                        <p:tav tm="0">
                                          <p:val>
                                            <p:fltVal val="0"/>
                                          </p:val>
                                        </p:tav>
                                        <p:tav tm="100000">
                                          <p:val>
                                            <p:strVal val="#ppt_w"/>
                                          </p:val>
                                        </p:tav>
                                      </p:tavLst>
                                    </p:anim>
                                    <p:anim calcmode="lin" valueType="num">
                                      <p:cBhvr>
                                        <p:cTn id="18" dur="2000" fill="hold"/>
                                        <p:tgtEl>
                                          <p:spTgt spid="3"/>
                                        </p:tgtEl>
                                        <p:attrNameLst>
                                          <p:attrName>ppt_h</p:attrName>
                                        </p:attrNameLst>
                                      </p:cBhvr>
                                      <p:tavLst>
                                        <p:tav tm="0">
                                          <p:val>
                                            <p:fltVal val="0"/>
                                          </p:val>
                                        </p:tav>
                                        <p:tav tm="100000">
                                          <p:val>
                                            <p:strVal val="#ppt_h"/>
                                          </p:val>
                                        </p:tav>
                                      </p:tavLst>
                                    </p:anim>
                                    <p:animEffect transition="in" filter="fade">
                                      <p:cBhvr>
                                        <p:cTn id="1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85729"/>
            <a:ext cx="9144000" cy="4429155"/>
          </a:xfrm>
        </p:spPr>
        <p:txBody>
          <a:bodyPr>
            <a:normAutofit/>
          </a:bodyPr>
          <a:lstStyle/>
          <a:p>
            <a:pPr>
              <a:buNone/>
            </a:pPr>
            <a:r>
              <a:rPr lang="en-US" sz="2000" dirty="0" smtClean="0">
                <a:ln w="18415" cmpd="sng">
                  <a:noFill/>
                  <a:prstDash val="solid"/>
                </a:ln>
                <a:solidFill>
                  <a:schemeClr val="bg1"/>
                </a:solidFill>
                <a:effectLst>
                  <a:outerShdw blurRad="63500" dir="3600000" algn="tl" rotWithShape="0">
                    <a:srgbClr val="000000">
                      <a:alpha val="70000"/>
                    </a:srgbClr>
                  </a:outerShdw>
                </a:effectLst>
              </a:rPr>
              <a:t>      C</a:t>
            </a:r>
            <a:r>
              <a:rPr lang="ru-RU" sz="2000" dirty="0" err="1" smtClean="0">
                <a:ln w="18415" cmpd="sng">
                  <a:noFill/>
                  <a:prstDash val="solid"/>
                </a:ln>
                <a:solidFill>
                  <a:schemeClr val="bg1"/>
                </a:solidFill>
                <a:effectLst>
                  <a:outerShdw blurRad="63500" dir="3600000" algn="tl" rotWithShape="0">
                    <a:srgbClr val="000000">
                      <a:alpha val="70000"/>
                    </a:srgbClr>
                  </a:outerShdw>
                </a:effectLst>
              </a:rPr>
              <a:t>огласно</a:t>
            </a:r>
            <a:r>
              <a:rPr lang="ru-RU" sz="2000" dirty="0" smtClean="0">
                <a:ln w="18415" cmpd="sng">
                  <a:noFill/>
                  <a:prstDash val="solid"/>
                </a:ln>
                <a:solidFill>
                  <a:schemeClr val="bg1"/>
                </a:solidFill>
                <a:effectLst>
                  <a:outerShdw blurRad="63500" dir="3600000" algn="tl" rotWithShape="0">
                    <a:srgbClr val="000000">
                      <a:alpha val="70000"/>
                    </a:srgbClr>
                  </a:outerShdw>
                </a:effectLst>
              </a:rPr>
              <a:t> гипотезе Пуанкаре, трехмерная сфера - это единственная трехмерная штуковина, поверхность которой может быть стянута в одну точку неким гипотетическим «</a:t>
            </a:r>
            <a:r>
              <a:rPr lang="ru-RU" sz="2000" dirty="0" err="1" smtClean="0">
                <a:ln w="18415" cmpd="sng">
                  <a:noFill/>
                  <a:prstDash val="solid"/>
                </a:ln>
                <a:solidFill>
                  <a:schemeClr val="bg1"/>
                </a:solidFill>
                <a:effectLst>
                  <a:outerShdw blurRad="63500" dir="3600000" algn="tl" rotWithShape="0">
                    <a:srgbClr val="000000">
                      <a:alpha val="70000"/>
                    </a:srgbClr>
                  </a:outerShdw>
                </a:effectLst>
              </a:rPr>
              <a:t>гипершнуром</a:t>
            </a:r>
            <a:r>
              <a:rPr lang="ru-RU" sz="2000" dirty="0" smtClean="0">
                <a:ln w="18415" cmpd="sng">
                  <a:noFill/>
                  <a:prstDash val="solid"/>
                </a:ln>
                <a:solidFill>
                  <a:schemeClr val="bg1"/>
                </a:solidFill>
                <a:effectLst>
                  <a:outerShdw blurRad="63500" dir="3600000" algn="tl" rotWithShape="0">
                    <a:srgbClr val="000000">
                      <a:alpha val="70000"/>
                    </a:srgbClr>
                  </a:outerShdw>
                </a:effectLst>
              </a:rPr>
              <a:t>».</a:t>
            </a:r>
          </a:p>
          <a:p>
            <a:pPr>
              <a:buNone/>
            </a:pPr>
            <a:r>
              <a:rPr lang="en-US" sz="2000" dirty="0" smtClean="0">
                <a:ln w="18415" cmpd="sng">
                  <a:noFill/>
                  <a:prstDash val="solid"/>
                </a:ln>
                <a:solidFill>
                  <a:schemeClr val="bg1"/>
                </a:solidFill>
                <a:effectLst>
                  <a:outerShdw blurRad="63500" dir="3600000" algn="tl" rotWithShape="0">
                    <a:srgbClr val="000000">
                      <a:alpha val="70000"/>
                    </a:srgbClr>
                  </a:outerShdw>
                </a:effectLst>
              </a:rPr>
              <a:t>       </a:t>
            </a:r>
            <a:r>
              <a:rPr lang="ru-RU" sz="2000" dirty="0" smtClean="0">
                <a:ln w="18415" cmpd="sng">
                  <a:noFill/>
                  <a:prstDash val="solid"/>
                </a:ln>
                <a:solidFill>
                  <a:schemeClr val="bg1"/>
                </a:solidFill>
                <a:effectLst>
                  <a:outerShdw blurRad="63500" dir="3600000" algn="tl" rotWithShape="0">
                    <a:srgbClr val="000000">
                      <a:alpha val="70000"/>
                    </a:srgbClr>
                  </a:outerShdw>
                </a:effectLst>
              </a:rPr>
              <a:t>Жюль Анри Пуанкаре предположил такое в 1904 году. Теперь Перельман убедил всех понимающих, что французский тополог был прав. И превратил его гипотезу в теорему.</a:t>
            </a:r>
          </a:p>
          <a:p>
            <a:pPr>
              <a:buNone/>
            </a:pPr>
            <a:r>
              <a:rPr lang="en-US" sz="2000" dirty="0" smtClean="0">
                <a:ln w="18415" cmpd="sng">
                  <a:noFill/>
                  <a:prstDash val="solid"/>
                </a:ln>
                <a:solidFill>
                  <a:schemeClr val="bg1"/>
                </a:solidFill>
                <a:effectLst>
                  <a:outerShdw blurRad="63500" dir="3600000" algn="tl" rotWithShape="0">
                    <a:srgbClr val="000000">
                      <a:alpha val="70000"/>
                    </a:srgbClr>
                  </a:outerShdw>
                </a:effectLst>
              </a:rPr>
              <a:t>       </a:t>
            </a:r>
            <a:r>
              <a:rPr lang="ru-RU" sz="2000" dirty="0" smtClean="0">
                <a:ln w="18415" cmpd="sng">
                  <a:noFill/>
                  <a:prstDash val="solid"/>
                </a:ln>
                <a:solidFill>
                  <a:schemeClr val="bg1"/>
                </a:solidFill>
                <a:effectLst>
                  <a:outerShdw blurRad="63500" dir="3600000" algn="tl" rotWithShape="0">
                    <a:srgbClr val="000000">
                      <a:alpha val="70000"/>
                    </a:srgbClr>
                  </a:outerShdw>
                </a:effectLst>
              </a:rPr>
              <a:t>Доказательство помогает понять, какая форма у нашей Вселенной. И позволяет весьма обоснованно предположить, что она и есть та самая трехмерная сфера.</a:t>
            </a:r>
          </a:p>
          <a:p>
            <a:pPr>
              <a:buNone/>
            </a:pPr>
            <a:r>
              <a:rPr lang="en-US" sz="2000" dirty="0" smtClean="0">
                <a:ln w="18415" cmpd="sng">
                  <a:noFill/>
                  <a:prstDash val="solid"/>
                </a:ln>
                <a:solidFill>
                  <a:schemeClr val="bg1"/>
                </a:solidFill>
                <a:effectLst>
                  <a:outerShdw blurRad="63500" dir="3600000" algn="tl" rotWithShape="0">
                    <a:srgbClr val="000000">
                      <a:alpha val="70000"/>
                    </a:srgbClr>
                  </a:outerShdw>
                </a:effectLst>
              </a:rPr>
              <a:t>       </a:t>
            </a:r>
            <a:r>
              <a:rPr lang="ru-RU" sz="2000" dirty="0" smtClean="0">
                <a:ln w="18415" cmpd="sng">
                  <a:noFill/>
                  <a:prstDash val="solid"/>
                </a:ln>
                <a:solidFill>
                  <a:schemeClr val="bg1"/>
                </a:solidFill>
                <a:effectLst>
                  <a:outerShdw blurRad="63500" dir="3600000" algn="tl" rotWithShape="0">
                    <a:srgbClr val="000000">
                      <a:alpha val="70000"/>
                    </a:srgbClr>
                  </a:outerShdw>
                </a:effectLst>
              </a:rPr>
              <a:t>Но если Вселенная – такая «фигура», которую можно стянуть в точку, то, наверное, можно и растянуть из точки. Что служит косвенным подтверждением теории Большого взрыва, которая утверждает: как раз из точки Вселенная и произошла.</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2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2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2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2000"/>
                                        <p:tgtEl>
                                          <p:spTgt spid="3">
                                            <p:txEl>
                                              <p:pRg st="0" end="0"/>
                                            </p:txEl>
                                          </p:spTgt>
                                        </p:tgtEl>
                                      </p:cBhvr>
                                    </p:animEffect>
                                  </p:childTnLst>
                                </p:cTn>
                              </p:par>
                              <p:par>
                                <p:cTn id="12" presetID="54" presetClass="entr" presetSubtype="0" accel="10000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20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5" dur="2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6" dur="2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7" dur="2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2000"/>
                                        <p:tgtEl>
                                          <p:spTgt spid="3">
                                            <p:txEl>
                                              <p:pRg st="1" end="1"/>
                                            </p:txEl>
                                          </p:spTgt>
                                        </p:tgtEl>
                                      </p:cBhvr>
                                    </p:animEffect>
                                  </p:childTnLst>
                                </p:cTn>
                              </p:par>
                              <p:par>
                                <p:cTn id="19" presetID="54" presetClass="entr" presetSubtype="0" accel="10000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20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2" dur="2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3" dur="2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4" dur="2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5" dur="2000"/>
                                        <p:tgtEl>
                                          <p:spTgt spid="3">
                                            <p:txEl>
                                              <p:pRg st="2" end="2"/>
                                            </p:txEl>
                                          </p:spTgt>
                                        </p:tgtEl>
                                      </p:cBhvr>
                                    </p:animEffect>
                                  </p:childTnLst>
                                </p:cTn>
                              </p:par>
                              <p:par>
                                <p:cTn id="26" presetID="54" presetClass="entr" presetSubtype="0" accel="100000"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20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29" dur="2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0" dur="2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1" dur="20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38088"/>
            <a:ext cx="8229600" cy="6643710"/>
          </a:xfrm>
        </p:spPr>
        <p:txBody>
          <a:bodyPr>
            <a:normAutofit fontScale="77500" lnSpcReduction="20000"/>
          </a:bodyPr>
          <a:lstStyle/>
          <a:p>
            <a:pPr>
              <a:buNone/>
            </a:pPr>
            <a:r>
              <a:rPr lang="ru-RU" sz="2800" dirty="0" smtClean="0">
                <a:ln w="18415" cmpd="sng">
                  <a:noFill/>
                  <a:prstDash val="solid"/>
                </a:ln>
                <a:solidFill>
                  <a:schemeClr val="bg1"/>
                </a:solidFill>
                <a:effectLst>
                  <a:outerShdw blurRad="63500" dir="3600000" algn="tl" rotWithShape="0">
                    <a:srgbClr val="000000">
                      <a:alpha val="70000"/>
                    </a:srgbClr>
                  </a:outerShdw>
                </a:effectLst>
              </a:rPr>
              <a:t>    И вот эти два имени сегодня в научном мире стоят рядом.</a:t>
            </a:r>
          </a:p>
          <a:p>
            <a:pPr>
              <a:buNone/>
            </a:pPr>
            <a:r>
              <a:rPr lang="ru-RU" sz="2800" dirty="0" smtClean="0">
                <a:ln w="18415" cmpd="sng">
                  <a:noFill/>
                  <a:prstDash val="solid"/>
                </a:ln>
                <a:solidFill>
                  <a:schemeClr val="bg1"/>
                </a:solidFill>
                <a:effectLst>
                  <a:outerShdw blurRad="63500" dir="3600000" algn="tl" rotWithShape="0">
                    <a:srgbClr val="000000">
                      <a:alpha val="70000"/>
                    </a:srgbClr>
                  </a:outerShdw>
                </a:effectLst>
              </a:rPr>
              <a:t>     </a:t>
            </a:r>
          </a:p>
          <a:p>
            <a:pPr>
              <a:buNone/>
            </a:pPr>
            <a:endParaRPr lang="ru-RU" dirty="0" smtClean="0">
              <a:ln w="18415" cmpd="sng">
                <a:noFill/>
                <a:prstDash val="solid"/>
              </a:ln>
              <a:solidFill>
                <a:schemeClr val="bg1"/>
              </a:solidFill>
              <a:effectLst>
                <a:outerShdw blurRad="63500" dir="3600000" algn="tl" rotWithShape="0">
                  <a:srgbClr val="000000">
                    <a:alpha val="70000"/>
                  </a:srgbClr>
                </a:outerShdw>
              </a:effectLst>
            </a:endParaRPr>
          </a:p>
          <a:p>
            <a:pPr>
              <a:buNone/>
            </a:pPr>
            <a:endParaRPr lang="ru-RU" dirty="0" smtClean="0">
              <a:ln w="18415" cmpd="sng">
                <a:noFill/>
                <a:prstDash val="solid"/>
              </a:ln>
              <a:solidFill>
                <a:schemeClr val="bg1"/>
              </a:solidFill>
              <a:effectLst>
                <a:outerShdw blurRad="63500" dir="3600000" algn="tl" rotWithShape="0">
                  <a:srgbClr val="000000">
                    <a:alpha val="70000"/>
                  </a:srgbClr>
                </a:outerShdw>
              </a:effectLst>
            </a:endParaRPr>
          </a:p>
          <a:p>
            <a:pPr>
              <a:buNone/>
            </a:pPr>
            <a:endParaRPr lang="ru-RU" dirty="0" smtClean="0">
              <a:ln w="18415" cmpd="sng">
                <a:noFill/>
                <a:prstDash val="solid"/>
              </a:ln>
              <a:solidFill>
                <a:schemeClr val="bg1"/>
              </a:solidFill>
              <a:effectLst>
                <a:outerShdw blurRad="63500" dir="3600000" algn="tl" rotWithShape="0">
                  <a:srgbClr val="000000">
                    <a:alpha val="70000"/>
                  </a:srgbClr>
                </a:outerShdw>
              </a:effectLst>
            </a:endParaRPr>
          </a:p>
          <a:p>
            <a:pPr>
              <a:buNone/>
            </a:pPr>
            <a:endParaRPr lang="ru-RU" dirty="0" smtClean="0">
              <a:ln w="18415" cmpd="sng">
                <a:noFill/>
                <a:prstDash val="solid"/>
              </a:ln>
              <a:solidFill>
                <a:schemeClr val="bg1"/>
              </a:solidFill>
              <a:effectLst>
                <a:outerShdw blurRad="63500" dir="3600000" algn="tl" rotWithShape="0">
                  <a:srgbClr val="000000">
                    <a:alpha val="70000"/>
                  </a:srgbClr>
                </a:outerShdw>
              </a:effectLst>
            </a:endParaRPr>
          </a:p>
          <a:p>
            <a:pPr>
              <a:buNone/>
            </a:pPr>
            <a:endParaRPr lang="ru-RU" dirty="0" smtClean="0">
              <a:ln w="18415" cmpd="sng">
                <a:noFill/>
                <a:prstDash val="solid"/>
              </a:ln>
              <a:solidFill>
                <a:schemeClr val="bg1"/>
              </a:solidFill>
              <a:effectLst>
                <a:outerShdw blurRad="63500" dir="3600000" algn="tl" rotWithShape="0">
                  <a:srgbClr val="000000">
                    <a:alpha val="70000"/>
                  </a:srgbClr>
                </a:outerShdw>
              </a:effectLst>
            </a:endParaRPr>
          </a:p>
          <a:p>
            <a:pPr>
              <a:buNone/>
            </a:pPr>
            <a:r>
              <a:rPr lang="ru-RU" dirty="0" smtClean="0">
                <a:ln w="18415" cmpd="sng">
                  <a:noFill/>
                  <a:prstDash val="solid"/>
                </a:ln>
                <a:solidFill>
                  <a:schemeClr val="bg1"/>
                </a:solidFill>
                <a:effectLst>
                  <a:outerShdw blurRad="63500" dir="3600000" algn="tl" rotWithShape="0">
                    <a:srgbClr val="000000">
                      <a:alpha val="70000"/>
                    </a:srgbClr>
                  </a:outerShdw>
                </a:effectLst>
              </a:rPr>
              <a:t>    </a:t>
            </a:r>
          </a:p>
          <a:p>
            <a:pPr>
              <a:buNone/>
            </a:pPr>
            <a:r>
              <a:rPr lang="ru-RU" dirty="0" smtClean="0">
                <a:ln w="18415" cmpd="sng">
                  <a:noFill/>
                  <a:prstDash val="solid"/>
                </a:ln>
                <a:solidFill>
                  <a:schemeClr val="bg1"/>
                </a:solidFill>
                <a:effectLst>
                  <a:outerShdw blurRad="63500" dir="3600000" algn="tl" rotWithShape="0">
                    <a:srgbClr val="000000">
                      <a:alpha val="70000"/>
                    </a:srgbClr>
                  </a:outerShdw>
                </a:effectLst>
              </a:rPr>
              <a:t>    </a:t>
            </a:r>
          </a:p>
          <a:p>
            <a:pPr>
              <a:buNone/>
            </a:pPr>
            <a:r>
              <a:rPr lang="ru-RU" dirty="0" smtClean="0">
                <a:ln w="18415" cmpd="sng">
                  <a:noFill/>
                  <a:prstDash val="solid"/>
                </a:ln>
                <a:solidFill>
                  <a:schemeClr val="bg1"/>
                </a:solidFill>
                <a:effectLst>
                  <a:outerShdw blurRad="63500" dir="3600000" algn="tl" rotWithShape="0">
                    <a:srgbClr val="000000">
                      <a:alpha val="70000"/>
                    </a:srgbClr>
                  </a:outerShdw>
                </a:effectLst>
              </a:rPr>
              <a:t>    Усилия математиков направлены на построение нового математического подхода к геометрическим свойствам произвольных трехмерных поверхностей. Исходная поверхность в ходе эволюции будет деформироваться и, как показал Перельман, в конце концов плавно перейдет именно в сферу. Сила этого подхода состоит в том, что, минуя все промежуточные моменты, можно сразу заглянуть «в бесконечность», в самый конец эволюции.</a:t>
            </a:r>
            <a:endParaRPr lang="ru-RU" dirty="0">
              <a:ln w="18415" cmpd="sng">
                <a:noFill/>
                <a:prstDash val="solid"/>
              </a:ln>
              <a:solidFill>
                <a:schemeClr val="bg1"/>
              </a:solidFill>
              <a:effectLst>
                <a:outerShdw blurRad="63500" dir="3600000" algn="tl" rotWithShape="0">
                  <a:srgbClr val="000000">
                    <a:alpha val="70000"/>
                  </a:srgbClr>
                </a:outerShdw>
              </a:effectLst>
            </a:endParaRPr>
          </a:p>
        </p:txBody>
      </p:sp>
      <p:pic>
        <p:nvPicPr>
          <p:cNvPr id="4" name="Рисунок 3" descr="622-20-2.jpg"/>
          <p:cNvPicPr>
            <a:picLocks noChangeAspect="1"/>
          </p:cNvPicPr>
          <p:nvPr/>
        </p:nvPicPr>
        <p:blipFill>
          <a:blip r:embed="rId2"/>
          <a:stretch>
            <a:fillRect/>
          </a:stretch>
        </p:blipFill>
        <p:spPr>
          <a:xfrm>
            <a:off x="2357422" y="1071546"/>
            <a:ext cx="1704479" cy="2214578"/>
          </a:xfrm>
          <a:prstGeom prst="rect">
            <a:avLst/>
          </a:prstGeom>
        </p:spPr>
      </p:pic>
      <p:pic>
        <p:nvPicPr>
          <p:cNvPr id="6" name="Рисунок 5" descr="Григорий_Перельман.jpg"/>
          <p:cNvPicPr>
            <a:picLocks noChangeAspect="1"/>
          </p:cNvPicPr>
          <p:nvPr/>
        </p:nvPicPr>
        <p:blipFill>
          <a:blip r:embed="rId3"/>
          <a:srcRect l="17647" r="15686"/>
          <a:stretch>
            <a:fillRect/>
          </a:stretch>
        </p:blipFill>
        <p:spPr>
          <a:xfrm>
            <a:off x="4357686" y="1214422"/>
            <a:ext cx="2428892" cy="2043114"/>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2000"/>
                                        <p:tgtEl>
                                          <p:spTgt spid="4"/>
                                        </p:tgtEl>
                                      </p:cBhvr>
                                    </p:animEffect>
                                  </p:childTnLst>
                                </p:cTn>
                              </p:par>
                              <p:par>
                                <p:cTn id="8" presetID="1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Bottom)">
                                      <p:cBhvr>
                                        <p:cTn id="10" dur="2000"/>
                                        <p:tgtEl>
                                          <p:spTgt spid="6"/>
                                        </p:tgtEl>
                                      </p:cBhvr>
                                    </p:animEffect>
                                  </p:childTnLst>
                                </p:cTn>
                              </p:par>
                              <p:par>
                                <p:cTn id="11" presetID="53"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par>
                                <p:cTn id="16" presetID="53" presetClass="entr" presetSubtype="0"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2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0" dur="2000"/>
                                        <p:tgtEl>
                                          <p:spTgt spid="3">
                                            <p:txEl>
                                              <p:pRg st="1" end="1"/>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p:cTn id="23" dur="2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4" dur="20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25" dur="2000"/>
                                        <p:tgtEl>
                                          <p:spTgt spid="3">
                                            <p:txEl>
                                              <p:pRg st="7" end="7"/>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 calcmode="lin" valueType="num">
                                      <p:cBhvr>
                                        <p:cTn id="28" dur="2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29" dur="20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30" dur="2000"/>
                                        <p:tgtEl>
                                          <p:spTgt spid="3">
                                            <p:txEl>
                                              <p:pRg st="8" end="8"/>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 calcmode="lin" valueType="num">
                                      <p:cBhvr>
                                        <p:cTn id="33" dur="2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34" dur="20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35"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96842"/>
          </a:xfrm>
        </p:spPr>
        <p:txBody>
          <a:bodyPr>
            <a:noAutofit/>
          </a:bodyPr>
          <a:lstStyle/>
          <a:p>
            <a:r>
              <a:rPr lang="ru-RU" sz="1800" dirty="0" smtClean="0"/>
              <a:t/>
            </a:r>
            <a:br>
              <a:rPr lang="ru-RU" sz="1800" dirty="0" smtClean="0"/>
            </a:br>
            <a:endParaRPr lang="ru-RU" sz="1800" dirty="0"/>
          </a:p>
        </p:txBody>
      </p:sp>
      <p:pic>
        <p:nvPicPr>
          <p:cNvPr id="5" name="Рисунок 4" descr="article_image-image-article.jpg"/>
          <p:cNvPicPr>
            <a:picLocks noChangeAspect="1"/>
          </p:cNvPicPr>
          <p:nvPr/>
        </p:nvPicPr>
        <p:blipFill>
          <a:blip r:embed="rId2"/>
          <a:srcRect r="14563" b="20000"/>
          <a:stretch>
            <a:fillRect/>
          </a:stretch>
        </p:blipFill>
        <p:spPr>
          <a:xfrm>
            <a:off x="1071538" y="714356"/>
            <a:ext cx="7143800" cy="1714512"/>
          </a:xfrm>
          <a:prstGeom prst="rect">
            <a:avLst/>
          </a:prstGeom>
        </p:spPr>
      </p:pic>
      <p:sp>
        <p:nvSpPr>
          <p:cNvPr id="6" name="Прямоугольник 5"/>
          <p:cNvSpPr/>
          <p:nvPr/>
        </p:nvSpPr>
        <p:spPr>
          <a:xfrm>
            <a:off x="500034" y="3143248"/>
            <a:ext cx="8286808" cy="3139321"/>
          </a:xfrm>
          <a:prstGeom prst="rect">
            <a:avLst/>
          </a:prstGeom>
        </p:spPr>
        <p:txBody>
          <a:bodyPr wrap="square">
            <a:spAutoFit/>
          </a:bodyPr>
          <a:lstStyle/>
          <a:p>
            <a:r>
              <a:rPr lang="ru-RU" sz="2200" dirty="0" smtClean="0">
                <a:ln w="18415" cmpd="sng">
                  <a:noFill/>
                  <a:prstDash val="solid"/>
                </a:ln>
                <a:solidFill>
                  <a:schemeClr val="bg1"/>
                </a:solidFill>
                <a:effectLst>
                  <a:outerShdw blurRad="63500" dir="3600000" algn="tl" rotWithShape="0">
                    <a:srgbClr val="000000">
                      <a:alpha val="70000"/>
                    </a:srgbClr>
                  </a:outerShdw>
                </a:effectLst>
              </a:rPr>
              <a:t>Девятнадцатого марта Математический институт Клея присудил российскому математику Григорию Перельману «Премию тысячелетия» (Millenium prize)за доказательство гипотезы Пуанкаре, которую не могли подтвердить 100 лет. </a:t>
            </a:r>
          </a:p>
          <a:p>
            <a:r>
              <a:rPr lang="ru-RU" sz="2200" dirty="0" smtClean="0">
                <a:ln w="18415" cmpd="sng">
                  <a:noFill/>
                  <a:prstDash val="solid"/>
                </a:ln>
                <a:solidFill>
                  <a:schemeClr val="bg1"/>
                </a:solidFill>
                <a:effectLst>
                  <a:outerShdw blurRad="63500" dir="3600000" algn="tl" rotWithShape="0">
                    <a:srgbClr val="000000">
                      <a:alpha val="70000"/>
                    </a:srgbClr>
                  </a:outerShdw>
                </a:effectLst>
              </a:rPr>
              <a:t>Похоже, что Михаил Громов, российский геометр, — понял логику Перельмана:</a:t>
            </a:r>
            <a:r>
              <a:rPr lang="ru-RU" sz="2200" i="1" dirty="0" smtClean="0">
                <a:ln w="18415" cmpd="sng">
                  <a:noFill/>
                  <a:prstDash val="solid"/>
                </a:ln>
                <a:solidFill>
                  <a:schemeClr val="bg1"/>
                </a:solidFill>
                <a:effectLst>
                  <a:outerShdw blurRad="63500" dir="3600000" algn="tl" rotWithShape="0">
                    <a:srgbClr val="000000">
                      <a:alpha val="70000"/>
                    </a:srgbClr>
                  </a:outerShdw>
                </a:effectLst>
              </a:rPr>
              <a:t> «Чтобы сделать великую работу, вы должны иметь чистый разум. Вы можете думать только о математике. Все остальное — человеческие слабости. Принятие премий показывает слабость».</a:t>
            </a:r>
            <a:endParaRPr lang="ru-RU" sz="2200" dirty="0" smtClean="0">
              <a:ln w="18415" cmpd="sng">
                <a:noFill/>
                <a:prstDash val="solid"/>
              </a:ln>
              <a:solidFill>
                <a:schemeClr val="bg1"/>
              </a:solidFill>
              <a:effectLst>
                <a:outerShdw blurRad="63500" dir="3600000" algn="tl" rotWithShape="0">
                  <a:srgbClr val="000000">
                    <a:alpha val="70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000" fill="hold"/>
                                        <p:tgtEl>
                                          <p:spTgt spid="5"/>
                                        </p:tgtEl>
                                        <p:attrNameLst>
                                          <p:attrName>ppt_w</p:attrName>
                                        </p:attrNameLst>
                                      </p:cBhvr>
                                      <p:tavLst>
                                        <p:tav tm="0">
                                          <p:val>
                                            <p:strVal val="#ppt_w*0.70"/>
                                          </p:val>
                                        </p:tav>
                                        <p:tav tm="100000">
                                          <p:val>
                                            <p:strVal val="#ppt_w"/>
                                          </p:val>
                                        </p:tav>
                                      </p:tavLst>
                                    </p:anim>
                                    <p:anim calcmode="lin" valueType="num">
                                      <p:cBhvr>
                                        <p:cTn id="8" dur="2000" fill="hold"/>
                                        <p:tgtEl>
                                          <p:spTgt spid="5"/>
                                        </p:tgtEl>
                                        <p:attrNameLst>
                                          <p:attrName>ppt_h</p:attrName>
                                        </p:attrNameLst>
                                      </p:cBhvr>
                                      <p:tavLst>
                                        <p:tav tm="0">
                                          <p:val>
                                            <p:strVal val="#ppt_h"/>
                                          </p:val>
                                        </p:tav>
                                        <p:tav tm="100000">
                                          <p:val>
                                            <p:strVal val="#ppt_h"/>
                                          </p:val>
                                        </p:tav>
                                      </p:tavLst>
                                    </p:anim>
                                    <p:animEffect transition="in" filter="fade">
                                      <p:cBhvr>
                                        <p:cTn id="9" dur="2000"/>
                                        <p:tgtEl>
                                          <p:spTgt spid="5"/>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2000" fill="hold"/>
                                        <p:tgtEl>
                                          <p:spTgt spid="6"/>
                                        </p:tgtEl>
                                        <p:attrNameLst>
                                          <p:attrName>ppt_w</p:attrName>
                                        </p:attrNameLst>
                                      </p:cBhvr>
                                      <p:tavLst>
                                        <p:tav tm="0">
                                          <p:val>
                                            <p:strVal val="#ppt_w*0.70"/>
                                          </p:val>
                                        </p:tav>
                                        <p:tav tm="100000">
                                          <p:val>
                                            <p:strVal val="#ppt_w"/>
                                          </p:val>
                                        </p:tav>
                                      </p:tavLst>
                                    </p:anim>
                                    <p:anim calcmode="lin" valueType="num">
                                      <p:cBhvr>
                                        <p:cTn id="13" dur="2000" fill="hold"/>
                                        <p:tgtEl>
                                          <p:spTgt spid="6"/>
                                        </p:tgtEl>
                                        <p:attrNameLst>
                                          <p:attrName>ppt_h</p:attrName>
                                        </p:attrNameLst>
                                      </p:cBhvr>
                                      <p:tavLst>
                                        <p:tav tm="0">
                                          <p:val>
                                            <p:strVal val="#ppt_h"/>
                                          </p:val>
                                        </p:tav>
                                        <p:tav tm="100000">
                                          <p:val>
                                            <p:strVal val="#ppt_h"/>
                                          </p:val>
                                        </p:tav>
                                      </p:tavLst>
                                    </p:anim>
                                    <p:animEffect transition="in" filter="fade">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1143000"/>
          </a:xfrm>
        </p:spPr>
        <p:txBody>
          <a:bodyPr>
            <a:normAutofit fontScale="90000"/>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Теория специальной относительности Пуанкаре</a:t>
            </a:r>
            <a:endParaRPr lang="ru-RU" dirty="0"/>
          </a:p>
        </p:txBody>
      </p:sp>
      <p:sp>
        <p:nvSpPr>
          <p:cNvPr id="3" name="Содержимое 2"/>
          <p:cNvSpPr>
            <a:spLocks noGrp="1"/>
          </p:cNvSpPr>
          <p:nvPr>
            <p:ph idx="1"/>
          </p:nvPr>
        </p:nvSpPr>
        <p:spPr>
          <a:xfrm>
            <a:off x="428596" y="1314449"/>
            <a:ext cx="8258204" cy="3614749"/>
          </a:xfrm>
        </p:spPr>
        <p:txBody>
          <a:bodyPr>
            <a:normAutofit fontScale="70000" lnSpcReduction="20000"/>
          </a:bodyPr>
          <a:lstStyle/>
          <a:p>
            <a:pPr>
              <a:buNone/>
            </a:pPr>
            <a:r>
              <a:rPr lang="ru-RU" dirty="0" smtClean="0">
                <a:ln w="18415" cmpd="sng">
                  <a:noFill/>
                  <a:prstDash val="solid"/>
                </a:ln>
                <a:solidFill>
                  <a:schemeClr val="bg1"/>
                </a:solidFill>
                <a:effectLst>
                  <a:outerShdw blurRad="63500" dir="3600000" algn="tl" rotWithShape="0">
                    <a:srgbClr val="000000">
                      <a:alpha val="70000"/>
                    </a:srgbClr>
                  </a:outerShdw>
                </a:effectLst>
              </a:rPr>
              <a:t>     </a:t>
            </a:r>
            <a:r>
              <a:rPr lang="ru-RU" sz="3400" dirty="0" smtClean="0">
                <a:ln w="18415" cmpd="sng">
                  <a:noFill/>
                  <a:prstDash val="solid"/>
                </a:ln>
                <a:solidFill>
                  <a:schemeClr val="bg1"/>
                </a:solidFill>
                <a:effectLst>
                  <a:outerShdw blurRad="63500" dir="3600000" algn="tl" rotWithShape="0">
                    <a:srgbClr val="000000">
                      <a:alpha val="70000"/>
                    </a:srgbClr>
                  </a:outerShdw>
                </a:effectLst>
              </a:rPr>
              <a:t>В</a:t>
            </a:r>
            <a:r>
              <a:rPr lang="ru-RU" sz="3500" dirty="0" smtClean="0">
                <a:ln w="18415" cmpd="sng">
                  <a:noFill/>
                  <a:prstDash val="solid"/>
                </a:ln>
                <a:solidFill>
                  <a:schemeClr val="bg1"/>
                </a:solidFill>
                <a:effectLst>
                  <a:outerShdw blurRad="63500" dir="3600000" algn="tl" rotWithShape="0">
                    <a:srgbClr val="000000">
                      <a:alpha val="70000"/>
                    </a:srgbClr>
                  </a:outerShdw>
                </a:effectLst>
              </a:rPr>
              <a:t> 1902 году Пуанкаре публикует работу "</a:t>
            </a:r>
            <a:r>
              <a:rPr lang="ru-RU" sz="3500" i="1" dirty="0" smtClean="0">
                <a:ln w="18415" cmpd="sng">
                  <a:noFill/>
                  <a:prstDash val="solid"/>
                </a:ln>
                <a:solidFill>
                  <a:schemeClr val="bg1"/>
                </a:solidFill>
                <a:effectLst>
                  <a:outerShdw blurRad="63500" dir="3600000" algn="tl" rotWithShape="0">
                    <a:srgbClr val="000000">
                      <a:alpha val="70000"/>
                    </a:srgbClr>
                  </a:outerShdw>
                </a:effectLst>
              </a:rPr>
              <a:t>Наука и гипотеза</a:t>
            </a:r>
            <a:r>
              <a:rPr lang="ru-RU" sz="3500" dirty="0" smtClean="0">
                <a:ln w="18415" cmpd="sng">
                  <a:noFill/>
                  <a:prstDash val="solid"/>
                </a:ln>
                <a:solidFill>
                  <a:schemeClr val="bg1"/>
                </a:solidFill>
                <a:effectLst>
                  <a:outerShdw blurRad="63500" dir="3600000" algn="tl" rotWithShape="0">
                    <a:srgbClr val="000000">
                      <a:alpha val="70000"/>
                    </a:srgbClr>
                  </a:outerShdw>
                </a:effectLst>
              </a:rPr>
              <a:t>", работу, которая имела большой резонанс в научном сообществе. Там он, в частности, писал: "Не существует абсолютного пространства и мы воспринимаем только относительные движения. Не существует абсолютного времени: утверждение, что два промежутка времени равны друг другу, само по себе не имеет никакого смысла. Оно может обрести смысл только при определенных дополнительных условиях". </a:t>
            </a:r>
            <a:endParaRPr lang="ru-RU" sz="3500" dirty="0">
              <a:ln w="18415" cmpd="sng">
                <a:noFill/>
                <a:prstDash val="solid"/>
              </a:ln>
              <a:solidFill>
                <a:schemeClr val="bg1"/>
              </a:solidFill>
              <a:effectLst>
                <a:outerShdw blurRad="63500" dir="3600000" algn="tl" rotWithShape="0">
                  <a:srgbClr val="000000">
                    <a:alpha val="70000"/>
                  </a:srgbClr>
                </a:outerShdw>
              </a:effectLst>
            </a:endParaRPr>
          </a:p>
        </p:txBody>
      </p:sp>
      <p:sp>
        <p:nvSpPr>
          <p:cNvPr id="4" name="TextBox 3"/>
          <p:cNvSpPr txBox="1"/>
          <p:nvPr/>
        </p:nvSpPr>
        <p:spPr>
          <a:xfrm>
            <a:off x="857224" y="4605891"/>
            <a:ext cx="7929618" cy="1323439"/>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Формула </a:t>
            </a:r>
            <a:r>
              <a:rPr lang="ru-RU" sz="2000" b="1" i="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Е = mс</a:t>
            </a:r>
            <a:r>
              <a:rPr lang="ru-RU" sz="2000" b="1" spc="50" baseline="3000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a:t>
            </a:r>
            <a:r>
              <a:rPr lang="ru-RU"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принадлежит Анри Пуанкаре. Он первым в истории науки заметил в 1900 году, что энергия излучения обладает массой </a:t>
            </a:r>
            <a:r>
              <a:rPr lang="ru-RU" sz="2000" b="1" i="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a:t>
            </a:r>
            <a:r>
              <a:rPr lang="ru-RU"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равной </a:t>
            </a:r>
            <a:r>
              <a:rPr lang="ru-RU" sz="2000" b="1" i="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Е/с</a:t>
            </a:r>
            <a:r>
              <a:rPr lang="ru-RU" sz="2000" b="1" spc="50" baseline="3000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a:t>
            </a:r>
            <a:r>
              <a:rPr lang="ru-RU"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Эта формула одинаково хорошо объясняет, как излучение звезд, так и энергию атомных станций.</a:t>
            </a:r>
            <a:endParaRPr lang="ru-RU"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UTurnArrow">
            <a:hlinkClick r:id="rId2" action="ppaction://hlinksldjump"/>
          </p:cNvPr>
          <p:cNvSpPr>
            <a:spLocks noEditPoints="1" noChangeArrowheads="1"/>
          </p:cNvSpPr>
          <p:nvPr/>
        </p:nvSpPr>
        <p:spPr bwMode="auto">
          <a:xfrm rot="5400000">
            <a:off x="8330316" y="6044316"/>
            <a:ext cx="642917" cy="785786"/>
          </a:xfrm>
          <a:custGeom>
            <a:avLst/>
            <a:gdLst>
              <a:gd name="G0" fmla="+- 0 0 0"/>
              <a:gd name="G1" fmla="+- 5574 0 0"/>
              <a:gd name="G2" fmla="*/ 5574 1 2"/>
              <a:gd name="G3" fmla="*/ 9725 1 2"/>
              <a:gd name="G4" fmla="+- 10800 G3 G2"/>
              <a:gd name="G5" fmla="+- 10800 G3 0"/>
              <a:gd name="G6" fmla="+- G5 G2 0"/>
              <a:gd name="G7" fmla="*/ G6 1 2"/>
              <a:gd name="G8" fmla="+- 9725 0 0"/>
              <a:gd name="G9" fmla="+- 21600 0 5574"/>
              <a:gd name="G10" fmla="+- 21600 0 9725"/>
              <a:gd name="G11" fmla="min G10 8691"/>
              <a:gd name="G12" fmla="+- 8826 0 0"/>
              <a:gd name="G13" fmla="+- 14865 0 5975"/>
              <a:gd name="G14" fmla="+- 14865 0 0"/>
              <a:gd name="G15" fmla="*/ 5574 5842 6110"/>
              <a:gd name="G16" fmla="+- 8826 1350 0"/>
              <a:gd name="G17" fmla="+- 8310 0 G15"/>
              <a:gd name="G18" fmla="*/ G17 G7 8310"/>
              <a:gd name="G19" fmla="+- 5574 G18 0"/>
              <a:gd name="G20" fmla="+- G4 0 G18"/>
              <a:gd name="T0" fmla="*/ 9225 w 21600"/>
              <a:gd name="T1" fmla="*/ 0 h 21600"/>
              <a:gd name="T2" fmla="*/ 2787 w 21600"/>
              <a:gd name="T3" fmla="*/ 21600 h 21600"/>
              <a:gd name="T4" fmla="*/ 9725 w 21600"/>
              <a:gd name="T5" fmla="*/ 8826 h 21600"/>
              <a:gd name="T6" fmla="*/ 15663 w 21600"/>
              <a:gd name="T7" fmla="*/ 14865 h 21600"/>
              <a:gd name="T8" fmla="*/ 21600 w 21600"/>
              <a:gd name="T9" fmla="*/ 8826 h 21600"/>
              <a:gd name="T10" fmla="*/ 17694720 60000 65536"/>
              <a:gd name="T11" fmla="*/ 5898240 60000 65536"/>
              <a:gd name="T12" fmla="*/ 5898240 60000 65536"/>
              <a:gd name="T13" fmla="*/ 5898240 60000 65536"/>
              <a:gd name="T14" fmla="*/ 0 60000 65536"/>
              <a:gd name="T15" fmla="*/ 0 w 21600"/>
              <a:gd name="T16" fmla="*/ 8310 h 21600"/>
              <a:gd name="T17" fmla="*/ G1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3" y="14865"/>
                </a:moveTo>
                <a:lnTo>
                  <a:pt x="21600" y="8826"/>
                </a:lnTo>
                <a:lnTo>
                  <a:pt x="18450" y="8826"/>
                </a:lnTo>
                <a:lnTo>
                  <a:pt x="18450" y="8310"/>
                </a:lnTo>
                <a:cubicBezTo>
                  <a:pt x="18450" y="3721"/>
                  <a:pt x="14320" y="0"/>
                  <a:pt x="9225" y="0"/>
                </a:cubicBezTo>
                <a:cubicBezTo>
                  <a:pt x="4130" y="0"/>
                  <a:pt x="0" y="3799"/>
                  <a:pt x="0" y="8485"/>
                </a:cubicBezTo>
                <a:lnTo>
                  <a:pt x="0" y="21600"/>
                </a:lnTo>
                <a:lnTo>
                  <a:pt x="5574" y="21600"/>
                </a:lnTo>
                <a:lnTo>
                  <a:pt x="5574" y="8310"/>
                </a:lnTo>
                <a:cubicBezTo>
                  <a:pt x="5574" y="6664"/>
                  <a:pt x="7055" y="5330"/>
                  <a:pt x="8882" y="5330"/>
                </a:cubicBezTo>
                <a:lnTo>
                  <a:pt x="9568" y="5330"/>
                </a:lnTo>
                <a:cubicBezTo>
                  <a:pt x="11395" y="5330"/>
                  <a:pt x="12876" y="6664"/>
                  <a:pt x="12876" y="8310"/>
                </a:cubicBezTo>
                <a:lnTo>
                  <a:pt x="12876" y="8826"/>
                </a:lnTo>
                <a:lnTo>
                  <a:pt x="9725" y="8826"/>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Right)">
                                      <p:cBhvr>
                                        <p:cTn id="7" dur="10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slide(fromLeft)">
                                      <p:cBhvr>
                                        <p:cTn id="10" dur="1000"/>
                                        <p:tgtEl>
                                          <p:spTgt spid="3">
                                            <p:txEl>
                                              <p:pRg st="0" end="0"/>
                                            </p:txEl>
                                          </p:spTgt>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lide(fromBottom)">
                                      <p:cBhvr>
                                        <p:cTn id="1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2241</TotalTime>
  <Words>475</Words>
  <Application>Microsoft Office PowerPoint</Application>
  <PresentationFormat>Экран (4:3)</PresentationFormat>
  <Paragraphs>40</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Calibri</vt:lpstr>
      <vt:lpstr>Times New Roman</vt:lpstr>
      <vt:lpstr>Тема Office</vt:lpstr>
      <vt:lpstr>Математика и космос</vt:lpstr>
      <vt:lpstr>Анри Пуанкаре</vt:lpstr>
      <vt:lpstr>Перельман</vt:lpstr>
      <vt:lpstr>Презентация PowerPoint</vt:lpstr>
      <vt:lpstr>Гипотеза Пуанкаре</vt:lpstr>
      <vt:lpstr>Презентация PowerPoint</vt:lpstr>
      <vt:lpstr>Презентация PowerPoint</vt:lpstr>
      <vt:lpstr> </vt:lpstr>
      <vt:lpstr>Теория специальной относительности Пуанкаре</vt:lpstr>
      <vt:lpstr>Топология</vt:lpstr>
      <vt:lpstr>Небесная механика</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Математика и космос</dc:title>
  <dc:creator>Anton</dc:creator>
  <cp:lastModifiedBy>Пользователь</cp:lastModifiedBy>
  <cp:revision>79</cp:revision>
  <dcterms:created xsi:type="dcterms:W3CDTF">2011-11-22T05:47:12Z</dcterms:created>
  <dcterms:modified xsi:type="dcterms:W3CDTF">2022-01-18T18:10:31Z</dcterms:modified>
</cp:coreProperties>
</file>