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9" r:id="rId11"/>
    <p:sldId id="270" r:id="rId12"/>
    <p:sldId id="272" r:id="rId13"/>
    <p:sldId id="274" r:id="rId14"/>
    <p:sldId id="275" r:id="rId15"/>
    <p:sldId id="277" r:id="rId16"/>
    <p:sldId id="278" r:id="rId17"/>
    <p:sldId id="280" r:id="rId18"/>
    <p:sldId id="282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431405" cy="32766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Бизнес-проект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«Я открываю детский развивающий центр «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Букварик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Слоган : «Радость детям , помощь взрослым»;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308" y="4107051"/>
            <a:ext cx="6157617" cy="123986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6781800" y="3276600"/>
            <a:ext cx="41751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Работу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подготовила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:</a:t>
            </a:r>
          </a:p>
          <a:p>
            <a:pPr indent="0"/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ученица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 8 В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класса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Сырова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Варвара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Научный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руководитель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педагог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дополнительного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образования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 МБУ </a:t>
            </a:r>
          </a:p>
          <a:p>
            <a:pPr indent="0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ДО «ЦВР»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Крылатый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Сенькина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Елена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charset="0"/>
              </a:rPr>
              <a:t>Павловна</a:t>
            </a:r>
            <a:endParaRPr lang="en-US" altLang="en-US" b="1" dirty="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180840" y="5943600"/>
            <a:ext cx="19570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Самара, 2021</a:t>
            </a:r>
            <a:endParaRPr lang="en-US" altLang="en-US" sz="2000" b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10D54-7158-431E-9583-B17CBF768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3" y="147706"/>
            <a:ext cx="1591194" cy="1414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-12065"/>
            <a:ext cx="2174240" cy="546100"/>
          </a:xfrm>
        </p:spPr>
        <p:txBody>
          <a:bodyPr>
            <a:normAutofit/>
          </a:bodyPr>
          <a:lstStyle/>
          <a:p>
            <a:r>
              <a:rPr lang="ru-RU" altLang="en-US" sz="2400">
                <a:solidFill>
                  <a:schemeClr val="tx1"/>
                </a:solidFill>
              </a:rPr>
              <a:t>Инструменты.</a:t>
            </a:r>
          </a:p>
        </p:txBody>
      </p:sp>
      <p:graphicFrame>
        <p:nvGraphicFramePr>
          <p:cNvPr id="5" name="Таблица 4"/>
          <p:cNvGraphicFramePr/>
          <p:nvPr/>
        </p:nvGraphicFramePr>
        <p:xfrm>
          <a:off x="304800" y="668020"/>
          <a:ext cx="9027795" cy="6189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3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0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№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Наименование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Количество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Цена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Стоимость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Доска (магнитно меловая)  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796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796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Коврик – пазл 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790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1580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Конструктор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306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612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4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Игрушка (липучка животный мир)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182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182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5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Детская железная дорога 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428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428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Набор (строитель)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260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520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7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Набор (повар)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590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1180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Детские машинки 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100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600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9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Плюшевые игрушки 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4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150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600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10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Бумага А4 (пачка)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134 руб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804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11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Акварель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27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162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12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Цветные карандаши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25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150 руб.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3" name="Замещающее содержимое 102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73920" y="533400"/>
            <a:ext cx="2338705" cy="212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Замещающее содержимое 103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773920" y="4114800"/>
            <a:ext cx="2338705" cy="1902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Замещающее 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0"/>
          <a:ext cx="7750810" cy="6857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8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13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Кисти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10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300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14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Мелки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84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252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15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Простые карандаши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10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200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16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Цветная бумага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6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33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198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17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Клей карандаш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6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25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150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18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Счёты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170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170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19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Буквы (магнитные)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166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166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20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Цифры (магнитные)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183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183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Кассовый аппарат  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5200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5200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alt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22</a:t>
                      </a:r>
                      <a:endParaRPr lang="ru-RU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Кулердля воды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800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800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alt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23</a:t>
                      </a:r>
                      <a:endParaRPr lang="ru-RU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Водадля кулера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170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170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alt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24</a:t>
                      </a:r>
                      <a:endParaRPr lang="ru-RU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Пластиковыестаканы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100 шт.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150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150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ru-RU" alt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25</a:t>
                      </a:r>
                      <a:endParaRPr lang="ru-RU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Мылохозяйственное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15руб.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15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5" name="Текстовое поле 104"/>
          <p:cNvSpPr txBox="1"/>
          <p:nvPr/>
        </p:nvSpPr>
        <p:spPr>
          <a:xfrm>
            <a:off x="8239760" y="5867400"/>
            <a:ext cx="39522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1">
                <a:highlight>
                  <a:srgbClr val="00FF00"/>
                </a:highlight>
                <a:latin typeface="Calibri" panose="020F0502020204030204" charset="0"/>
                <a:cs typeface="Times New Roman" panose="02020603050405020304" charset="0"/>
              </a:rPr>
              <a:t>Вывод: Стоимость материалов по проекту составляет 15568 руб.</a:t>
            </a:r>
            <a:endParaRPr lang="en-US" altLang="en-US" b="1">
              <a:highlight>
                <a:srgbClr val="00FF00"/>
              </a:highlight>
              <a:latin typeface="Calibri" panose="020F0502020204030204" charset="0"/>
              <a:cs typeface="Times New Roman" panose="02020603050405020304" charset="0"/>
            </a:endParaRPr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63000" y="1066800"/>
            <a:ext cx="3107690" cy="2790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2220">
                <a:solidFill>
                  <a:srgbClr val="7030A0"/>
                </a:solidFill>
              </a:rPr>
              <a:t>7.Реклама.</a:t>
            </a:r>
            <a:br>
              <a:rPr lang="ru-RU" altLang="en-US" sz="2220">
                <a:solidFill>
                  <a:srgbClr val="7030A0"/>
                </a:solidFill>
              </a:rPr>
            </a:br>
            <a:r>
              <a:rPr lang="ru-RU" altLang="en-US" sz="2220">
                <a:solidFill>
                  <a:srgbClr val="7030A0"/>
                </a:solidFill>
              </a:rPr>
              <a:t>Для распространения информации о моем развивающем центре среди родителей дошкольников , мне нужна реклама.</a:t>
            </a:r>
            <a:br>
              <a:rPr lang="ru-RU" altLang="en-US" sz="2220">
                <a:solidFill>
                  <a:srgbClr val="7030A0"/>
                </a:solidFill>
              </a:rPr>
            </a:br>
            <a:r>
              <a:rPr lang="ru-RU" altLang="en-US" sz="2220">
                <a:solidFill>
                  <a:srgbClr val="7030A0"/>
                </a:solidFill>
              </a:rPr>
              <a:t>Для распространения рекламы необходимо </a:t>
            </a:r>
            <a:br>
              <a:rPr lang="ru-RU" altLang="en-US" sz="2220">
                <a:solidFill>
                  <a:srgbClr val="7030A0"/>
                </a:solidFill>
              </a:rPr>
            </a:br>
            <a:r>
              <a:rPr lang="ru-RU" altLang="en-US" sz="2220">
                <a:solidFill>
                  <a:srgbClr val="7030A0"/>
                </a:solidFill>
              </a:rPr>
              <a:t>1) Распечатать листовки с рекламой:</a:t>
            </a:r>
          </a:p>
        </p:txBody>
      </p:sp>
      <p:pic>
        <p:nvPicPr>
          <p:cNvPr id="10" name="Изображение 1" descr="InShot_20210731_21494222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70" y="2286000"/>
            <a:ext cx="4782820" cy="460184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Текстовое поле 105"/>
          <p:cNvSpPr txBox="1"/>
          <p:nvPr/>
        </p:nvSpPr>
        <p:spPr>
          <a:xfrm>
            <a:off x="5029200" y="2286000"/>
            <a:ext cx="5080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b="0">
                <a:solidFill>
                  <a:srgbClr val="7030A0"/>
                </a:solidFill>
                <a:latin typeface="Calibri" panose="020F0502020204030204" charset="0"/>
              </a:rPr>
              <a:t>2) </a:t>
            </a:r>
            <a:r>
              <a:rPr lang="en-US" b="0">
                <a:solidFill>
                  <a:srgbClr val="7030A0"/>
                </a:solidFill>
                <a:latin typeface="Calibri" panose="020F0502020204030204" charset="0"/>
                <a:cs typeface="Times New Roman" panose="02020603050405020304" charset="0"/>
              </a:rPr>
              <a:t>Распространить листовки детских садах,поликлиниках, парихмахерских.</a:t>
            </a:r>
            <a:endParaRPr lang="en-US" b="0">
              <a:solidFill>
                <a:srgbClr val="7030A0"/>
              </a:solidFill>
              <a:latin typeface="Calibri" panose="020F0502020204030204" charset="0"/>
            </a:endParaRPr>
          </a:p>
          <a:p>
            <a:pPr indent="0"/>
            <a:r>
              <a:rPr lang="en-US" b="0">
                <a:solidFill>
                  <a:srgbClr val="7030A0"/>
                </a:solidFill>
                <a:latin typeface="Calibri" panose="020F0502020204030204" charset="0"/>
              </a:rPr>
              <a:t>3) </a:t>
            </a:r>
            <a:r>
              <a:rPr lang="en-US" b="0">
                <a:solidFill>
                  <a:srgbClr val="7030A0"/>
                </a:solidFill>
                <a:latin typeface="Calibri" panose="020F0502020204030204" charset="0"/>
                <a:cs typeface="Times New Roman" panose="02020603050405020304" charset="0"/>
              </a:rPr>
              <a:t>Продвигать бизнес в социальных сетях:</a:t>
            </a:r>
            <a:r>
              <a:rPr lang="en-US" b="0">
                <a:latin typeface="Calibri" panose="020F05020202040302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graphicFrame>
        <p:nvGraphicFramePr>
          <p:cNvPr id="5" name="Замещающее 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989640" y="3276284"/>
          <a:ext cx="5291455" cy="2104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4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№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Наименование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Охват людей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Цена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ВКонтакте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19300 чел.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12000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Instagram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12000 чел.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6600 руб.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YouTube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Нестабилен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Текстовое поле 5"/>
          <p:cNvSpPr txBox="1"/>
          <p:nvPr/>
        </p:nvSpPr>
        <p:spPr>
          <a:xfrm>
            <a:off x="4989830" y="5410200"/>
            <a:ext cx="42843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1">
                <a:highlight>
                  <a:srgbClr val="00FF00"/>
                </a:highlight>
                <a:latin typeface="Calibri" panose="020F0502020204030204" charset="0"/>
                <a:cs typeface="Times New Roman" panose="02020603050405020304" charset="0"/>
              </a:rPr>
              <a:t>Вывод:  Стоимость рекламы по проекту составляет 18600 руб.</a:t>
            </a:r>
            <a:endParaRPr lang="en-US" altLang="en-US" b="1">
              <a:highlight>
                <a:srgbClr val="00FF00"/>
              </a:highlight>
              <a:latin typeface="Calibri" panose="020F05020202040302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5490210" cy="4527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en-US" sz="20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8.Финансовые затраты на открытие бизнеса.</a:t>
            </a:r>
          </a:p>
        </p:txBody>
      </p:sp>
      <p:graphicFrame>
        <p:nvGraphicFramePr>
          <p:cNvPr id="5" name="Замещающее 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81000" y="533400"/>
          <a:ext cx="8645525" cy="6243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№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Наименование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Стоимость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(образование) Колледж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Бюджет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Сертификат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cap="flat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cap="flat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доход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cap="flat">
                      <a:noFill/>
                    </a:lnR>
                    <a:lnB cap="flat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Правоустанавливающие документы.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7052 руб.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Риелторы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2000 руб.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4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Аренда (за 2 месяца)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19280 руб. х 2 =38560руб.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55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5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Косметический ремонт (оформление помещения) У тебя будет только «оформление помещения», поскольку у тебя «Косметический ремонт не требуется»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5000 руб.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6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Оборудование, мебель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50875 рубля</a:t>
                      </a: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.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7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Материалы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15568 руб.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8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Реклама (за месяц) 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18600 руб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Итог:</a:t>
                      </a:r>
                      <a:endParaRPr lang="en-US" altLang="en-US" sz="1800" b="1"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137655руб.</a:t>
                      </a:r>
                      <a:endParaRPr lang="en-US" altLang="en-US" sz="1800" b="1"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0" name="Замещающее содержимое 9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01200" y="381000"/>
            <a:ext cx="2332355" cy="2292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Замещающее содержимое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9749155" y="3048000"/>
            <a:ext cx="2361565" cy="2503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71800" y="0"/>
            <a:ext cx="4525645" cy="485140"/>
          </a:xfrm>
        </p:spPr>
        <p:txBody>
          <a:bodyPr>
            <a:noAutofit/>
          </a:bodyPr>
          <a:lstStyle/>
          <a:p>
            <a:r>
              <a:rPr lang="ru-RU" altLang="en-US" sz="240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II.Организационный раздел .</a:t>
            </a:r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4191000" y="381000"/>
            <a:ext cx="20643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400" b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charset="0"/>
              </a:rPr>
              <a:t>1. </a:t>
            </a:r>
            <a:r>
              <a:rPr lang="en-US" sz="24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charset="0"/>
                <a:cs typeface="Times New Roman" panose="02020603050405020304" charset="0"/>
              </a:rPr>
              <a:t>Обзор</a:t>
            </a:r>
            <a:r>
              <a:rPr lang="en-US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charset="0"/>
                <a:cs typeface="Times New Roman" panose="02020603050405020304" charset="0"/>
              </a:rPr>
              <a:t>.</a:t>
            </a:r>
            <a:endParaRPr lang="en-US" altLang="en-US" b="1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762000" y="1028065"/>
            <a:ext cx="8181975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</a:rPr>
              <a:t>1)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Правовой статус фирмы : ИП;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</a:rPr>
              <a:t>2)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Название: «Букварик»;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</a:rPr>
              <a:t>3)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Слоган : «Радость детям , помощь взрослым»;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</a:rPr>
              <a:t>4)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Количество сотрудников: 1+ Я;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</a:rPr>
              <a:t>5)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Чем занимайтесь Вы? </a:t>
            </a:r>
          </a:p>
          <a:p>
            <a:pPr indent="0"/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«Директор» поначалу буду заниматься всем, но у меня будет помощник«ца» .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</a:rPr>
              <a:t>6)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График работы: </a:t>
            </a:r>
          </a:p>
          <a:p>
            <a:pPr indent="0"/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Время: 1,5 часа - 1 занятие после 18.00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</a:rPr>
              <a:t>7)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Описание услуг :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charset="0"/>
              <a:cs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ingdings" panose="05000000000000000000" charset="0"/>
                <a:cs typeface="Calibri" panose="020F0502020204030204" charset="0"/>
              </a:rPr>
              <a:t>Ø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Обучение для общего развития ребёнка ;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charset="0"/>
              <a:cs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ingdings" panose="05000000000000000000" charset="0"/>
                <a:cs typeface="Calibri" panose="020F0502020204030204" charset="0"/>
              </a:rPr>
              <a:t>Ø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Подготовка к школе ;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charset="0"/>
              <a:cs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ingdings" panose="05000000000000000000" charset="0"/>
                <a:cs typeface="Calibri" panose="020F0502020204030204" charset="0"/>
              </a:rPr>
              <a:t>Ø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Развитие музыкальных навыков ;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charset="0"/>
              <a:cs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ingdings" panose="05000000000000000000" charset="0"/>
                <a:cs typeface="Calibri" panose="020F0502020204030204" charset="0"/>
              </a:rPr>
              <a:t>Ø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Развитие художественных навыков ;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charset="0"/>
              <a:cs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ingdings" panose="05000000000000000000" charset="0"/>
                <a:cs typeface="Calibri" panose="020F0502020204030204" charset="0"/>
              </a:rPr>
              <a:t>Ø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Просмотр познавательных передач ;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charset="0"/>
              <a:cs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ingdings" panose="05000000000000000000" charset="0"/>
                <a:cs typeface="Calibri" panose="020F0502020204030204" charset="0"/>
              </a:rPr>
              <a:t>Ø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Динамичные игры ;</a:t>
            </a:r>
            <a:endParaRPr lang="en-US" sz="2000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charset="0"/>
              <a:cs typeface="Calibri" panose="020F0502020204030204" charset="0"/>
            </a:endParaRPr>
          </a:p>
          <a:p>
            <a:pPr indent="0"/>
            <a:r>
              <a:rPr lang="en-US" sz="20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ingdings" panose="05000000000000000000" charset="0"/>
                <a:cs typeface="Calibri" panose="020F0502020204030204" charset="0"/>
              </a:rPr>
              <a:t>Ø </a:t>
            </a:r>
            <a:r>
              <a:rPr 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Times New Roman" panose="02020603050405020304" charset="0"/>
              </a:rPr>
              <a:t>Корректировка речи;</a:t>
            </a:r>
            <a:endParaRPr lang="en-US" altLang="en-US" sz="20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cs typeface="Times New Roman" panose="02020603050405020304" charset="0"/>
            </a:endParaRPr>
          </a:p>
        </p:txBody>
      </p:sp>
      <p:pic>
        <p:nvPicPr>
          <p:cNvPr id="11" name="Замещающее содержимое 10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67800" y="4184650"/>
            <a:ext cx="2921635" cy="267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Замещающее содержимое 102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91600" y="304800"/>
            <a:ext cx="3106420" cy="2846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67200" y="0"/>
            <a:ext cx="3914140" cy="534670"/>
          </a:xfrm>
        </p:spPr>
        <p:txBody>
          <a:bodyPr>
            <a:noAutofit/>
          </a:bodyPr>
          <a:lstStyle/>
          <a:p>
            <a:r>
              <a:rPr lang="ru-RU" alt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2.Цены образования.</a:t>
            </a:r>
          </a:p>
        </p:txBody>
      </p:sp>
      <p:graphicFrame>
        <p:nvGraphicFramePr>
          <p:cNvPr id="5" name="Замещающее 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1940" y="990600"/>
          <a:ext cx="11628120" cy="573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40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Общее развитиеРебёнка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Подготовка к школе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Разв. Музык. навыков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Разв. Худож. навыков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Просм.Познов. передач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Динамич. игры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Корректир. речи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Мир детства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500-3000р.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600-3500р.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300-500р.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300-500р.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300-500р.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500-600р.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500р.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Юла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2000-3200р.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2000-3200р.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1200-2000р.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1200р.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1200р.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1200-2000р.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600р.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Абвгдейка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1800-2800р.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2800р.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1200р.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800р.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300-650р.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Мальвина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2800р.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990р.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450р.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4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Мини пух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350р.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400р.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350р.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350р.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500р.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26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highlight>
                            <a:srgbClr val="00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Моя фирма «Букварик»</a:t>
                      </a:r>
                      <a:endParaRPr lang="en-US" altLang="en-US" sz="2000" b="1">
                        <a:highlight>
                          <a:srgbClr val="00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highlight>
                            <a:srgbClr val="00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340р.</a:t>
                      </a:r>
                      <a:endParaRPr lang="en-US" altLang="en-US" sz="2000" b="0">
                        <a:highlight>
                          <a:srgbClr val="00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highlight>
                            <a:srgbClr val="00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390р.</a:t>
                      </a:r>
                      <a:endParaRPr lang="en-US" altLang="en-US" sz="2000" b="0">
                        <a:highlight>
                          <a:srgbClr val="00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highlight>
                            <a:srgbClr val="00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340р.</a:t>
                      </a:r>
                      <a:endParaRPr lang="en-US" altLang="en-US" sz="2000" b="0">
                        <a:highlight>
                          <a:srgbClr val="00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highlight>
                            <a:srgbClr val="00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340р.</a:t>
                      </a:r>
                      <a:endParaRPr lang="en-US" altLang="en-US" sz="2000" b="0">
                        <a:highlight>
                          <a:srgbClr val="00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highlight>
                            <a:srgbClr val="00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340р.</a:t>
                      </a:r>
                      <a:endParaRPr lang="en-US" altLang="en-US" sz="2000" b="0">
                        <a:highlight>
                          <a:srgbClr val="00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highlight>
                            <a:srgbClr val="00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340р.</a:t>
                      </a:r>
                      <a:endParaRPr lang="en-US" altLang="en-US" sz="2000" b="0">
                        <a:highlight>
                          <a:srgbClr val="00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highlight>
                            <a:srgbClr val="00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r>
                        <a:rPr lang="en-US" sz="2000" b="1"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</a:t>
                      </a:r>
                      <a:endParaRPr lang="en-US" altLang="en-US" sz="2000" b="1">
                        <a:highlight>
                          <a:srgbClr val="00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Прямоугольник 14"/>
          <p:cNvSpPr/>
          <p:nvPr/>
        </p:nvSpPr>
        <p:spPr>
          <a:xfrm>
            <a:off x="1651635" y="409575"/>
            <a:ext cx="10258425" cy="581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altLang="zh-CN" sz="2000" b="1" kern="100">
                <a:solidFill>
                  <a:srgbClr val="33333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Times New Roman" panose="02020603050405020304"/>
              </a:rPr>
              <a:t>Услуги.</a:t>
            </a:r>
            <a:endParaRPr lang="en-US" altLang="zh-CN" sz="2000" b="1" kern="10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" name="Прямоугольник 15"/>
          <p:cNvSpPr/>
          <p:nvPr/>
        </p:nvSpPr>
        <p:spPr>
          <a:xfrm>
            <a:off x="281940" y="409575"/>
            <a:ext cx="1435735" cy="21005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en-US" altLang="zh-CN" sz="2400" b="1" kern="10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Конкуренты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0"/>
            <a:ext cx="4393565" cy="528320"/>
          </a:xfrm>
        </p:spPr>
        <p:txBody>
          <a:bodyPr>
            <a:normAutofit fontScale="90000"/>
          </a:bodyPr>
          <a:lstStyle/>
          <a:p>
            <a:r>
              <a:rPr lang="ru-RU" alt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IV Производственный раздел.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91770" y="1089660"/>
            <a:ext cx="9418955" cy="1176020"/>
          </a:xfrm>
        </p:spPr>
        <p:txBody>
          <a:bodyPr>
            <a:noAutofit/>
          </a:bodyPr>
          <a:lstStyle/>
          <a:p>
            <a:r>
              <a:rPr lang="ru-RU" altLang="en-US" sz="2000"/>
              <a:t>24 ребёнка: 12 млад. 2 занятия 520×2=1040×4=4160×12=49920руб.</a:t>
            </a:r>
          </a:p>
          <a:p>
            <a:r>
              <a:rPr lang="ru-RU" altLang="en-US" sz="2000"/>
              <a:t>                     12 стар.  в неделю 520×2=1040×4=4160×12=49920руб.</a:t>
            </a:r>
          </a:p>
          <a:p>
            <a:r>
              <a:rPr lang="ru-RU" altLang="en-US" sz="2000">
                <a:highlight>
                  <a:srgbClr val="FFFF00"/>
                </a:highlight>
              </a:rPr>
              <a:t>Вывод: за месяц мой доход составит 99840.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381000" y="3124200"/>
            <a:ext cx="7795260" cy="814705"/>
          </a:xfrm>
        </p:spPr>
        <p:txBody>
          <a:bodyPr>
            <a:noAutofit/>
          </a:bodyPr>
          <a:lstStyle/>
          <a:p>
            <a:r>
              <a:rPr lang="ru-RU" altLang="en-US" sz="2000"/>
              <a:t>19280+30000+3000=52280р.</a:t>
            </a:r>
          </a:p>
          <a:p>
            <a:r>
              <a:rPr lang="ru-RU" altLang="en-US" sz="2000">
                <a:highlight>
                  <a:srgbClr val="FFFF00"/>
                </a:highlight>
              </a:rPr>
              <a:t>Вывод: за месяц мои расходы составят 52280р.</a:t>
            </a:r>
          </a:p>
        </p:txBody>
      </p:sp>
      <p:sp>
        <p:nvSpPr>
          <p:cNvPr id="107" name="Текстовое поле 106"/>
          <p:cNvSpPr txBox="1"/>
          <p:nvPr/>
        </p:nvSpPr>
        <p:spPr>
          <a:xfrm>
            <a:off x="2362200" y="5334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1 Доходы.</a:t>
            </a:r>
            <a:endParaRPr lang="en-US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362200" y="235140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2400" b="1">
                <a:solidFill>
                  <a:srgbClr val="7030A0"/>
                </a:solidFill>
                <a:latin typeface="Arial" panose="020B0604020202020204" pitchFamily="34" charset="0"/>
              </a:rPr>
              <a:t>2 Расходы.</a:t>
            </a:r>
            <a:endParaRPr lang="en-US" altLang="en-US" sz="24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360930" y="410908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3 Налоги.</a:t>
            </a:r>
            <a:endParaRPr lang="en-US" altLang="en-US" sz="24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91770" y="4876800"/>
            <a:ext cx="983551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>
                <a:solidFill>
                  <a:srgbClr val="333333"/>
                </a:solidFill>
                <a:latin typeface="Arial" panose="020B0604020202020204" pitchFamily="34" charset="0"/>
              </a:rPr>
              <a:t>Доход×6%</a:t>
            </a:r>
          </a:p>
          <a:p>
            <a:pPr indent="0"/>
            <a:r>
              <a:rPr lang="en-US" sz="2000" b="0">
                <a:solidFill>
                  <a:srgbClr val="333333"/>
                </a:solidFill>
                <a:latin typeface="Arial" panose="020B0604020202020204" pitchFamily="34" charset="0"/>
              </a:rPr>
              <a:t>99840×6%=5990р.</a:t>
            </a:r>
            <a:endParaRPr lang="en-US" sz="2000" b="0">
              <a:solidFill>
                <a:srgbClr val="333333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indent="0"/>
            <a:r>
              <a:rPr lang="en-US" sz="2000" b="0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Вывод: за месяц мои налоги составят 5990 р</a:t>
            </a:r>
            <a:r>
              <a:rPr lang="en-US" b="0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.</a:t>
            </a:r>
            <a:endParaRPr lang="ru-RU" altLang="en-US"/>
          </a:p>
        </p:txBody>
      </p:sp>
      <p:pic>
        <p:nvPicPr>
          <p:cNvPr id="8" name="Замещающее содержимое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9067800" y="152400"/>
            <a:ext cx="2941955" cy="298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Замещающее содержимое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9067800" y="3505200"/>
            <a:ext cx="2941955" cy="2802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6257290" cy="594995"/>
          </a:xfrm>
        </p:spPr>
        <p:txBody>
          <a:bodyPr/>
          <a:lstStyle/>
          <a:p>
            <a:r>
              <a:rPr lang="ru-RU" altLang="en-US" sz="2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ОЖИДАЕМЫЕ ФИНАНСОВЫЕ РЕЗУЛЬТАТЫ</a:t>
            </a:r>
          </a:p>
        </p:txBody>
      </p:sp>
      <p:graphicFrame>
        <p:nvGraphicFramePr>
          <p:cNvPr id="5" name="Замещающее 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81000" y="533400"/>
          <a:ext cx="8524240" cy="5979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5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altLang="en-US" sz="2000" b="1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день</a:t>
                      </a:r>
                      <a:endParaRPr lang="en-US" altLang="en-US" sz="2000" b="1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месяц</a:t>
                      </a:r>
                      <a:endParaRPr lang="en-US" altLang="en-US" sz="2000" b="1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Средняя цена чека×Количество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99840р.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70880р.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55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19280р.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Эл. энергия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Входит в аренду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Зарплата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30000р.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Входит в аренду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Реклама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18600 руб</a:t>
                      </a:r>
                      <a:endParaRPr lang="en-US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cap="flat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Непредвидимые расходы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 3000р.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5990р.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 по проекту составляет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22970р.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9" name="Замещающее содержимое 108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53600" y="381000"/>
            <a:ext cx="2399030" cy="2616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Изображение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9753600" y="3962400"/>
            <a:ext cx="2399030" cy="2563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Текстовое поле 110"/>
          <p:cNvSpPr txBox="1"/>
          <p:nvPr/>
        </p:nvSpPr>
        <p:spPr>
          <a:xfrm>
            <a:off x="685800" y="76200"/>
            <a:ext cx="884745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800" b="1">
                <a:solidFill>
                  <a:srgbClr val="333333"/>
                </a:solidFill>
                <a:latin typeface="Arial" panose="020B0604020202020204" pitchFamily="34" charset="0"/>
              </a:rPr>
              <a:t>Окупаемость.</a:t>
            </a:r>
          </a:p>
          <a:p>
            <a:pPr indent="0" algn="ctr"/>
            <a:endParaRPr lang="en-US" sz="2800" b="1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0" algn="ctr"/>
            <a:endParaRPr lang="en-US" sz="2800" b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0" algn="ctr"/>
            <a:r>
              <a:rPr lang="en-US" sz="2800" b="0">
                <a:solidFill>
                  <a:srgbClr val="333333"/>
                </a:solidFill>
                <a:latin typeface="Arial" panose="020B0604020202020204" pitchFamily="34" charset="0"/>
              </a:rPr>
              <a:t>Капитальные вложения ÷ Прибыль= Количество месяцев</a:t>
            </a:r>
            <a:endParaRPr lang="en-US" sz="2800" b="1">
              <a:highlight>
                <a:srgbClr val="FFFF00"/>
              </a:highlight>
              <a:latin typeface="Calibri" panose="020F0502020204030204" charset="0"/>
              <a:cs typeface="Times New Roman" panose="02020603050405020304" charset="0"/>
            </a:endParaRPr>
          </a:p>
          <a:p>
            <a:pPr indent="0" algn="ctr"/>
            <a:r>
              <a:rPr lang="en-US" sz="2800" b="1">
                <a:highlight>
                  <a:srgbClr val="FFFF00"/>
                </a:highlight>
                <a:latin typeface="Calibri" panose="020F0502020204030204" charset="0"/>
                <a:cs typeface="Times New Roman" panose="02020603050405020304" charset="0"/>
              </a:rPr>
              <a:t>137655руб.</a:t>
            </a:r>
            <a:r>
              <a:rPr lang="en-US" sz="2800" b="1">
                <a:highlight>
                  <a:srgbClr val="FFFF00"/>
                </a:highlight>
                <a:latin typeface="Arial" panose="020B0604020202020204" pitchFamily="34" charset="0"/>
                <a:cs typeface="Calibri" panose="020F0502020204030204" charset="0"/>
              </a:rPr>
              <a:t>÷22970</a:t>
            </a:r>
            <a:r>
              <a:rPr lang="en-US" sz="2800" b="1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р</a:t>
            </a:r>
            <a:r>
              <a:rPr lang="en-US" sz="2800" b="1">
                <a:highlight>
                  <a:srgbClr val="FFFF00"/>
                </a:highlight>
                <a:latin typeface="Arial" panose="020B0604020202020204" pitchFamily="34" charset="0"/>
                <a:cs typeface="Calibri" panose="020F0502020204030204" charset="0"/>
              </a:rPr>
              <a:t>.≈ 5 </a:t>
            </a:r>
            <a:r>
              <a:rPr lang="en-US" sz="2800" b="1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месяцев</a:t>
            </a:r>
            <a:endParaRPr lang="en-US" sz="2800" b="1">
              <a:highlight>
                <a:srgbClr val="FFFF00"/>
              </a:highlight>
              <a:latin typeface="Arial" panose="020B0604020202020204" pitchFamily="34" charset="0"/>
              <a:cs typeface="Calibri" panose="020F0502020204030204" charset="0"/>
            </a:endParaRPr>
          </a:p>
          <a:p>
            <a:pPr indent="0" algn="ctr"/>
            <a:r>
              <a:rPr lang="en-US" sz="2800" b="1">
                <a:highlight>
                  <a:srgbClr val="FFFF00"/>
                </a:highlight>
                <a:latin typeface="Arial" panose="020B0604020202020204" pitchFamily="34" charset="0"/>
                <a:cs typeface="Calibri" panose="020F0502020204030204" charset="0"/>
              </a:rPr>
              <a:t>Вывод: </a:t>
            </a:r>
            <a:r>
              <a:rPr lang="en-US" sz="2800" b="1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Мой бизнес окупится в течении </a:t>
            </a:r>
            <a:r>
              <a:rPr lang="en-US" sz="2800" b="1">
                <a:highlight>
                  <a:srgbClr val="FFFF00"/>
                </a:highlight>
                <a:latin typeface="Arial" panose="020B0604020202020204" pitchFamily="34" charset="0"/>
                <a:cs typeface="Calibri" panose="020F0502020204030204" charset="0"/>
              </a:rPr>
              <a:t>5 месяцев. </a:t>
            </a:r>
            <a:r>
              <a:rPr lang="en-US" sz="2800" b="1">
                <a:latin typeface="Arial" panose="020B0604020202020204" pitchFamily="34" charset="0"/>
                <a:cs typeface="Calibri" panose="020F0502020204030204" charset="0"/>
              </a:rPr>
              <a:t> </a:t>
            </a:r>
            <a:endParaRPr lang="ru-RU" altLang="en-US" sz="280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3810000"/>
            <a:ext cx="4184015" cy="2790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Замещающее содержимое 111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3810000"/>
            <a:ext cx="4335780" cy="2790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1567605466_img1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911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76200"/>
            <a:ext cx="1930400" cy="600075"/>
          </a:xfrm>
        </p:spPr>
        <p:txBody>
          <a:bodyPr>
            <a:normAutofit/>
          </a:bodyPr>
          <a:lstStyle/>
          <a:p>
            <a:r>
              <a:rPr lang="ru-RU" altLang="en-US" sz="2800">
                <a:solidFill>
                  <a:schemeClr val="tx1"/>
                </a:solidFill>
              </a:rPr>
              <a:t>Введение.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36525" y="711835"/>
            <a:ext cx="9578975" cy="6191885"/>
          </a:xfrm>
        </p:spPr>
        <p:txBody>
          <a:bodyPr>
            <a:normAutofit fontScale="85000" lnSpcReduction="20000"/>
          </a:bodyPr>
          <a:lstStyle/>
          <a:p>
            <a:r>
              <a:rPr lang="ru-RU" altLang="en-US" sz="2000" dirty="0"/>
              <a:t>Сегодня молодые родители все больше внимания уделяют развитию своих детей. Подход детских садов их если и устраивает, то только </a:t>
            </a:r>
            <a:r>
              <a:rPr lang="ru-RU" altLang="en-US" sz="2000" dirty="0" err="1"/>
              <a:t>частично.Рынок</a:t>
            </a:r>
            <a:r>
              <a:rPr lang="ru-RU" altLang="en-US" sz="2000" dirty="0"/>
              <a:t> образовательных и развивающих услуг для детей очень разнообразен и постоянно </a:t>
            </a:r>
            <a:r>
              <a:rPr lang="ru-RU" altLang="en-US" sz="2000" dirty="0" err="1"/>
              <a:t>ростет</a:t>
            </a:r>
            <a:r>
              <a:rPr lang="ru-RU" altLang="en-US" sz="2000" dirty="0"/>
              <a:t>. Недостаток бюджетных учреждений и желание дать детям самое лучшее заставляют родителей обращаться в частные организации. Сегодня в РФ присутствует свыше 2000 частных детских клубов и садов. Их количество продолжает расти. На услугу сохраняется высокий спрос. Поэтому открытие детского развивающего центра - хорошая предпринимательская идея. Многие родители </a:t>
            </a:r>
            <a:r>
              <a:rPr lang="ru-RU" altLang="en-US" sz="2000" dirty="0" err="1"/>
              <a:t>заинтересованны</a:t>
            </a:r>
            <a:r>
              <a:rPr lang="ru-RU" altLang="en-US" sz="2000" dirty="0"/>
              <a:t> в развитии своих детей для достижения следующих целей:</a:t>
            </a:r>
          </a:p>
          <a:p>
            <a:r>
              <a:rPr lang="ru-RU" altLang="en-US" sz="2000" dirty="0"/>
              <a:t>подготовка к школе;</a:t>
            </a:r>
          </a:p>
          <a:p>
            <a:r>
              <a:rPr lang="ru-RU" altLang="en-US" sz="2000" dirty="0"/>
              <a:t>изучение иностранных языков;</a:t>
            </a:r>
          </a:p>
          <a:p>
            <a:r>
              <a:rPr lang="ru-RU" altLang="en-US" sz="2000" dirty="0"/>
              <a:t>обучение музыке;</a:t>
            </a:r>
          </a:p>
          <a:p>
            <a:r>
              <a:rPr lang="ru-RU" altLang="en-US" sz="2000" dirty="0"/>
              <a:t>развитие художественных навыков;</a:t>
            </a:r>
          </a:p>
          <a:p>
            <a:r>
              <a:rPr lang="ru-RU" altLang="en-US" sz="2000" dirty="0"/>
              <a:t>наблюдение у психолога;</a:t>
            </a:r>
          </a:p>
          <a:p>
            <a:r>
              <a:rPr lang="ru-RU" altLang="en-US" sz="2000" dirty="0"/>
              <a:t>для общего развития ребёнка.</a:t>
            </a:r>
          </a:p>
          <a:p>
            <a:r>
              <a:rPr lang="ru-RU" altLang="en-US" sz="2000" dirty="0"/>
              <a:t>То есть родители, отводя своего ребёнка в такое учреждение, будут знать, какие способности развиваются. Причём и выбирать их взрослые смогут самостоятельно, исходя из особенностей и желаний своих детей. </a:t>
            </a:r>
          </a:p>
          <a:p>
            <a:r>
              <a:rPr lang="ru-RU" altLang="en-US" sz="2000" dirty="0"/>
              <a:t>Мой бизнес-проект основан на открытие детского развивающего центра в городе Самара. Рассмотрев все районы города мой  выбор пал на Куйбышевский район. На улице </a:t>
            </a:r>
            <a:r>
              <a:rPr lang="ru-RU" altLang="en-US" sz="2000" dirty="0" err="1"/>
              <a:t>Хасановской</a:t>
            </a:r>
            <a:r>
              <a:rPr lang="ru-RU" altLang="en-US" sz="2000" dirty="0"/>
              <a:t> в Куйбышевском районе где я планирую открыть свой бизнес - детский развивающийся центр «</a:t>
            </a:r>
            <a:r>
              <a:rPr lang="ru-RU" altLang="en-US" sz="2000" dirty="0" err="1"/>
              <a:t>Букварик</a:t>
            </a:r>
            <a:r>
              <a:rPr lang="ru-RU" altLang="en-US" sz="2000" dirty="0"/>
              <a:t>» проживает 14812 человек из них 1851 семья с детьми, 3703 — всего детей,1234 — маленьких детей (дошкольников ).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4320" y="2362200"/>
            <a:ext cx="2604135" cy="1891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1840" y="0"/>
            <a:ext cx="8596630" cy="118491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400">
                <a:solidFill>
                  <a:schemeClr val="tx1"/>
                </a:solidFill>
              </a:rPr>
              <a:t>I.Раздел. </a:t>
            </a:r>
            <a:br>
              <a:rPr lang="ru-RU" altLang="en-US" sz="2400">
                <a:solidFill>
                  <a:schemeClr val="tx1"/>
                </a:solidFill>
              </a:rPr>
            </a:br>
            <a:r>
              <a:rPr lang="ru-RU" altLang="en-US" sz="2400">
                <a:solidFill>
                  <a:schemeClr val="tx1"/>
                </a:solidFill>
              </a:rPr>
              <a:t>Финансовые вложения в бизнес .</a:t>
            </a:r>
            <a:br>
              <a:rPr lang="ru-RU" altLang="en-US" sz="2400">
                <a:solidFill>
                  <a:schemeClr val="tx1"/>
                </a:solidFill>
              </a:rPr>
            </a:br>
            <a:r>
              <a:rPr lang="ru-RU" altLang="en-US" sz="2400">
                <a:solidFill>
                  <a:schemeClr val="tx1"/>
                </a:solidFill>
              </a:rPr>
              <a:t>Маркетинговые исследования.</a:t>
            </a:r>
          </a:p>
        </p:txBody>
      </p:sp>
      <p:sp>
        <p:nvSpPr>
          <p:cNvPr id="104" name="Текстовое поле 103"/>
          <p:cNvSpPr txBox="1"/>
          <p:nvPr/>
        </p:nvSpPr>
        <p:spPr>
          <a:xfrm>
            <a:off x="-26035" y="1066800"/>
            <a:ext cx="98329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000" b="0">
                <a:solidFill>
                  <a:schemeClr val="tx1"/>
                </a:solidFill>
                <a:latin typeface="Calibri" panose="020F0502020204030204" charset="0"/>
                <a:cs typeface="Times New Roman" panose="02020603050405020304" charset="0"/>
              </a:rPr>
              <a:t>1.Маркетинг в сфере образования.</a:t>
            </a:r>
          </a:p>
          <a:p>
            <a:pPr indent="0" algn="ctr"/>
            <a:r>
              <a:rPr lang="en-US" sz="2000" b="0">
                <a:solidFill>
                  <a:schemeClr val="tx1"/>
                </a:solidFill>
                <a:latin typeface="Calibri" panose="020F0502020204030204" charset="0"/>
                <a:cs typeface="Times New Roman" panose="02020603050405020304" charset="0"/>
              </a:rPr>
              <a:t>Для того, чтобы открыть развивающий центр для детей нужно соотвестсвующие педагогическое образование. Педагогическое образование в Самаре можно получить в нескольких учреждениях</a:t>
            </a:r>
            <a:r>
              <a:rPr lang="en-US" b="0">
                <a:solidFill>
                  <a:schemeClr val="tx1"/>
                </a:solidFill>
                <a:latin typeface="Calibri" panose="020F0502020204030204" charset="0"/>
                <a:cs typeface="Times New Roman" panose="02020603050405020304" charset="0"/>
              </a:rPr>
              <a:t>.</a:t>
            </a:r>
            <a:endParaRPr lang="en-US" altLang="en-US" b="0">
              <a:solidFill>
                <a:schemeClr val="tx1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6096000" y="169608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b="0">
                <a:latin typeface="Calibri" panose="020F05020202040302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pic>
        <p:nvPicPr>
          <p:cNvPr id="18" name="Изображение 1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5334000"/>
            <a:ext cx="2286000" cy="1524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" name="Таблица 19"/>
          <p:cNvGraphicFramePr/>
          <p:nvPr/>
        </p:nvGraphicFramePr>
        <p:xfrm>
          <a:off x="304800" y="2296160"/>
          <a:ext cx="9374505" cy="4458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5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90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№</a:t>
                      </a:r>
                      <a:endParaRPr lang="en-US" altLang="en-US" sz="24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Наименование</a:t>
                      </a:r>
                      <a:endParaRPr lang="en-US" altLang="en-US" sz="28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Срок обучения</a:t>
                      </a:r>
                      <a:endParaRPr lang="en-US" altLang="en-US" sz="24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Стоимость</a:t>
                      </a:r>
                      <a:endParaRPr lang="en-US" altLang="en-US" sz="24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Наличие диплома</a:t>
                      </a:r>
                      <a:endParaRPr lang="en-US" altLang="en-US" sz="24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000" b="0">
                        <a:solidFill>
                          <a:schemeClr val="tx2"/>
                        </a:solidFill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Социально-педагогический колледж Самара </a:t>
                      </a:r>
                      <a:endParaRPr lang="en-US" altLang="en-US" sz="2000" b="0">
                        <a:solidFill>
                          <a:schemeClr val="tx2"/>
                        </a:solidFill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3 года 10 месяцев</a:t>
                      </a:r>
                      <a:endParaRPr lang="en-US" altLang="en-US" sz="2000" b="0">
                        <a:solidFill>
                          <a:schemeClr val="tx2"/>
                        </a:solidFill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Бюджет</a:t>
                      </a:r>
                      <a:endParaRPr lang="en-US" altLang="en-US" sz="2000" b="1">
                        <a:solidFill>
                          <a:schemeClr val="tx2"/>
                        </a:solidFill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+</a:t>
                      </a:r>
                      <a:endParaRPr lang="en-US" altLang="en-US" sz="2000" b="0">
                        <a:solidFill>
                          <a:schemeClr val="tx2"/>
                        </a:solidFill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20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Самарское областное училище культуры и искусств </a:t>
                      </a:r>
                      <a:endParaRPr lang="en-US" altLang="en-US" sz="20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 года 10 месяцев</a:t>
                      </a:r>
                      <a:endParaRPr lang="en-US" altLang="en-US" sz="20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endParaRPr lang="en-US" altLang="en-US" sz="2000" b="1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+</a:t>
                      </a:r>
                      <a:endParaRPr lang="en-US" altLang="en-US" sz="20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6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en-US" altLang="en-US" sz="16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Тольяттинский колледж гуманитарных и социально педагогических дисциплин</a:t>
                      </a: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20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 года 10 месяцев</a:t>
                      </a:r>
                      <a:endParaRPr lang="en-US" altLang="en-US" sz="20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  <a:endParaRPr lang="en-US" altLang="en-US" sz="2000" b="1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2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+</a:t>
                      </a:r>
                      <a:endParaRPr lang="en-US" altLang="en-US" sz="2000" b="0">
                        <a:solidFill>
                          <a:schemeClr val="tx2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Изображение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933950" y="-5943600"/>
            <a:ext cx="23241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Рисунок 0" descr="sspk-10-11-klass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0" y="762000"/>
            <a:ext cx="2050415" cy="1206500"/>
          </a:xfrm>
          <a:prstGeom prst="rect">
            <a:avLst/>
          </a:prstGeom>
        </p:spPr>
      </p:pic>
      <p:pic>
        <p:nvPicPr>
          <p:cNvPr id="24" name="Рисунок 1" descr="inx960x64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9898380" y="2743200"/>
            <a:ext cx="1991360" cy="1419860"/>
          </a:xfrm>
          <a:prstGeom prst="rect">
            <a:avLst/>
          </a:prstGeom>
        </p:spPr>
      </p:pic>
      <p:pic>
        <p:nvPicPr>
          <p:cNvPr id="25" name="Изображение 2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000" y="-5207000"/>
            <a:ext cx="2286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Изображение 25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00" y="-5080000"/>
            <a:ext cx="2286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Изображение 26"/>
          <p:cNvPicPr/>
          <p:nvPr/>
        </p:nvPicPr>
        <p:blipFill>
          <a:blip r:embed="rId2"/>
          <a:stretch>
            <a:fillRect/>
          </a:stretch>
        </p:blipFill>
        <p:spPr>
          <a:xfrm>
            <a:off x="9909810" y="4876800"/>
            <a:ext cx="1973580" cy="1491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96630" cy="185039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665">
                <a:solidFill>
                  <a:schemeClr val="tx1"/>
                </a:solidFill>
              </a:rPr>
              <a:t>2.Маркетинг Местоположения.</a:t>
            </a:r>
            <a:br>
              <a:rPr lang="ru-RU" altLang="en-US" sz="2665">
                <a:solidFill>
                  <a:schemeClr val="tx1"/>
                </a:solidFill>
              </a:rPr>
            </a:br>
            <a:r>
              <a:rPr lang="ru-RU" altLang="en-US" sz="2665">
                <a:solidFill>
                  <a:schemeClr val="tx1"/>
                </a:solidFill>
              </a:rPr>
              <a:t>Для того, чтобы открыть детский развивающий центр,  я выбраю более перспективный район Самары, в котором меньше всего таких центров и не самая высокая плата за аренду</a:t>
            </a:r>
            <a:r>
              <a:rPr lang="ru-RU" altLang="en-US" sz="2665">
                <a:solidFill>
                  <a:srgbClr val="00B050"/>
                </a:solidFill>
              </a:rPr>
              <a:t>.</a:t>
            </a:r>
          </a:p>
        </p:txBody>
      </p:sp>
      <p:graphicFrame>
        <p:nvGraphicFramePr>
          <p:cNvPr id="8" name="Замещающее 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304800" y="2057400"/>
          <a:ext cx="8963660" cy="460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Самарский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Количество людей- 30411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/>
                        <a:t>Центр города - дорогая аренда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/>
                        <a:t>Небольшая конкурентность -10 конкурентов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/>
                        <a:t>Не далеко от дома – 42 минуты (на машине)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3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Советский район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Количество людей-169015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/>
                        <a:t>Центр города - дорогая аренда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/>
                        <a:t>Небольшая конкурентность -11 конкурентов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/>
                        <a:t>Не далеко от дома  – 27 минут (на машине)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highlight>
                            <a:srgbClr val="FFFF00"/>
                          </a:highlight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highlight>
                            <a:srgbClr val="FFFF00"/>
                          </a:highlight>
                        </a:rPr>
                        <a:t>Куйбышевский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highlight>
                            <a:srgbClr val="FFFF00"/>
                          </a:highlight>
                        </a:rPr>
                        <a:t>Количество людей-88876 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>
                          <a:highlight>
                            <a:srgbClr val="FFFF00"/>
                          </a:highlight>
                        </a:rPr>
                        <a:t>Центр города - дорогая аренда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>
                          <a:highlight>
                            <a:srgbClr val="FFFF00"/>
                          </a:highlight>
                        </a:rPr>
                        <a:t>Небольшая конкурентность -9 конкурентов</a:t>
                      </a:r>
                    </a:p>
                    <a:p>
                      <a:pPr>
                        <a:buNone/>
                      </a:pPr>
                      <a:r>
                        <a:rPr lang="ru-RU" altLang="en-US" sz="2000">
                          <a:highlight>
                            <a:srgbClr val="FFFF00"/>
                          </a:highlight>
                        </a:rPr>
                        <a:t>Не далеко от дома  – 21 минут (на машине)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4" name="Замещающее содержимое 10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48800" y="304800"/>
            <a:ext cx="2511425" cy="2506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Замещающее содержимое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9448800" y="4114800"/>
            <a:ext cx="2583180" cy="2507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596630" cy="102806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220">
                <a:solidFill>
                  <a:schemeClr val="tx1"/>
                </a:solidFill>
              </a:rPr>
              <a:t>3.  Аренда помещения.</a:t>
            </a:r>
            <a:br>
              <a:rPr lang="ru-RU" altLang="en-US" sz="2220">
                <a:solidFill>
                  <a:schemeClr val="tx1"/>
                </a:solidFill>
              </a:rPr>
            </a:br>
            <a:r>
              <a:rPr lang="ru-RU" altLang="en-US" sz="2220">
                <a:solidFill>
                  <a:schemeClr val="tx1"/>
                </a:solidFill>
              </a:rPr>
              <a:t>Я рассмотрела 3 разных варианта аренды помещения для того, чтобы выбрать наиболее выгодное и гигиенически чистое помещение.</a:t>
            </a:r>
          </a:p>
        </p:txBody>
      </p:sp>
      <p:graphicFrame>
        <p:nvGraphicFramePr>
          <p:cNvPr id="8" name="Таблица 7"/>
          <p:cNvGraphicFramePr/>
          <p:nvPr/>
        </p:nvGraphicFramePr>
        <p:xfrm>
          <a:off x="5887720" y="1149858"/>
          <a:ext cx="533400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№</a:t>
                      </a:r>
                      <a:endParaRPr lang="en-US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Наименование</a:t>
                      </a:r>
                      <a:endParaRPr lang="en-US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Примечание</a:t>
                      </a:r>
                      <a:endParaRPr lang="en-US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7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Самарский район</a:t>
                      </a:r>
                      <a:endParaRPr lang="en-US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Количество людей- 30411Центр города - дорогая арендаНебольшая конкурентность -10 конкурентовНе далеко от дома – 42 минуты(на машине)</a:t>
                      </a:r>
                      <a:endParaRPr lang="en-US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7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Советский район </a:t>
                      </a:r>
                      <a:endParaRPr lang="en-US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Количество людей-169015Центр города - дорогая арендаНебольшая конкурентность -11 конкурентовНе далеко от дома – 27 минут (на машине)</a:t>
                      </a:r>
                      <a:endParaRPr lang="en-US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4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highlight>
                            <a:srgbClr val="FFFF00"/>
                          </a:highlight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en-US" sz="100" b="0">
                        <a:highlight>
                          <a:srgbClr val="FFFF00"/>
                        </a:highlight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" b="0">
                          <a:highlight>
                            <a:srgbClr val="FFFF00"/>
                          </a:highlight>
                          <a:latin typeface="Times New Roman" panose="02020603050405020304" charset="0"/>
                          <a:cs typeface="Times New Roman" panose="02020603050405020304" charset="0"/>
                        </a:rPr>
                        <a:t>Куйбышевский район</a:t>
                      </a:r>
                      <a:endParaRPr lang="en-US" altLang="en-US" sz="100" b="0">
                        <a:highlight>
                          <a:srgbClr val="FFFF00"/>
                        </a:highlight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" b="0">
                          <a:highlight>
                            <a:srgbClr val="FFFF00"/>
                          </a:highlight>
                          <a:latin typeface="Times New Roman" panose="02020603050405020304" charset="0"/>
                          <a:cs typeface="Times New Roman" panose="02020603050405020304" charset="0"/>
                        </a:rPr>
                        <a:t>Количество людей-88876 Центр города - дорогая арендаНебольшая конкурентность -9 конкурентовНе далеко от дома – 21 минут (на машине)</a:t>
                      </a:r>
                      <a:endParaRPr lang="en-US" altLang="en-US" sz="100" b="0">
                        <a:highlight>
                          <a:srgbClr val="FFFF00"/>
                        </a:highlight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/>
          <p:nvPr/>
        </p:nvGraphicFramePr>
        <p:xfrm>
          <a:off x="183515" y="1149985"/>
          <a:ext cx="9297670" cy="552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№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Наименование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Цена(в месяц)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М</a:t>
                      </a:r>
                      <a:r>
                        <a:rPr lang="en-US" sz="2400" b="1" baseline="3000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Примечание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8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Офис, улица Авроры 114 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60000 рублей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85 м</a:t>
                      </a:r>
                      <a:r>
                        <a:rPr lang="en-US" sz="2000" b="0" baseline="3000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Водоснабжение,туалет, освещение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7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20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Офис, улицаКорабельная 15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38000рублей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11 м</a:t>
                      </a:r>
                      <a:r>
                        <a:rPr lang="en-US" sz="2000" b="0" baseline="3000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Водоснабжение,освещение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en-US" altLang="en-US" sz="2000" b="1"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Офис, Куйбышевский район , Хасановская улица  </a:t>
                      </a:r>
                      <a:endParaRPr lang="en-US" altLang="en-US" sz="2000" b="0"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19280 рублей</a:t>
                      </a:r>
                      <a:endParaRPr lang="en-US" altLang="en-US" sz="2000" b="0"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48,2м</a:t>
                      </a:r>
                      <a:r>
                        <a:rPr lang="en-US" sz="2000" b="0" baseline="30000"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2000" b="0"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Водоснабжение, туалет, раковина, хорошее освещение помещения и хорошее местоположение </a:t>
                      </a:r>
                      <a:endParaRPr lang="en-US" altLang="en-US" sz="2000" b="0"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Изображение 10"/>
          <p:cNvPicPr/>
          <p:nvPr/>
        </p:nvPicPr>
        <p:blipFill>
          <a:blip r:embed="rId2"/>
          <a:stretch>
            <a:fillRect/>
          </a:stretch>
        </p:blipFill>
        <p:spPr>
          <a:xfrm>
            <a:off x="9982200" y="381000"/>
            <a:ext cx="1971040" cy="1704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Изображение 11"/>
          <p:cNvPicPr/>
          <p:nvPr/>
        </p:nvPicPr>
        <p:blipFill>
          <a:blip r:embed="rId3"/>
          <a:stretch>
            <a:fillRect/>
          </a:stretch>
        </p:blipFill>
        <p:spPr>
          <a:xfrm>
            <a:off x="9968230" y="2590800"/>
            <a:ext cx="1954530" cy="1763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Изображение 12"/>
          <p:cNvPicPr/>
          <p:nvPr/>
        </p:nvPicPr>
        <p:blipFill>
          <a:blip r:embed="rId4"/>
          <a:stretch>
            <a:fillRect/>
          </a:stretch>
        </p:blipFill>
        <p:spPr>
          <a:xfrm>
            <a:off x="9984740" y="4695190"/>
            <a:ext cx="1968500" cy="1884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68790" cy="1320800"/>
          </a:xfrm>
        </p:spPr>
        <p:txBody>
          <a:bodyPr>
            <a:normAutofit/>
          </a:bodyPr>
          <a:lstStyle/>
          <a:p>
            <a:pPr algn="ctr"/>
            <a:r>
              <a:rPr lang="ru-RU" altLang="en-US" sz="2665">
                <a:solidFill>
                  <a:schemeClr val="tx1"/>
                </a:solidFill>
              </a:rPr>
              <a:t>4. Риелторы</a:t>
            </a:r>
            <a:br>
              <a:rPr lang="ru-RU" altLang="en-US" sz="2665">
                <a:solidFill>
                  <a:schemeClr val="tx1"/>
                </a:solidFill>
              </a:rPr>
            </a:br>
            <a:r>
              <a:rPr lang="ru-RU" altLang="en-US" sz="2665">
                <a:solidFill>
                  <a:schemeClr val="tx1"/>
                </a:solidFill>
              </a:rPr>
              <a:t>Для юридического оформления договора аренды я подбираю себе риэлторскую фирму.</a:t>
            </a:r>
          </a:p>
        </p:txBody>
      </p:sp>
      <p:graphicFrame>
        <p:nvGraphicFramePr>
          <p:cNvPr id="4" name="Таблица 3"/>
          <p:cNvGraphicFramePr/>
          <p:nvPr/>
        </p:nvGraphicFramePr>
        <p:xfrm>
          <a:off x="152400" y="1295400"/>
          <a:ext cx="9227185" cy="5379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26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№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Наименование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Цена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Адрес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3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Бизнес-Грант   </a:t>
                      </a:r>
                      <a:endParaRPr lang="en-US" altLang="en-US" sz="2400" b="0"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2000 рублей</a:t>
                      </a:r>
                      <a:endParaRPr lang="en-US" altLang="en-US" sz="2400" b="0"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highlight>
                            <a:srgbClr val="FFFF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Улица Мичурина 21А</a:t>
                      </a:r>
                      <a:endParaRPr lang="en-US" altLang="en-US" sz="2400" b="0">
                        <a:highlight>
                          <a:srgbClr val="FFFF0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0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Агенство Недвижимости 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5000рублей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Проспект Ленина дом 14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0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en-US" altLang="en-US" sz="2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АН Ивановой Дарии	  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9000рублей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Улица Авроры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>
                            <a:alpha val="98000"/>
                            <a:lumMod val="72000"/>
                            <a:lumOff val="28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058400" y="1143000"/>
            <a:ext cx="1938020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82200" y="3048000"/>
            <a:ext cx="2011680" cy="1137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Изображение 6"/>
          <p:cNvPicPr/>
          <p:nvPr/>
        </p:nvPicPr>
        <p:blipFill>
          <a:blip r:embed="rId4"/>
          <a:stretch>
            <a:fillRect/>
          </a:stretch>
        </p:blipFill>
        <p:spPr>
          <a:xfrm>
            <a:off x="9964420" y="5105400"/>
            <a:ext cx="2125980" cy="1398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32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5. Правоустанавливающие документы.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77545" y="1189990"/>
            <a:ext cx="8555355" cy="536702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altLang="en-US" sz="2800"/>
              <a:t>По законам РФ свой бизнес можно открыть с 18 лет.</a:t>
            </a:r>
          </a:p>
          <a:p>
            <a:pPr marL="0" indent="0">
              <a:buNone/>
            </a:pPr>
            <a:r>
              <a:rPr lang="ru-RU" altLang="en-US" sz="2800"/>
              <a:t>Перечень действий для получения правоустанавливающих документов:</a:t>
            </a:r>
          </a:p>
          <a:p>
            <a:r>
              <a:rPr lang="ru-RU" altLang="en-US" sz="2800"/>
              <a:t>1.Регистрация в администрации для получения свидетельства о регистрации с номером .</a:t>
            </a:r>
          </a:p>
          <a:p>
            <a:r>
              <a:rPr lang="ru-RU" altLang="en-US" sz="2800"/>
              <a:t>2.Регистрация в налоговой ( ИФНС ) и оплата гос. Пошлины.</a:t>
            </a:r>
          </a:p>
          <a:p>
            <a:r>
              <a:rPr lang="ru-RU" altLang="en-US" sz="2800"/>
              <a:t>3.Открытие расчётного счета в банке.</a:t>
            </a:r>
          </a:p>
          <a:p>
            <a:r>
              <a:rPr lang="ru-RU" altLang="en-US" sz="2800"/>
              <a:t>4.Изготовление печати.</a:t>
            </a:r>
          </a:p>
          <a:p>
            <a:r>
              <a:rPr lang="ru-RU" altLang="en-US" sz="2800"/>
              <a:t>5.Оформление медицинской книжки.</a:t>
            </a:r>
          </a:p>
          <a:p>
            <a:r>
              <a:rPr lang="ru-RU" altLang="en-US" sz="2800"/>
              <a:t>6.Регистрация в пенсионном фонде.</a:t>
            </a:r>
          </a:p>
        </p:txBody>
      </p:sp>
      <p:pic>
        <p:nvPicPr>
          <p:cNvPr id="108" name="Замещающее содержимое 10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67800" y="533400"/>
            <a:ext cx="2924175" cy="2038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Изображение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9122410" y="4265930"/>
            <a:ext cx="2814955" cy="223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Мои расходы по оформлению правоустанавливающих документов:</a:t>
            </a:r>
          </a:p>
        </p:txBody>
      </p:sp>
      <p:graphicFrame>
        <p:nvGraphicFramePr>
          <p:cNvPr id="6" name="Замещающее содержимое 5"/>
          <p:cNvGraphicFramePr>
            <a:graphicFrameLocks noGrp="1"/>
          </p:cNvGraphicFramePr>
          <p:nvPr>
            <p:ph idx="1"/>
          </p:nvPr>
        </p:nvGraphicFramePr>
        <p:xfrm>
          <a:off x="677545" y="1905000"/>
          <a:ext cx="5377815" cy="4676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91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Calibri" panose="020F0502020204030204" charset="0"/>
                          <a:cs typeface="Calibri" panose="020F0502020204030204" charset="0"/>
                        </a:rPr>
                        <a:t>№</a:t>
                      </a:r>
                      <a:endParaRPr lang="en-US" altLang="en-US" sz="2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Calibri" panose="020F0502020204030204" charset="0"/>
                          <a:cs typeface="Calibri" panose="020F0502020204030204" charset="0"/>
                        </a:rPr>
                        <a:t>Наименование</a:t>
                      </a:r>
                      <a:endParaRPr lang="en-US" altLang="en-US" sz="2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Calibri" panose="020F0502020204030204" charset="0"/>
                          <a:cs typeface="Calibri" panose="020F0502020204030204" charset="0"/>
                        </a:rPr>
                        <a:t>Цена</a:t>
                      </a:r>
                      <a:endParaRPr lang="en-US" altLang="en-US" sz="2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16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Медицинская книжка</a:t>
                      </a:r>
                      <a:endParaRPr lang="en-US" altLang="en-US" sz="16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 u="sng">
                          <a:latin typeface="Calibri" panose="020F0502020204030204" charset="0"/>
                          <a:cs typeface="Calibri" panose="020F0502020204030204" charset="0"/>
                        </a:rPr>
                        <a:t>5502 рублей.</a:t>
                      </a: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600" b="1" u="sng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9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16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Гос. Пошлина (ИФНС)</a:t>
                      </a:r>
                      <a:r>
                        <a:rPr lang="en-US" sz="1600">
                          <a:latin typeface="Calibri" panose="020F0502020204030204" charset="0"/>
                          <a:cs typeface="Calibri" panose="020F0502020204030204" charset="0"/>
                          <a:sym typeface="+mn-ea"/>
                        </a:rPr>
                        <a:t>.</a:t>
                      </a:r>
                      <a:endParaRPr lang="en-US" altLang="en-US" sz="1600" b="1" u="sng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endParaRPr lang="en-US" altLang="en-US" sz="1600" b="1" u="sng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 u="sng">
                          <a:latin typeface="Calibri" panose="020F0502020204030204" charset="0"/>
                          <a:cs typeface="Calibri" panose="020F0502020204030204" charset="0"/>
                        </a:rPr>
                        <a:t>800 рублей</a:t>
                      </a: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.</a:t>
                      </a:r>
                      <a:endParaRPr lang="en-US" altLang="en-US" sz="16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en-US" altLang="en-US" sz="16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Печать</a:t>
                      </a:r>
                      <a:endParaRPr lang="en-US" altLang="en-US" sz="16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 u="sng">
                          <a:latin typeface="Calibri" panose="020F0502020204030204" charset="0"/>
                          <a:cs typeface="Calibri" panose="020F0502020204030204" charset="0"/>
                        </a:rPr>
                        <a:t>750 рублей</a:t>
                      </a:r>
                      <a:endParaRPr lang="en-US" altLang="en-US" sz="1600" b="1" u="sng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0" name="Текстовое поле 99"/>
          <p:cNvSpPr txBox="1"/>
          <p:nvPr/>
        </p:nvSpPr>
        <p:spPr>
          <a:xfrm>
            <a:off x="6248400" y="3657600"/>
            <a:ext cx="46780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highlight>
                  <a:srgbClr val="FFFF00"/>
                </a:highlight>
                <a:latin typeface="Calibri" panose="020F0502020204030204" charset="0"/>
                <a:cs typeface="Times New Roman" panose="02020603050405020304" charset="0"/>
              </a:rPr>
              <a:t>Вывод: Стоимость оформления правоустанавливающих документов:</a:t>
            </a:r>
            <a:r>
              <a:rPr lang="en-US" sz="2400" b="1">
                <a:latin typeface="Calibri" panose="020F0502020204030204" charset="0"/>
                <a:cs typeface="Times New Roman" panose="02020603050405020304" charset="0"/>
              </a:rPr>
              <a:t> </a:t>
            </a:r>
            <a:r>
              <a:rPr lang="en-US" sz="2400" b="1">
                <a:highlight>
                  <a:srgbClr val="FFFF00"/>
                </a:highlight>
                <a:latin typeface="Calibri" panose="020F0502020204030204" charset="0"/>
                <a:cs typeface="Times New Roman" panose="02020603050405020304" charset="0"/>
              </a:rPr>
              <a:t> 7052 рубля.</a:t>
            </a:r>
            <a:endParaRPr lang="ru-RU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0" y="0"/>
            <a:ext cx="8596630" cy="1217930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>
                <a:solidFill>
                  <a:srgbClr val="002060"/>
                </a:solidFill>
              </a:rPr>
              <a:t>6.Затраты на оборудование (инструменты).</a:t>
            </a:r>
            <a:br>
              <a:rPr lang="ru-RU" altLang="en-US" sz="2000">
                <a:solidFill>
                  <a:srgbClr val="002060"/>
                </a:solidFill>
              </a:rPr>
            </a:br>
            <a:r>
              <a:rPr lang="ru-RU" altLang="en-US" sz="2000">
                <a:solidFill>
                  <a:srgbClr val="002060"/>
                </a:solidFill>
              </a:rPr>
              <a:t>             Оборудование для развивающего центра.</a:t>
            </a:r>
            <a:br>
              <a:rPr lang="ru-RU" altLang="en-US" sz="2000">
                <a:solidFill>
                  <a:srgbClr val="002060"/>
                </a:solidFill>
              </a:rPr>
            </a:br>
            <a:r>
              <a:rPr lang="ru-RU" altLang="en-US" sz="2000">
                <a:solidFill>
                  <a:srgbClr val="002060"/>
                </a:solidFill>
              </a:rPr>
              <a:t>Мебель</a:t>
            </a:r>
            <a:r>
              <a:rPr lang="ru-RU" altLang="en-US" sz="2000"/>
              <a:t>.	</a:t>
            </a:r>
          </a:p>
        </p:txBody>
      </p:sp>
      <p:graphicFrame>
        <p:nvGraphicFramePr>
          <p:cNvPr id="4" name="Таблица 3"/>
          <p:cNvGraphicFramePr/>
          <p:nvPr/>
        </p:nvGraphicFramePr>
        <p:xfrm>
          <a:off x="532130" y="1219200"/>
          <a:ext cx="844677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2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№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Наименование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Количество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Цена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Стоимость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Стулья 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11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692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7612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Столы (ромашка) 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2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7000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14000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Стенка 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14050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14050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4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Вешалка настенная  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2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187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374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5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Стол для учителя (бу) 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350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350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6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Телевизор 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8690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8690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7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Банкетка (лавочка) (для родителей) 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2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2350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4700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8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Журнальный столик (для родителей)  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1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1099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Calibri" panose="020F0502020204030204" charset="0"/>
                          <a:cs typeface="Calibri" panose="020F0502020204030204" charset="0"/>
                        </a:rPr>
                        <a:t> 1099 руб.</a:t>
                      </a:r>
                      <a:endParaRPr lang="en-US" altLang="en-US" sz="2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1" name="Замещающее содержимое 10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72600" y="152400"/>
            <a:ext cx="2559050" cy="2353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Замещающее содержимое 1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54185" y="2505710"/>
            <a:ext cx="2596515" cy="206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Текстовое поле 102"/>
          <p:cNvSpPr txBox="1"/>
          <p:nvPr/>
        </p:nvSpPr>
        <p:spPr>
          <a:xfrm>
            <a:off x="9354185" y="5029200"/>
            <a:ext cx="223329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1">
                <a:highlight>
                  <a:srgbClr val="FFFF00"/>
                </a:highlight>
                <a:latin typeface="Calibri" panose="020F0502020204030204" charset="0"/>
                <a:cs typeface="Times New Roman" panose="02020603050405020304" charset="0"/>
              </a:rPr>
              <a:t>Вывод:</a:t>
            </a:r>
            <a:r>
              <a:rPr lang="en-US" b="1">
                <a:latin typeface="Calibri" panose="020F0502020204030204" charset="0"/>
                <a:cs typeface="Times New Roman" panose="02020603050405020304" charset="0"/>
              </a:rPr>
              <a:t> Сумма моих затрат на мебель составляет </a:t>
            </a:r>
            <a:r>
              <a:rPr lang="en-US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charset="0"/>
                <a:cs typeface="Times New Roman" panose="02020603050405020304" charset="0"/>
              </a:rPr>
              <a:t>50875руб.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1816</Words>
  <Application>Microsoft Office PowerPoint</Application>
  <PresentationFormat>Широкоэкранный</PresentationFormat>
  <Paragraphs>494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Бизнес-проект «Я открываю детский развивающий центр «Букварик»; Слоган : «Радость детям , помощь взрослым»; </vt:lpstr>
      <vt:lpstr>Введение.</vt:lpstr>
      <vt:lpstr>I.Раздел.  Финансовые вложения в бизнес . Маркетинговые исследования.</vt:lpstr>
      <vt:lpstr>2.Маркетинг Местоположения. Для того, чтобы открыть детский развивающий центр,  я выбраю более перспективный район Самары, в котором меньше всего таких центров и не самая высокая плата за аренду.</vt:lpstr>
      <vt:lpstr>3.  Аренда помещения. Я рассмотрела 3 разных варианта аренды помещения для того, чтобы выбрать наиболее выгодное и гигиенически чистое помещение.</vt:lpstr>
      <vt:lpstr>4. Риелторы Для юридического оформления договора аренды я подбираю себе риэлторскую фирму.</vt:lpstr>
      <vt:lpstr>5. Правоустанавливающие документы.</vt:lpstr>
      <vt:lpstr>Мои расходы по оформлению правоустанавливающих документов:</vt:lpstr>
      <vt:lpstr>6.Затраты на оборудование (инструменты).              Оборудование для развивающего центра. Мебель. </vt:lpstr>
      <vt:lpstr>Инструменты.</vt:lpstr>
      <vt:lpstr>Презентация PowerPoint</vt:lpstr>
      <vt:lpstr>7.Реклама. Для распространения информации о моем развивающем центре среди родителей дошкольников , мне нужна реклама. Для распространения рекламы необходимо  1) Распечатать листовки с рекламой:</vt:lpstr>
      <vt:lpstr>8.Финансовые затраты на открытие бизнеса.</vt:lpstr>
      <vt:lpstr>II.Организационный раздел .</vt:lpstr>
      <vt:lpstr>2.Цены образования.</vt:lpstr>
      <vt:lpstr>IV Производственный раздел.</vt:lpstr>
      <vt:lpstr>ОЖИДАЕМЫЕ ФИНАНСОВЫЕ РЕЗУЛЬТАТЫ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Варвара Сырова</dc:creator>
  <cp:lastModifiedBy>Admin</cp:lastModifiedBy>
  <cp:revision>9</cp:revision>
  <dcterms:created xsi:type="dcterms:W3CDTF">2021-07-27T07:13:00Z</dcterms:created>
  <dcterms:modified xsi:type="dcterms:W3CDTF">2022-01-21T07:56:53Z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1049-11.2.0.10443</vt:lpwstr>
  </property>
  <property fmtid="{D5CDD505-2E9C-101B-9397-08002B2CF9AE}" pid="3" name="ICV">
    <vt:lpwstr>5B52F4BB8FA84E1B88A61D7578D48560</vt:lpwstr>
  </property>
</Properties>
</file>