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706" autoAdjust="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A669F-E7A5-4160-9323-391E2718F4F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253926B-D8AB-466B-8B6D-8637FB23F1C7}">
      <dgm:prSet custT="1"/>
      <dgm:spPr/>
      <dgm:t>
        <a:bodyPr/>
        <a:lstStyle/>
        <a:p>
          <a:pPr rtl="0"/>
          <a:r>
            <a:rPr lang="ru-RU" sz="1600" dirty="0"/>
            <a:t>Знаменитый американский экономист Пол </a:t>
          </a:r>
          <a:r>
            <a:rPr lang="ru-RU" sz="1600" dirty="0" err="1"/>
            <a:t>Самуэльсон</a:t>
          </a:r>
          <a:r>
            <a:rPr lang="ru-RU" sz="1600" dirty="0"/>
            <a:t> писал: «Люди всегда хотят начать самостоятельное дело. Даже если им никогда не удастся заработать больше, чем несколько тысяч долларов в год, все же есть что-то привлекательное в возможности строить собственные планы и выполнять разнообразные задачи, к каждодневному решению которых мелкий предприниматель имеет склонность».</a:t>
          </a:r>
        </a:p>
      </dgm:t>
    </dgm:pt>
    <dgm:pt modelId="{386DAE62-6FB6-412F-9341-FD2321967270}" type="parTrans" cxnId="{6656EAA0-E167-48A8-8A0C-C8C95780E97D}">
      <dgm:prSet/>
      <dgm:spPr/>
      <dgm:t>
        <a:bodyPr/>
        <a:lstStyle/>
        <a:p>
          <a:endParaRPr lang="ru-RU"/>
        </a:p>
      </dgm:t>
    </dgm:pt>
    <dgm:pt modelId="{F906E1F4-C5F8-43AB-BE91-B0E1F7AD4A7E}" type="sibTrans" cxnId="{6656EAA0-E167-48A8-8A0C-C8C95780E97D}">
      <dgm:prSet/>
      <dgm:spPr/>
      <dgm:t>
        <a:bodyPr/>
        <a:lstStyle/>
        <a:p>
          <a:endParaRPr lang="ru-RU"/>
        </a:p>
      </dgm:t>
    </dgm:pt>
    <dgm:pt modelId="{FE5218F5-C5D6-49DE-A084-6655B65A06EF}" type="pres">
      <dgm:prSet presAssocID="{D83A669F-E7A5-4160-9323-391E2718F4F7}" presName="linear" presStyleCnt="0">
        <dgm:presLayoutVars>
          <dgm:animLvl val="lvl"/>
          <dgm:resizeHandles val="exact"/>
        </dgm:presLayoutVars>
      </dgm:prSet>
      <dgm:spPr/>
    </dgm:pt>
    <dgm:pt modelId="{3CC5FD9D-C98E-4A02-B999-6AFD9114A288}" type="pres">
      <dgm:prSet presAssocID="{6253926B-D8AB-466B-8B6D-8637FB23F1C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47D9683-EA7E-46C6-B409-09DAB9C38BF2}" type="presOf" srcId="{D83A669F-E7A5-4160-9323-391E2718F4F7}" destId="{FE5218F5-C5D6-49DE-A084-6655B65A06EF}" srcOrd="0" destOrd="0" presId="urn:microsoft.com/office/officeart/2005/8/layout/vList2"/>
    <dgm:cxn modelId="{6656EAA0-E167-48A8-8A0C-C8C95780E97D}" srcId="{D83A669F-E7A5-4160-9323-391E2718F4F7}" destId="{6253926B-D8AB-466B-8B6D-8637FB23F1C7}" srcOrd="0" destOrd="0" parTransId="{386DAE62-6FB6-412F-9341-FD2321967270}" sibTransId="{F906E1F4-C5F8-43AB-BE91-B0E1F7AD4A7E}"/>
    <dgm:cxn modelId="{EE38E2A4-CC45-457A-A673-4E4F30C2D09D}" type="presOf" srcId="{6253926B-D8AB-466B-8B6D-8637FB23F1C7}" destId="{3CC5FD9D-C98E-4A02-B999-6AFD9114A288}" srcOrd="0" destOrd="0" presId="urn:microsoft.com/office/officeart/2005/8/layout/vList2"/>
    <dgm:cxn modelId="{2F80ED20-B4FA-45E5-93DC-1CF97C3B104D}" type="presParOf" srcId="{FE5218F5-C5D6-49DE-A084-6655B65A06EF}" destId="{3CC5FD9D-C98E-4A02-B999-6AFD9114A2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7EAD4F-66D6-476E-B2F4-3B59B87AFA1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EB649F2-DBF7-403B-9BE8-5AED8C0A9AA1}">
      <dgm:prSet/>
      <dgm:spPr/>
      <dgm:t>
        <a:bodyPr/>
        <a:lstStyle/>
        <a:p>
          <a:pPr rtl="0"/>
          <a:r>
            <a:rPr lang="ru-RU" dirty="0"/>
            <a:t>Человеку в любой ситуации хочется выглядеть хорошо. А создать безупречный образ можно просто, сделав хорошую стрижку. Причем это одинаково актуально и для мужчин, и для женщин. Если у вас есть талант и желание делать людей красивыми, то эту деятельность стоит правильно организовать.</a:t>
          </a:r>
        </a:p>
      </dgm:t>
    </dgm:pt>
    <dgm:pt modelId="{3F367417-2505-4863-9F5B-96460503A59F}" type="parTrans" cxnId="{EE04CADB-D725-4C57-9C26-BD55088A25ED}">
      <dgm:prSet/>
      <dgm:spPr/>
      <dgm:t>
        <a:bodyPr/>
        <a:lstStyle/>
        <a:p>
          <a:endParaRPr lang="ru-RU"/>
        </a:p>
      </dgm:t>
    </dgm:pt>
    <dgm:pt modelId="{416C52E2-1313-4B75-B2B3-155DFE574FA0}" type="sibTrans" cxnId="{EE04CADB-D725-4C57-9C26-BD55088A25ED}">
      <dgm:prSet/>
      <dgm:spPr/>
      <dgm:t>
        <a:bodyPr/>
        <a:lstStyle/>
        <a:p>
          <a:endParaRPr lang="ru-RU"/>
        </a:p>
      </dgm:t>
    </dgm:pt>
    <dgm:pt modelId="{7CC4D718-26A9-4587-9D11-816D4B9B6305}" type="pres">
      <dgm:prSet presAssocID="{877EAD4F-66D6-476E-B2F4-3B59B87AFA1B}" presName="compositeShape" presStyleCnt="0">
        <dgm:presLayoutVars>
          <dgm:chMax val="7"/>
          <dgm:dir/>
          <dgm:resizeHandles val="exact"/>
        </dgm:presLayoutVars>
      </dgm:prSet>
      <dgm:spPr/>
    </dgm:pt>
    <dgm:pt modelId="{B2F7410E-D0D3-45D8-ADC4-7A0579B187FD}" type="pres">
      <dgm:prSet presAssocID="{9EB649F2-DBF7-403B-9BE8-5AED8C0A9AA1}" presName="circ1TxSh" presStyleLbl="vennNode1" presStyleIdx="0" presStyleCnt="1"/>
      <dgm:spPr/>
    </dgm:pt>
  </dgm:ptLst>
  <dgm:cxnLst>
    <dgm:cxn modelId="{5A14E91E-6CA0-40C3-AB23-28DFCB4E55F1}" type="presOf" srcId="{9EB649F2-DBF7-403B-9BE8-5AED8C0A9AA1}" destId="{B2F7410E-D0D3-45D8-ADC4-7A0579B187FD}" srcOrd="0" destOrd="0" presId="urn:microsoft.com/office/officeart/2005/8/layout/venn1"/>
    <dgm:cxn modelId="{A1629DC6-5314-48B6-9823-223B370E3A8C}" type="presOf" srcId="{877EAD4F-66D6-476E-B2F4-3B59B87AFA1B}" destId="{7CC4D718-26A9-4587-9D11-816D4B9B6305}" srcOrd="0" destOrd="0" presId="urn:microsoft.com/office/officeart/2005/8/layout/venn1"/>
    <dgm:cxn modelId="{EE04CADB-D725-4C57-9C26-BD55088A25ED}" srcId="{877EAD4F-66D6-476E-B2F4-3B59B87AFA1B}" destId="{9EB649F2-DBF7-403B-9BE8-5AED8C0A9AA1}" srcOrd="0" destOrd="0" parTransId="{3F367417-2505-4863-9F5B-96460503A59F}" sibTransId="{416C52E2-1313-4B75-B2B3-155DFE574FA0}"/>
    <dgm:cxn modelId="{7C41835B-A8EA-4114-9DBD-C496AA203355}" type="presParOf" srcId="{7CC4D718-26A9-4587-9D11-816D4B9B6305}" destId="{B2F7410E-D0D3-45D8-ADC4-7A0579B187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5FD9D-C98E-4A02-B999-6AFD9114A288}">
      <dsp:nvSpPr>
        <dsp:cNvPr id="0" name=""/>
        <dsp:cNvSpPr/>
      </dsp:nvSpPr>
      <dsp:spPr>
        <a:xfrm>
          <a:off x="0" y="96561"/>
          <a:ext cx="8708404" cy="1330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Знаменитый американский экономист Пол </a:t>
          </a:r>
          <a:r>
            <a:rPr lang="ru-RU" sz="1600" kern="1200" dirty="0" err="1"/>
            <a:t>Самуэльсон</a:t>
          </a:r>
          <a:r>
            <a:rPr lang="ru-RU" sz="1600" kern="1200" dirty="0"/>
            <a:t> писал: «Люди всегда хотят начать самостоятельное дело. Даже если им никогда не удастся заработать больше, чем несколько тысяч долларов в год, все же есть что-то привлекательное в возможности строить собственные планы и выполнять разнообразные задачи, к каждодневному решению которых мелкий предприниматель имеет склонность».</a:t>
          </a:r>
        </a:p>
      </dsp:txBody>
      <dsp:txXfrm>
        <a:off x="64968" y="161529"/>
        <a:ext cx="8578468" cy="1200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7410E-D0D3-45D8-ADC4-7A0579B187FD}">
      <dsp:nvSpPr>
        <dsp:cNvPr id="0" name=""/>
        <dsp:cNvSpPr/>
      </dsp:nvSpPr>
      <dsp:spPr>
        <a:xfrm>
          <a:off x="648" y="0"/>
          <a:ext cx="4250721" cy="42507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Человеку в любой ситуации хочется выглядеть хорошо. А создать безупречный образ можно просто, сделав хорошую стрижку. Причем это одинаково актуально и для мужчин, и для женщин. Если у вас есть талант и желание делать людей красивыми, то эту деятельность стоит правильно организовать.</a:t>
          </a:r>
        </a:p>
      </dsp:txBody>
      <dsp:txXfrm>
        <a:off x="623152" y="622504"/>
        <a:ext cx="3005713" cy="3005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0651" y="1971698"/>
            <a:ext cx="7981231" cy="3079531"/>
          </a:xfrm>
        </p:spPr>
        <p:txBody>
          <a:bodyPr/>
          <a:lstStyle/>
          <a:p>
            <a:pPr algn="ctr"/>
            <a:r>
              <a:rPr lang="ru-RU" sz="3600" b="1" dirty="0"/>
              <a:t>Бизнес-проект</a:t>
            </a:r>
            <a:br>
              <a:rPr lang="ru-RU" sz="3600" dirty="0"/>
            </a:br>
            <a:r>
              <a:rPr lang="ru-RU" sz="3600" dirty="0"/>
              <a:t>по экономике</a:t>
            </a:r>
            <a:br>
              <a:rPr lang="ru-RU" sz="3600" dirty="0"/>
            </a:br>
            <a:r>
              <a:rPr lang="ru-RU" sz="3600" dirty="0"/>
              <a:t>на тему:</a:t>
            </a:r>
            <a:br>
              <a:rPr lang="ru-RU" sz="3600" dirty="0"/>
            </a:br>
            <a:r>
              <a:rPr lang="ru-RU" sz="3600" dirty="0"/>
              <a:t>«Я открываю парикмахерскую «Элементы красоты»»</a:t>
            </a:r>
            <a:br>
              <a:rPr lang="ru-RU" sz="3600" dirty="0"/>
            </a:br>
            <a:r>
              <a:rPr lang="ru-RU" sz="36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0373" y="4187469"/>
            <a:ext cx="4235668" cy="267053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Выполнила: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ученица 8 «а» класса МБОУ кола 91 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Лысякова</a:t>
            </a:r>
            <a:r>
              <a:rPr lang="ru-RU" dirty="0">
                <a:solidFill>
                  <a:schemeClr val="tx1"/>
                </a:solidFill>
              </a:rPr>
              <a:t> Дарья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Руководитель: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П.д.о</a:t>
            </a:r>
            <a:r>
              <a:rPr lang="ru-RU" dirty="0">
                <a:solidFill>
                  <a:schemeClr val="tx1"/>
                </a:solidFill>
              </a:rPr>
              <a:t>. МБУ ДО «ЦВР «Крылатый» Сенькина Е. П.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938346" y="4187469"/>
            <a:ext cx="3335657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99325" y="6286702"/>
            <a:ext cx="13390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Самара,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2022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C205C5-92B0-42FB-A9C6-6DC124F90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575" y="319511"/>
            <a:ext cx="1590476" cy="14190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B3A15B-B3E9-4988-8CFA-E7AE6E879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975" y="471911"/>
            <a:ext cx="1590476" cy="14190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CE74C9-000F-4B52-ACDC-CB29A1FDB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975" y="436081"/>
            <a:ext cx="1590476" cy="14190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00A2F1-088D-4568-9E08-0070458D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375" y="588481"/>
            <a:ext cx="1590476" cy="1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8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64018"/>
              </p:ext>
            </p:extLst>
          </p:nvPr>
        </p:nvGraphicFramePr>
        <p:xfrm>
          <a:off x="399395" y="218746"/>
          <a:ext cx="8954812" cy="5977804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906227">
                  <a:extLst>
                    <a:ext uri="{9D8B030D-6E8A-4147-A177-3AD203B41FA5}">
                      <a16:colId xmlns:a16="http://schemas.microsoft.com/office/drawing/2014/main" val="3579993885"/>
                    </a:ext>
                  </a:extLst>
                </a:gridCol>
                <a:gridCol w="904621">
                  <a:extLst>
                    <a:ext uri="{9D8B030D-6E8A-4147-A177-3AD203B41FA5}">
                      <a16:colId xmlns:a16="http://schemas.microsoft.com/office/drawing/2014/main" val="4171963367"/>
                    </a:ext>
                  </a:extLst>
                </a:gridCol>
                <a:gridCol w="4143964">
                  <a:extLst>
                    <a:ext uri="{9D8B030D-6E8A-4147-A177-3AD203B41FA5}">
                      <a16:colId xmlns:a16="http://schemas.microsoft.com/office/drawing/2014/main" val="3239731846"/>
                    </a:ext>
                  </a:extLst>
                </a:gridCol>
              </a:tblGrid>
              <a:tr h="212178">
                <a:tc gridSpan="3"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Инструменты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32524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Набор ножниц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660х2=1320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4112061594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Набор расчёсок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650х2=1300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1357905643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Плойка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2962899487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Утюжок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830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4286188901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Набор бигуди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55х2=110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1171928793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Палерина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50х2=100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2943614791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Фартук для мастера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200х2=400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2610753042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Полотенце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34х2=68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3558848188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Электрическая машинка для стрижки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3461028762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Набор для окрашивания( чашка и кисточка)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200х2=400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2705711236"/>
                  </a:ext>
                </a:extLst>
              </a:tr>
              <a:tr h="242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Фен</a:t>
                      </a: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1200 руб. 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1520946554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Набор прищепок для волос(8 шт.)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4220898359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Опрыскиватель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50х2=100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2972820794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Набор одноразовый для окрашивания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33х4=132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3850354086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Кассовый аппарат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2103585849"/>
                  </a:ext>
                </a:extLst>
              </a:tr>
              <a:tr h="238955">
                <a:tc gridSpan="3"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Сырьё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514728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Шампунь(40 мл)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115х4=460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1745521949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Бальзам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200х4=800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521045199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180х4=720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3478691649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Краски(8 шт. по 200 мл)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998347089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Гель для химической завивки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450х2=900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2658736285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Гель-мусс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260х4=1040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249945758"/>
                  </a:ext>
                </a:extLst>
              </a:tr>
              <a:tr h="23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Фольга(500 листов)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3392280584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Итого: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57 610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0" marR="39760" marT="0" marB="0"/>
                </a:tc>
                <a:extLst>
                  <a:ext uri="{0D108BD9-81ED-4DB2-BD59-A6C34878D82A}">
                    <a16:rowId xmlns:a16="http://schemas.microsoft.com/office/drawing/2014/main" val="815734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61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616" y="378372"/>
            <a:ext cx="8571770" cy="3388276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9. Реклама</a:t>
            </a:r>
            <a:br>
              <a:rPr lang="ru-RU" sz="1400" dirty="0"/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Реклама</a:t>
            </a:r>
            <a:r>
              <a:rPr lang="ru-RU" sz="1400" dirty="0"/>
              <a:t>-информация, распространенная любым способом, в любой форме и с использованием любых средств, адресованная неопределенному кругу лиц и направленная на привлечение внимания к объекту рекламирования, формирование или поддержание интереса к нему и его продвижение на рынке. Реклама, как известно, двигатель торговли и вообще любой предпринимательской деятельности.</a:t>
            </a:r>
            <a:br>
              <a:rPr lang="ru-RU" sz="1400" dirty="0"/>
            </a:br>
            <a:r>
              <a:rPr lang="ru-RU" sz="1400" dirty="0"/>
              <a:t>Я выбрала следующие виды рекламы, не требующие финансовых вложений: с целью сокращения расходов вывеска будет оформлена прямо на стекле окна гуашью. Слоган для моей парикмахерской я выбрала такой «Вступай в мир красоты вместе с нами». Буклеты моей парикмахерской в формате 10х10 см. (с указанием услуг и ценами, а также проводимой при открытии парикмахерской акцией) в количестве 20-50 штук размещаю на досках объявлений, на почтах в округе, где каждый месяц большое количество людей производит оплату за коммунальные услуги, получает пенсии и т.д., то есть находится длительное время в очереди. Все буклеты изготавливаются на личном компьютере с минимальными затратами. Реклама, осуществлённая своими силами будет стоить 2 000 руб.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28" y="3997872"/>
            <a:ext cx="2930136" cy="2350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899144">
            <a:off x="1507492" y="4801986"/>
            <a:ext cx="2508843" cy="510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«Элементы красоты»</a:t>
            </a:r>
          </a:p>
        </p:txBody>
      </p:sp>
      <p:pic>
        <p:nvPicPr>
          <p:cNvPr id="3076" name="Picture 4" descr="https://topodin.xyz/wp-content/uploads/2018/06/kuryer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33" y="3997872"/>
            <a:ext cx="3838776" cy="21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18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60634"/>
          </a:xfrm>
        </p:spPr>
        <p:txBody>
          <a:bodyPr>
            <a:noAutofit/>
          </a:bodyPr>
          <a:lstStyle/>
          <a:p>
            <a:r>
              <a:rPr lang="ru-RU" sz="1400" i="1" dirty="0">
                <a:solidFill>
                  <a:srgbClr val="C00000"/>
                </a:solidFill>
              </a:rPr>
              <a:t>10. Заключение договора с 3-мя сотрудниками. </a:t>
            </a:r>
            <a:br>
              <a:rPr lang="ru-RU" sz="1400" dirty="0"/>
            </a:br>
            <a:r>
              <a:rPr lang="ru-RU" sz="1400" dirty="0"/>
              <a:t>Парикмахерская будет работать в 2 смены. Я сама буду 4-ым парикмахером в одну из смен первые полгода, с тем, чтобы выявлять недостатки и преимущества и принимать соответствующие меры. Ещё 3-ёх сотрудников я найду по вакансиям. Зарплата сотрудников составляет 20 000 руб. в месяц.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4819" y="2088055"/>
            <a:ext cx="4677884" cy="3120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s3.eu-central-1.amazonaws.com/images.hipdir/240476/2c79e8b7236926a3d0c1ee2d7e55eca2937549cba7bcadd8014d1a795605abd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741819"/>
            <a:ext cx="3823889" cy="2548622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493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193"/>
          </a:xfrm>
        </p:spPr>
        <p:txBody>
          <a:bodyPr>
            <a:normAutofit fontScale="90000"/>
          </a:bodyPr>
          <a:lstStyle/>
          <a:p>
            <a:r>
              <a:rPr lang="ru-RU" sz="1600" b="1" i="1" dirty="0">
                <a:solidFill>
                  <a:srgbClr val="002060"/>
                </a:solidFill>
              </a:rPr>
              <a:t>III.  Капитальные вложения в открытие бизнеса.</a:t>
            </a:r>
            <a:br>
              <a:rPr lang="ru-RU" sz="1600" dirty="0"/>
            </a:br>
            <a:r>
              <a:rPr lang="ru-RU" sz="1600" dirty="0"/>
              <a:t>Финансовые затраты на организацию бизнеса приведены в таблице № 6 и составляют:</a:t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988674"/>
              </p:ext>
            </p:extLst>
          </p:nvPr>
        </p:nvGraphicFramePr>
        <p:xfrm>
          <a:off x="1024572" y="1692834"/>
          <a:ext cx="6684084" cy="336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1683">
                  <a:extLst>
                    <a:ext uri="{9D8B030D-6E8A-4147-A177-3AD203B41FA5}">
                      <a16:colId xmlns:a16="http://schemas.microsoft.com/office/drawing/2014/main" val="124715832"/>
                    </a:ext>
                  </a:extLst>
                </a:gridCol>
                <a:gridCol w="3342401">
                  <a:extLst>
                    <a:ext uri="{9D8B030D-6E8A-4147-A177-3AD203B41FA5}">
                      <a16:colId xmlns:a16="http://schemas.microsoft.com/office/drawing/2014/main" val="2725616116"/>
                    </a:ext>
                  </a:extLst>
                </a:gridCol>
              </a:tblGrid>
              <a:tr h="27057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Затраты  на обучение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17000 руб.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843497"/>
                  </a:ext>
                </a:extLst>
              </a:tr>
              <a:tr h="66146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Затраты на оформление правоустанавливающих документов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5 100 руб.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174775"/>
                  </a:ext>
                </a:extLst>
              </a:tr>
              <a:tr h="3090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Затраты на риэлтерские услуги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4 000 руб.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5064843"/>
                  </a:ext>
                </a:extLst>
              </a:tr>
              <a:tr h="54997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Затраты на аренду (за месяц вперед)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3 800х2мес=7 600 руб.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25125"/>
                  </a:ext>
                </a:extLst>
              </a:tr>
              <a:tr h="52150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Затраты на  косметический ремонт помещения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3000 руб.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8629164"/>
                  </a:ext>
                </a:extLst>
              </a:tr>
              <a:tr h="35152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Реклама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2 000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7418285"/>
                  </a:ext>
                </a:extLst>
              </a:tr>
              <a:tr h="35152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Затраты на оборудование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61 700 руб.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460411"/>
                  </a:ext>
                </a:extLst>
              </a:tr>
              <a:tr h="35152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Затраты 100 400 руб.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243686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3779" y="1227051"/>
            <a:ext cx="1594924" cy="320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№6</a:t>
            </a:r>
            <a:endParaRPr lang="ru-RU" sz="11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014691" y="42651"/>
            <a:ext cx="13206691" cy="51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03243" y="5438974"/>
            <a:ext cx="692253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Среднее время на организацию часть проекта около 4-х месяцев, включая обучение. Общие затраты составляют 100 400руб. Затраты я буду оплачивать за счёт семейного бюджета.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image.freepik.com/free-icon/hair-straighter-and-hair-curler_318-56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79" y="2592593"/>
            <a:ext cx="1946200" cy="19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9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002" y="304799"/>
            <a:ext cx="8666364" cy="4656083"/>
          </a:xfrm>
        </p:spPr>
        <p:txBody>
          <a:bodyPr>
            <a:normAutofit fontScale="90000"/>
          </a:bodyPr>
          <a:lstStyle/>
          <a:p>
            <a:r>
              <a:rPr lang="ru-RU" sz="1600" b="1" i="1" dirty="0">
                <a:solidFill>
                  <a:srgbClr val="002060"/>
                </a:solidFill>
              </a:rPr>
              <a:t>IV.  Организационный план.</a:t>
            </a:r>
            <a:br>
              <a:rPr lang="ru-RU" sz="1600" b="1" i="1" dirty="0">
                <a:solidFill>
                  <a:srgbClr val="002060"/>
                </a:solidFill>
              </a:rPr>
            </a:br>
            <a:br>
              <a:rPr lang="ru-RU" sz="1600" dirty="0"/>
            </a:br>
            <a:r>
              <a:rPr lang="ru-RU" sz="1600" dirty="0"/>
              <a:t>Бизнес-план парикмахерской эконом класса предусматривает открытие заведения, рассчитанного на 2 посадочных места (1 женское и 1 мужское кресла), с режимом работы с 8:00 до 20:00 в две смены. Первая смена 8:00-14:00, вторая смена 14:00-20:00. Будет работать 4 человека. Я также буду парикмахером, работать буду во вторую смену. В первую смену я буду заниматься снабженческой работой. Также я в первое время буду выполнять работу уборщицы помещений.</a:t>
            </a:r>
            <a:br>
              <a:rPr lang="ru-RU" sz="1600" dirty="0"/>
            </a:br>
            <a:br>
              <a:rPr lang="ru-RU" sz="1600" i="1" dirty="0"/>
            </a:br>
            <a:r>
              <a:rPr lang="ru-RU" sz="1600" i="1" dirty="0">
                <a:solidFill>
                  <a:srgbClr val="C00000"/>
                </a:solidFill>
              </a:rPr>
              <a:t>1.Описание услуг</a:t>
            </a:r>
            <a:br>
              <a:rPr lang="ru-RU" sz="1600" i="1" dirty="0"/>
            </a:br>
            <a:r>
              <a:rPr lang="ru-RU" sz="1600" dirty="0"/>
              <a:t>Предполагается открыть парикмахерскую, оказывающей следующие виды услуг:</a:t>
            </a:r>
            <a:br>
              <a:rPr lang="ru-RU" sz="1600" dirty="0"/>
            </a:br>
            <a:r>
              <a:rPr lang="ru-RU" sz="1800" dirty="0">
                <a:solidFill>
                  <a:schemeClr val="tx1"/>
                </a:solidFill>
              </a:rPr>
              <a:t>•	Стрижки женские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•	Стрижки мужские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•	Химическая завивка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•	Плетение косичек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•	Покраска волос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•	Укладка волос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/>
              <a:t>Помимо основных услуг можно добавить дополнительные услуги, которые будут пользоваться спросом у посетителей, например, услуги визажиста и мастера маникюра.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3076" name="Picture 4" descr="http://krasota.biniko.com/pic/1_57d14cad82d9157d14cad82d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8" y="4610940"/>
            <a:ext cx="2707192" cy="1814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restyleprof.ru/images/sal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43" y="4607577"/>
            <a:ext cx="2725863" cy="181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vrorra.com/wp-content/uploads/2016/03/maski_dlya_volos_-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905" y="4607577"/>
            <a:ext cx="2697129" cy="181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7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443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2. Ценообразование.</a:t>
            </a:r>
            <a:br>
              <a:rPr lang="ru-RU" sz="1800" dirty="0"/>
            </a:br>
            <a:r>
              <a:rPr lang="ru-RU" sz="1800" dirty="0"/>
              <a:t>Проведенный маркетинг в сфере ценообразования приведен в таблице №7. </a:t>
            </a:r>
            <a:br>
              <a:rPr lang="ru-RU" sz="1800" dirty="0"/>
            </a:br>
            <a:br>
              <a:rPr lang="ru-RU" sz="1800" dirty="0"/>
            </a:br>
            <a:r>
              <a:rPr lang="ru-RU" sz="1600" b="1" i="1" dirty="0">
                <a:solidFill>
                  <a:schemeClr val="tx1"/>
                </a:solidFill>
              </a:rPr>
              <a:t>Таблица №7</a:t>
            </a:r>
            <a:br>
              <a:rPr lang="ru-RU" sz="1600" dirty="0"/>
            </a:b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225851"/>
              </p:ext>
            </p:extLst>
          </p:nvPr>
        </p:nvGraphicFramePr>
        <p:xfrm>
          <a:off x="293209" y="1505158"/>
          <a:ext cx="10101523" cy="3254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606">
                  <a:extLst>
                    <a:ext uri="{9D8B030D-6E8A-4147-A177-3AD203B41FA5}">
                      <a16:colId xmlns:a16="http://schemas.microsoft.com/office/drawing/2014/main" val="2373222877"/>
                    </a:ext>
                  </a:extLst>
                </a:gridCol>
                <a:gridCol w="140381">
                  <a:extLst>
                    <a:ext uri="{9D8B030D-6E8A-4147-A177-3AD203B41FA5}">
                      <a16:colId xmlns:a16="http://schemas.microsoft.com/office/drawing/2014/main" val="1136549009"/>
                    </a:ext>
                  </a:extLst>
                </a:gridCol>
                <a:gridCol w="1215124">
                  <a:extLst>
                    <a:ext uri="{9D8B030D-6E8A-4147-A177-3AD203B41FA5}">
                      <a16:colId xmlns:a16="http://schemas.microsoft.com/office/drawing/2014/main" val="1015800530"/>
                    </a:ext>
                  </a:extLst>
                </a:gridCol>
                <a:gridCol w="1335433">
                  <a:extLst>
                    <a:ext uri="{9D8B030D-6E8A-4147-A177-3AD203B41FA5}">
                      <a16:colId xmlns:a16="http://schemas.microsoft.com/office/drawing/2014/main" val="2006141237"/>
                    </a:ext>
                  </a:extLst>
                </a:gridCol>
                <a:gridCol w="1407619">
                  <a:extLst>
                    <a:ext uri="{9D8B030D-6E8A-4147-A177-3AD203B41FA5}">
                      <a16:colId xmlns:a16="http://schemas.microsoft.com/office/drawing/2014/main" val="4099528440"/>
                    </a:ext>
                  </a:extLst>
                </a:gridCol>
                <a:gridCol w="1335432">
                  <a:extLst>
                    <a:ext uri="{9D8B030D-6E8A-4147-A177-3AD203B41FA5}">
                      <a16:colId xmlns:a16="http://schemas.microsoft.com/office/drawing/2014/main" val="2159044340"/>
                    </a:ext>
                  </a:extLst>
                </a:gridCol>
                <a:gridCol w="1311372">
                  <a:extLst>
                    <a:ext uri="{9D8B030D-6E8A-4147-A177-3AD203B41FA5}">
                      <a16:colId xmlns:a16="http://schemas.microsoft.com/office/drawing/2014/main" val="3546876489"/>
                    </a:ext>
                  </a:extLst>
                </a:gridCol>
                <a:gridCol w="1383556">
                  <a:extLst>
                    <a:ext uri="{9D8B030D-6E8A-4147-A177-3AD203B41FA5}">
                      <a16:colId xmlns:a16="http://schemas.microsoft.com/office/drawing/2014/main" val="2728494756"/>
                    </a:ext>
                  </a:extLst>
                </a:gridCol>
              </a:tblGrid>
              <a:tr h="823452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</a:t>
                      </a: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Парикмахерских-конкурентов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Стрижка   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    </a:t>
                      </a:r>
                      <a:r>
                        <a:rPr lang="ru-RU" sz="1400" dirty="0">
                          <a:effectLst/>
                        </a:rPr>
                        <a:t> мужская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 hMerge="1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Стрижка женская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Химическая завивка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Плетение косичек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Покраска волос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Укладка волос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extLst>
                  <a:ext uri="{0D108BD9-81ED-4DB2-BD59-A6C34878D82A}">
                    <a16:rowId xmlns:a16="http://schemas.microsoft.com/office/drawing/2014/main" val="1082414279"/>
                  </a:ext>
                </a:extLst>
              </a:tr>
              <a:tr h="396068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ЦырюльникЪ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 gridSpan="2"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250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 hMerge="1"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350руб.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1200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300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700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400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extLst>
                  <a:ext uri="{0D108BD9-81ED-4DB2-BD59-A6C34878D82A}">
                    <a16:rowId xmlns:a16="http://schemas.microsoft.com/office/drawing/2014/main" val="4015511356"/>
                  </a:ext>
                </a:extLst>
              </a:tr>
              <a:tr h="3960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«</a:t>
                      </a:r>
                      <a:r>
                        <a:rPr lang="en-US" sz="1400" dirty="0" err="1">
                          <a:effectLst/>
                        </a:rPr>
                        <a:t>Delice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 gridSpan="2"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300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 hMerge="1"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400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700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400руб.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860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450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extLst>
                  <a:ext uri="{0D108BD9-81ED-4DB2-BD59-A6C34878D82A}">
                    <a16:rowId xmlns:a16="http://schemas.microsoft.com/office/drawing/2014/main" val="1203082476"/>
                  </a:ext>
                </a:extLst>
              </a:tr>
              <a:tr h="440075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«Автогра</a:t>
                      </a:r>
                      <a:r>
                        <a:rPr lang="en-US" sz="1400">
                          <a:effectLst/>
                        </a:rPr>
                        <a:t>ff</a:t>
                      </a:r>
                      <a:r>
                        <a:rPr lang="ru-RU" sz="1400">
                          <a:effectLst/>
                        </a:rPr>
                        <a:t>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 gridSpan="2"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 800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 hMerge="1"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1000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</a:t>
                      </a:r>
                      <a:r>
                        <a:rPr lang="en-US" sz="1400" dirty="0">
                          <a:effectLst/>
                        </a:rPr>
                        <a:t>2500 </a:t>
                      </a:r>
                      <a:r>
                        <a:rPr lang="ru-RU" sz="1400" dirty="0">
                          <a:effectLst/>
                        </a:rPr>
                        <a:t>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450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1000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 500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extLst>
                  <a:ext uri="{0D108BD9-81ED-4DB2-BD59-A6C34878D82A}">
                    <a16:rowId xmlns:a16="http://schemas.microsoft.com/office/drawing/2014/main" val="1595396090"/>
                  </a:ext>
                </a:extLst>
              </a:tr>
              <a:tr h="384277">
                <a:tc gridSpan="8">
                  <a:txBody>
                    <a:bodyPr/>
                    <a:lstStyle/>
                    <a:p>
                      <a:pPr marL="45720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Цены  для моей парикмахерской «Элементы красоты» на первые полгода          ( более выигрышные по сравнению с конкурентами)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961068"/>
                  </a:ext>
                </a:extLst>
              </a:tr>
              <a:tr h="710985">
                <a:tc gridSpan="2"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«Элементы красоты»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200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300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1000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300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600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400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42" marR="12242" marT="0" marB="0" anchor="ctr"/>
                </a:tc>
                <a:extLst>
                  <a:ext uri="{0D108BD9-81ED-4DB2-BD59-A6C34878D82A}">
                    <a16:rowId xmlns:a16="http://schemas.microsoft.com/office/drawing/2014/main" val="215266147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75142" y="5173479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ea typeface="+mj-ea"/>
                <a:cs typeface="+mj-cs"/>
              </a:rPr>
              <a:t>3.Документация, необходимая для открытия парикмахерской </a:t>
            </a:r>
            <a:br>
              <a:rPr lang="ru-RU" sz="1600" dirty="0">
                <a:solidFill>
                  <a:srgbClr val="90C226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black"/>
                </a:solidFill>
                <a:ea typeface="+mj-ea"/>
                <a:cs typeface="+mj-cs"/>
              </a:rPr>
              <a:t>•	Разрешение СЭС;</a:t>
            </a:r>
            <a:br>
              <a:rPr lang="ru-RU" sz="1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black"/>
                </a:solidFill>
                <a:ea typeface="+mj-ea"/>
                <a:cs typeface="+mj-cs"/>
              </a:rPr>
              <a:t>•	Разрешение </a:t>
            </a:r>
            <a:r>
              <a:rPr lang="ru-RU" sz="1600" dirty="0" err="1">
                <a:solidFill>
                  <a:prstClr val="black"/>
                </a:solidFill>
                <a:ea typeface="+mj-ea"/>
                <a:cs typeface="+mj-cs"/>
              </a:rPr>
              <a:t>госпожнадзора</a:t>
            </a:r>
            <a:r>
              <a:rPr lang="ru-RU" sz="1600" dirty="0">
                <a:solidFill>
                  <a:prstClr val="black"/>
                </a:solidFill>
                <a:ea typeface="+mj-ea"/>
                <a:cs typeface="+mj-cs"/>
              </a:rPr>
              <a:t>;</a:t>
            </a:r>
            <a:br>
              <a:rPr lang="ru-RU" sz="1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black"/>
                </a:solidFill>
                <a:ea typeface="+mj-ea"/>
                <a:cs typeface="+mj-cs"/>
              </a:rPr>
              <a:t>•	сертификат мастера-парикмахера;</a:t>
            </a:r>
            <a:br>
              <a:rPr lang="ru-RU" sz="1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black"/>
                </a:solidFill>
                <a:ea typeface="+mj-ea"/>
                <a:cs typeface="+mj-cs"/>
              </a:rPr>
              <a:t>•	медицинская книжка и др.</a:t>
            </a:r>
            <a:br>
              <a:rPr lang="ru-RU" sz="1600" dirty="0">
                <a:solidFill>
                  <a:srgbClr val="90C226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7334" y="4804147"/>
            <a:ext cx="8056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Средний чек: (200+300+1000+300+600+400) : 6 ~ 467 рублей </a:t>
            </a:r>
          </a:p>
        </p:txBody>
      </p:sp>
    </p:spTree>
    <p:extLst>
      <p:ext uri="{BB962C8B-B14F-4D97-AF65-F5344CB8AC3E}">
        <p14:creationId xmlns:p14="http://schemas.microsoft.com/office/powerpoint/2010/main" val="233229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208" y="430923"/>
            <a:ext cx="8596668" cy="132080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400" b="1" i="1" kern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ru-RU" sz="1400" b="1" i="1" kern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Ожидаемые финансовые результаты.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Примерный план доходов и затрат приведен в таблице №8. При условии, что каждый парикмахер обслуживает минимально 6 клиентов в смену, а средняя стоимость услуги минимально равняется 300 руб. на клиента, ожидаемая прибыль составит: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№8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212509"/>
              </p:ext>
            </p:extLst>
          </p:nvPr>
        </p:nvGraphicFramePr>
        <p:xfrm>
          <a:off x="525208" y="1854921"/>
          <a:ext cx="9428089" cy="4497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294">
                  <a:extLst>
                    <a:ext uri="{9D8B030D-6E8A-4147-A177-3AD203B41FA5}">
                      <a16:colId xmlns:a16="http://schemas.microsoft.com/office/drawing/2014/main" val="1380762504"/>
                    </a:ext>
                  </a:extLst>
                </a:gridCol>
                <a:gridCol w="5452120">
                  <a:extLst>
                    <a:ext uri="{9D8B030D-6E8A-4147-A177-3AD203B41FA5}">
                      <a16:colId xmlns:a16="http://schemas.microsoft.com/office/drawing/2014/main" val="3300386080"/>
                    </a:ext>
                  </a:extLst>
                </a:gridCol>
                <a:gridCol w="2704675">
                  <a:extLst>
                    <a:ext uri="{9D8B030D-6E8A-4147-A177-3AD203B41FA5}">
                      <a16:colId xmlns:a16="http://schemas.microsoft.com/office/drawing/2014/main" val="1096526930"/>
                    </a:ext>
                  </a:extLst>
                </a:gridCol>
              </a:tblGrid>
              <a:tr h="352251">
                <a:tc>
                  <a:txBody>
                    <a:bodyPr/>
                    <a:lstStyle/>
                    <a:p>
                      <a:pPr lvl="0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№п\п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 показателя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 за месяц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extLst>
                  <a:ext uri="{0D108BD9-81ED-4DB2-BD59-A6C34878D82A}">
                    <a16:rowId xmlns:a16="http://schemas.microsoft.com/office/drawing/2014/main" val="704108753"/>
                  </a:ext>
                </a:extLst>
              </a:tr>
              <a:tr h="256795"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Доход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extLst>
                  <a:ext uri="{0D108BD9-81ED-4DB2-BD59-A6C34878D82A}">
                    <a16:rowId xmlns:a16="http://schemas.microsoft.com/office/drawing/2014/main" val="3381045208"/>
                  </a:ext>
                </a:extLst>
              </a:tr>
              <a:tr h="779042">
                <a:tc>
                  <a:txBody>
                    <a:bodyPr/>
                    <a:lstStyle/>
                    <a:p>
                      <a:pPr lvl="0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Средневзвешенная дневная выручка: 5 клиентов х 4 парикмахера=20 клиентов в день. 20 клиентов х 467 руб. (средний чек) =9 340 руб. в день.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9 340 руб. х 24 рабочих дня = 224 160 руб. в месяц.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extLst>
                  <a:ext uri="{0D108BD9-81ED-4DB2-BD59-A6C34878D82A}">
                    <a16:rowId xmlns:a16="http://schemas.microsoft.com/office/drawing/2014/main" val="3089039003"/>
                  </a:ext>
                </a:extLst>
              </a:tr>
              <a:tr h="246425"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Затраты: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103 850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extLst>
                  <a:ext uri="{0D108BD9-81ED-4DB2-BD59-A6C34878D82A}">
                    <a16:rowId xmlns:a16="http://schemas.microsoft.com/office/drawing/2014/main" val="4056353363"/>
                  </a:ext>
                </a:extLst>
              </a:tr>
              <a:tr h="315523"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а\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Аренда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3 800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extLst>
                  <a:ext uri="{0D108BD9-81ED-4DB2-BD59-A6C34878D82A}">
                    <a16:rowId xmlns:a16="http://schemas.microsoft.com/office/drawing/2014/main" val="3581639732"/>
                  </a:ext>
                </a:extLst>
              </a:tr>
              <a:tr h="285477"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б\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Зарплата в первые три месяца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20 000 х 4чел.= 80 000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extLst>
                  <a:ext uri="{0D108BD9-81ED-4DB2-BD59-A6C34878D82A}">
                    <a16:rowId xmlns:a16="http://schemas.microsoft.com/office/drawing/2014/main" val="3405208094"/>
                  </a:ext>
                </a:extLst>
              </a:tr>
              <a:tr h="337976"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в\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Электроэнергия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extLst>
                  <a:ext uri="{0D108BD9-81ED-4DB2-BD59-A6C34878D82A}">
                    <a16:rowId xmlns:a16="http://schemas.microsoft.com/office/drawing/2014/main" val="1767337645"/>
                  </a:ext>
                </a:extLst>
              </a:tr>
              <a:tr h="339703"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г\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Вода и водоотведение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extLst>
                  <a:ext uri="{0D108BD9-81ED-4DB2-BD59-A6C34878D82A}">
                    <a16:rowId xmlns:a16="http://schemas.microsoft.com/office/drawing/2014/main" val="3596515978"/>
                  </a:ext>
                </a:extLst>
              </a:tr>
              <a:tr h="444955"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д\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Затраты на инвентарь и необходимые материалы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3 000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extLst>
                  <a:ext uri="{0D108BD9-81ED-4DB2-BD59-A6C34878D82A}">
                    <a16:rowId xmlns:a16="http://schemas.microsoft.com/office/drawing/2014/main" val="3796255988"/>
                  </a:ext>
                </a:extLst>
              </a:tr>
              <a:tr h="348340"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е\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Непредвиденные затраты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2 000 руб.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extLst>
                  <a:ext uri="{0D108BD9-81ED-4DB2-BD59-A6C34878D82A}">
                    <a16:rowId xmlns:a16="http://schemas.microsoft.com/office/drawing/2014/main" val="3090361283"/>
                  </a:ext>
                </a:extLst>
              </a:tr>
              <a:tr h="449675"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ж\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Налоги: Доход х 6% ( при упрощенном налогообложение)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224 160 х 6% = 13 450 руб.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extLst>
                  <a:ext uri="{0D108BD9-81ED-4DB2-BD59-A6C34878D82A}">
                    <a16:rowId xmlns:a16="http://schemas.microsoft.com/office/drawing/2014/main" val="1420004717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lvl="0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Прибыль: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120 310 руб.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/>
                </a:tc>
                <a:extLst>
                  <a:ext uri="{0D108BD9-81ED-4DB2-BD59-A6C34878D82A}">
                    <a16:rowId xmlns:a16="http://schemas.microsoft.com/office/drawing/2014/main" val="3838266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64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471" y="388881"/>
            <a:ext cx="9328515" cy="4099035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этой таблице я учла наиболее существенные затраты с запасом - в виде «непредвиденных» затрат, при этом прибыль составляет 100 400руб. Мои вложения составили 94 310 руб.  (табл. №6), т.е. окупаемость составляет: 100 400:120 310 = 0,83 месяца, т.е. </a:t>
            </a:r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</a:rPr>
              <a:t>26 дней. Затрат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может быть больше, однако окупаемость финансовых вложений в любом случае в этом виде бизнеса (маленькие парикмахерские) – составляет не более 4-х месяцев. При этом государственные субсидии на открытие бизнеса могут составить 58 000 руб.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Статистика показывает: даже при менее оптимистических вариантах – средневзвешенный прогноз окупаемости, основанный на анализе работы существующих парикмахерских, при несравнимо более высоких затратах на организацию производства – составляет 7-14 месяцев.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Таким образом, внедряя этот проект, я не только обеспечу себя работой, но и дам три рабочих места для моих сотрудников. При этом после завершения испытательного срока зарплата сотрудников будет повышаться. А при выходе на более высокие прибыли я смогу укомплектовать зал более совершенным оборудованием. 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6146" name="Picture 2" descr="https://c.podium.life/content/r/w8/p/28533/1070/5a5dd5fe12a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75" y="3420296"/>
            <a:ext cx="3090040" cy="30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2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15186572"/>
              </p:ext>
            </p:extLst>
          </p:nvPr>
        </p:nvGraphicFramePr>
        <p:xfrm>
          <a:off x="507167" y="510487"/>
          <a:ext cx="8708404" cy="152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570493"/>
              </p:ext>
            </p:extLst>
          </p:nvPr>
        </p:nvGraphicFramePr>
        <p:xfrm>
          <a:off x="507167" y="2087015"/>
          <a:ext cx="4252018" cy="425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ttp://schkola-internatkolivan.edusite.ru/images/p100_dctop-parikmaxerskaya-parikmaxerskie-instrumentyi-krasivaya-devushka-iskusstvo-stiker-stenyi-s-emnyiy-stiker-vodonepronicaemyiy-magazin-dekora-diy-parikmaxerska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02" y="2160588"/>
            <a:ext cx="3521487" cy="37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3267" y="202710"/>
            <a:ext cx="1229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2060"/>
                </a:solidFill>
              </a:rPr>
              <a:t>I.</a:t>
            </a:r>
            <a:r>
              <a:rPr lang="ru-RU" sz="1400" b="1" i="1" dirty="0">
                <a:solidFill>
                  <a:srgbClr val="002060"/>
                </a:solidFill>
              </a:rPr>
              <a:t>  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86518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195" y="211466"/>
            <a:ext cx="8596668" cy="1574196"/>
          </a:xfrm>
        </p:spPr>
        <p:txBody>
          <a:bodyPr>
            <a:noAutofit/>
          </a:bodyPr>
          <a:lstStyle/>
          <a:p>
            <a:r>
              <a:rPr lang="en-US" sz="1400" b="1" i="1" dirty="0">
                <a:solidFill>
                  <a:srgbClr val="002060"/>
                </a:solidFill>
              </a:rPr>
              <a:t>II.</a:t>
            </a:r>
            <a:r>
              <a:rPr lang="ru-RU" sz="1400" b="1" i="1" dirty="0">
                <a:solidFill>
                  <a:srgbClr val="002060"/>
                </a:solidFill>
              </a:rPr>
              <a:t>  Маркетинговые исследования.</a:t>
            </a:r>
            <a:br>
              <a:rPr lang="ru-RU" sz="1400" i="1" dirty="0">
                <a:solidFill>
                  <a:srgbClr val="C00000"/>
                </a:solidFill>
              </a:rPr>
            </a:br>
            <a:r>
              <a:rPr lang="ru-RU" sz="1400" i="1" dirty="0">
                <a:solidFill>
                  <a:srgbClr val="C00000"/>
                </a:solidFill>
              </a:rPr>
              <a:t>1. Маркетинг в сфере получения образования.</a:t>
            </a:r>
            <a:br>
              <a:rPr lang="ru-RU" sz="14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rgbClr val="92D050"/>
                </a:solidFill>
              </a:rPr>
              <a:t>Для того, чтобы правильно организовать бизнес, получить навыки в парикмахерском искусстве (умение делать стрижки, обращаться с оборудованием), научится считать себестоимость услуг; наладить отношения с другими учащимся (обменяться телефонами и поддерживать отношения и связи для дальнейшего возможного сотрудничества), выяснить рынки сырья, уяснить цены услуг, определить перечень услуг в открываемом бизнесе необходимо пройти обучение на курсах парикмахеров, получить сертификат.</a:t>
            </a:r>
            <a:br>
              <a:rPr lang="ru-RU" sz="1000" dirty="0"/>
            </a:br>
            <a:endParaRPr lang="ru-RU" sz="1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526420"/>
              </p:ext>
            </p:extLst>
          </p:nvPr>
        </p:nvGraphicFramePr>
        <p:xfrm>
          <a:off x="1239590" y="2487471"/>
          <a:ext cx="8045273" cy="3051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779">
                  <a:extLst>
                    <a:ext uri="{9D8B030D-6E8A-4147-A177-3AD203B41FA5}">
                      <a16:colId xmlns:a16="http://schemas.microsoft.com/office/drawing/2014/main" val="3722506125"/>
                    </a:ext>
                  </a:extLst>
                </a:gridCol>
                <a:gridCol w="3208323">
                  <a:extLst>
                    <a:ext uri="{9D8B030D-6E8A-4147-A177-3AD203B41FA5}">
                      <a16:colId xmlns:a16="http://schemas.microsoft.com/office/drawing/2014/main" val="1997296374"/>
                    </a:ext>
                  </a:extLst>
                </a:gridCol>
                <a:gridCol w="2232940">
                  <a:extLst>
                    <a:ext uri="{9D8B030D-6E8A-4147-A177-3AD203B41FA5}">
                      <a16:colId xmlns:a16="http://schemas.microsoft.com/office/drawing/2014/main" val="2266892345"/>
                    </a:ext>
                  </a:extLst>
                </a:gridCol>
                <a:gridCol w="1975231">
                  <a:extLst>
                    <a:ext uri="{9D8B030D-6E8A-4147-A177-3AD203B41FA5}">
                      <a16:colId xmlns:a16="http://schemas.microsoft.com/office/drawing/2014/main" val="1590566019"/>
                    </a:ext>
                  </a:extLst>
                </a:gridCol>
              </a:tblGrid>
              <a:tr h="59108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№п/п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учреждения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Затраты/доход руб.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Период времени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/>
                </a:tc>
                <a:extLst>
                  <a:ext uri="{0D108BD9-81ED-4DB2-BD59-A6C34878D82A}">
                    <a16:rowId xmlns:a16="http://schemas.microsoft.com/office/drawing/2014/main" val="3386137574"/>
                  </a:ext>
                </a:extLst>
              </a:tr>
              <a:tr h="591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effectLst/>
                        </a:rPr>
                        <a:t>           </a:t>
                      </a:r>
                      <a:r>
                        <a:rPr lang="ru-RU" sz="1400" b="1" dirty="0">
                          <a:effectLst/>
                        </a:rPr>
                        <a:t>Салон «</a:t>
                      </a:r>
                      <a:r>
                        <a:rPr lang="en-US" sz="1400" b="1" dirty="0" err="1">
                          <a:effectLst/>
                        </a:rPr>
                        <a:t>Kalisa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scholl</a:t>
                      </a:r>
                      <a:r>
                        <a:rPr lang="ru-RU" sz="1400" b="1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           </a:t>
                      </a:r>
                      <a:r>
                        <a:rPr lang="ru-RU" sz="1400" b="1" dirty="0" err="1">
                          <a:effectLst/>
                        </a:rPr>
                        <a:t>г.Самара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ул.Губанова</a:t>
                      </a:r>
                      <a:r>
                        <a:rPr lang="ru-RU" sz="1400" b="1" dirty="0">
                          <a:effectLst/>
                        </a:rPr>
                        <a:t> 17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Базовый блок </a:t>
                      </a: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         40 000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4 месяца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/>
                </a:tc>
                <a:extLst>
                  <a:ext uri="{0D108BD9-81ED-4DB2-BD59-A6C34878D82A}">
                    <a16:rowId xmlns:a16="http://schemas.microsoft.com/office/drawing/2014/main" val="1567377452"/>
                  </a:ext>
                </a:extLst>
              </a:tr>
              <a:tr h="849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Учебный центр «</a:t>
                      </a:r>
                      <a:r>
                        <a:rPr lang="ru-RU" sz="1400" b="1" dirty="0" err="1">
                          <a:effectLst/>
                        </a:rPr>
                        <a:t>Стелист</a:t>
                      </a:r>
                      <a:r>
                        <a:rPr lang="ru-RU" sz="1400" b="1" dirty="0">
                          <a:effectLst/>
                        </a:rPr>
                        <a:t> технолог» </a:t>
                      </a:r>
                      <a:r>
                        <a:rPr lang="ru-RU" sz="1400" b="1" dirty="0" err="1">
                          <a:effectLst/>
                        </a:rPr>
                        <a:t>г.Самара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ул.Полевая</a:t>
                      </a:r>
                      <a:r>
                        <a:rPr lang="ru-RU" sz="1400" b="1" dirty="0">
                          <a:effectLst/>
                        </a:rPr>
                        <a:t>/</a:t>
                      </a:r>
                      <a:r>
                        <a:rPr lang="ru-RU" sz="1400" b="1" dirty="0" err="1">
                          <a:effectLst/>
                        </a:rPr>
                        <a:t>ул.Пушкина</a:t>
                      </a:r>
                      <a:r>
                        <a:rPr lang="ru-RU" sz="1400" b="1" dirty="0">
                          <a:effectLst/>
                        </a:rPr>
                        <a:t> 229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/>
                </a:tc>
                <a:tc>
                  <a:txBody>
                    <a:bodyPr/>
                    <a:lstStyle/>
                    <a:p>
                      <a:pPr marL="457200"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13 000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/>
                </a:tc>
                <a:tc>
                  <a:txBody>
                    <a:bodyPr/>
                    <a:lstStyle/>
                    <a:p>
                      <a:pPr marL="457200"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50</a:t>
                      </a:r>
                      <a:r>
                        <a:rPr lang="ru-RU" sz="1400" b="1" baseline="0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академических часов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/>
                </a:tc>
                <a:extLst>
                  <a:ext uri="{0D108BD9-81ED-4DB2-BD59-A6C34878D82A}">
                    <a16:rowId xmlns:a16="http://schemas.microsoft.com/office/drawing/2014/main" val="3276289668"/>
                  </a:ext>
                </a:extLst>
              </a:tr>
              <a:tr h="1019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Учебный центр «Альбион»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г.Самара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ул.Физкультурная</a:t>
                      </a:r>
                      <a:r>
                        <a:rPr lang="ru-RU" sz="1400" b="1" dirty="0">
                          <a:effectLst/>
                        </a:rPr>
                        <a:t> 31А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«</a:t>
                      </a:r>
                      <a:r>
                        <a:rPr lang="ru-RU" sz="1400" b="1" dirty="0" err="1">
                          <a:effectLst/>
                        </a:rPr>
                        <a:t>Парихмахер</a:t>
                      </a:r>
                      <a:r>
                        <a:rPr lang="ru-RU" sz="1400" b="1" dirty="0">
                          <a:effectLst/>
                        </a:rPr>
                        <a:t>-универсал»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/>
                </a:tc>
                <a:tc>
                  <a:txBody>
                    <a:bodyPr/>
                    <a:lstStyle/>
                    <a:p>
                      <a:pPr marL="457200"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15 000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/>
                </a:tc>
                <a:tc>
                  <a:txBody>
                    <a:bodyPr/>
                    <a:lstStyle/>
                    <a:p>
                      <a:pPr marL="457200"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 месяца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/>
                </a:tc>
                <a:extLst>
                  <a:ext uri="{0D108BD9-81ED-4DB2-BD59-A6C34878D82A}">
                    <a16:rowId xmlns:a16="http://schemas.microsoft.com/office/drawing/2014/main" val="306889234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9187" y="1916467"/>
            <a:ext cx="56848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изучению сферы образования приведена в таблице №1.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№1.</a:t>
            </a:r>
            <a:endParaRPr kumimoji="0" lang="ru-RU" altLang="ru-RU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8195" y="5538952"/>
            <a:ext cx="82035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Вывод: Из трех вариантов самым выгодным является получение нужных знаний в учебном центре «Альбион». Временные затраты составляют 15 000 рублей и период обучение длится 2 месяца, также я получу сертификат стоимостью 2000 рублей - это самый выгодный для меня вариант. Итого затраты на обучение составляют 17 000 рублей.</a:t>
            </a:r>
          </a:p>
        </p:txBody>
      </p:sp>
    </p:spTree>
    <p:extLst>
      <p:ext uri="{BB962C8B-B14F-4D97-AF65-F5344CB8AC3E}">
        <p14:creationId xmlns:p14="http://schemas.microsoft.com/office/powerpoint/2010/main" val="84148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559" y="536028"/>
            <a:ext cx="8807669" cy="1544277"/>
          </a:xfrm>
        </p:spPr>
        <p:txBody>
          <a:bodyPr>
            <a:noAutofit/>
          </a:bodyPr>
          <a:lstStyle/>
          <a:p>
            <a:r>
              <a:rPr lang="ru-RU" sz="1400" i="1" dirty="0">
                <a:solidFill>
                  <a:srgbClr val="C00000"/>
                </a:solidFill>
              </a:rPr>
              <a:t>2. Маркетинг местоположения.</a:t>
            </a:r>
            <a:br>
              <a:rPr lang="ru-RU" sz="1400" b="1" i="1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92D050"/>
                </a:solidFill>
              </a:rPr>
              <a:t>Поскольку меня интересует бизнес с малыми вложениями – парикмахерская будет «эконом» класса. Открываемая парикмахерская должна находится в шаговой доступности от клиентов, не иметь по близости конкурентов. С целью определения местоположения парикмахерской я воспользуюсь 2ГИС и на карте просмотрю в нужном мне районе все парикмахерские. Для получения наиболее выгодных условий составляю таблицу №2 и рассмотрю полученные данные: </a:t>
            </a:r>
            <a:br>
              <a:rPr lang="ru-RU" sz="1400" dirty="0"/>
            </a:b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551583"/>
              </p:ext>
            </p:extLst>
          </p:nvPr>
        </p:nvGraphicFramePr>
        <p:xfrm>
          <a:off x="1124607" y="2490674"/>
          <a:ext cx="7041933" cy="3094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320">
                  <a:extLst>
                    <a:ext uri="{9D8B030D-6E8A-4147-A177-3AD203B41FA5}">
                      <a16:colId xmlns:a16="http://schemas.microsoft.com/office/drawing/2014/main" val="2719156157"/>
                    </a:ext>
                  </a:extLst>
                </a:gridCol>
                <a:gridCol w="2834369">
                  <a:extLst>
                    <a:ext uri="{9D8B030D-6E8A-4147-A177-3AD203B41FA5}">
                      <a16:colId xmlns:a16="http://schemas.microsoft.com/office/drawing/2014/main" val="3392801125"/>
                    </a:ext>
                  </a:extLst>
                </a:gridCol>
                <a:gridCol w="3612244">
                  <a:extLst>
                    <a:ext uri="{9D8B030D-6E8A-4147-A177-3AD203B41FA5}">
                      <a16:colId xmlns:a16="http://schemas.microsoft.com/office/drawing/2014/main" val="1243911706"/>
                    </a:ext>
                  </a:extLst>
                </a:gridCol>
              </a:tblGrid>
              <a:tr h="4552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№п/п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Местоположение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Примечание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925863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Октябрьский район г. Самара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Район густо населённый, здесь находится культурно-развлекательный центр «Звезда» с большой проходимостью, школы и колледжи. Конкурентов -парикмахерских  нет.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5244279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Советский район г. Самара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Район густо населенный. 5-ти и 9-ти этажные жилые здания. Есть несколько парикмахерских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7075990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Кировский район г. Самара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Конкурентов -парикмахерских  нет. Однако и численность населения небольшая.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769924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1738" y="2080305"/>
            <a:ext cx="39951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№2.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6232" y="5870676"/>
            <a:ext cx="4580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Наиболее подходящий для меня 1 вариант</a:t>
            </a:r>
          </a:p>
        </p:txBody>
      </p:sp>
    </p:spTree>
    <p:extLst>
      <p:ext uri="{BB962C8B-B14F-4D97-AF65-F5344CB8AC3E}">
        <p14:creationId xmlns:p14="http://schemas.microsoft.com/office/powerpoint/2010/main" val="410943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582" y="647099"/>
            <a:ext cx="8224928" cy="5606555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400" i="1" spc="75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 Оформление необходимых правоустанавливающих документов: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Правовой статус моей фирмы- индивидуальный предприниматель (ИП). Я выбрала название для своей фирмы – «Элементы красоты», поскольку такого названия я не встретила в списке парикмахерских. Расходы на оформление правоустанавливающих документов:</a:t>
            </a: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печати - 250 руб.</a:t>
            </a: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Регистрация в ИФНС, получение ИНН – пошлина 800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Регистрация в администрации – получение свидетельства</a:t>
            </a: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Открытие расчетного счета в банке 50 руб.</a:t>
            </a: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Получение медицинской книжки 4000 руб. </a:t>
            </a: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Разрешение от пожарного надзора</a:t>
            </a: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Разрешение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Роспотребнадзор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Регистрация в пенсионном фонде - бесплатно</a:t>
            </a:r>
          </a:p>
          <a:p>
            <a:pPr marL="4572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Итого: примерные затраты   5 100руб. Затрата времени составит 3 недели.</a:t>
            </a:r>
          </a:p>
          <a:p>
            <a:endParaRPr lang="ru-RU" sz="1600" dirty="0"/>
          </a:p>
        </p:txBody>
      </p:sp>
      <p:pic>
        <p:nvPicPr>
          <p:cNvPr id="4100" name="Picture 4" descr="https://ya-webdesign.com/images/haircut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11" y="2373120"/>
            <a:ext cx="4103829" cy="215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57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987171"/>
              </p:ext>
            </p:extLst>
          </p:nvPr>
        </p:nvGraphicFramePr>
        <p:xfrm>
          <a:off x="635341" y="988662"/>
          <a:ext cx="8161818" cy="4971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0713">
                  <a:extLst>
                    <a:ext uri="{9D8B030D-6E8A-4147-A177-3AD203B41FA5}">
                      <a16:colId xmlns:a16="http://schemas.microsoft.com/office/drawing/2014/main" val="254287237"/>
                    </a:ext>
                  </a:extLst>
                </a:gridCol>
                <a:gridCol w="5790108">
                  <a:extLst>
                    <a:ext uri="{9D8B030D-6E8A-4147-A177-3AD203B41FA5}">
                      <a16:colId xmlns:a16="http://schemas.microsoft.com/office/drawing/2014/main" val="1512093022"/>
                    </a:ext>
                  </a:extLst>
                </a:gridCol>
                <a:gridCol w="1720997">
                  <a:extLst>
                    <a:ext uri="{9D8B030D-6E8A-4147-A177-3AD203B41FA5}">
                      <a16:colId xmlns:a16="http://schemas.microsoft.com/office/drawing/2014/main" val="627107368"/>
                    </a:ext>
                  </a:extLst>
                </a:gridCol>
              </a:tblGrid>
              <a:tr h="535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Помещения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Арендная плата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3" marR="50123" marT="0" marB="0"/>
                </a:tc>
                <a:extLst>
                  <a:ext uri="{0D108BD9-81ED-4DB2-BD59-A6C34878D82A}">
                    <a16:rowId xmlns:a16="http://schemas.microsoft.com/office/drawing/2014/main" val="3931729422"/>
                  </a:ext>
                </a:extLst>
              </a:tr>
              <a:tr h="1443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Офис 10 м</a:t>
                      </a:r>
                      <a:r>
                        <a:rPr lang="ru-RU" sz="1400" baseline="300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 на третьем этаже бизнес-центра. г. Самара ул. </a:t>
                      </a:r>
                      <a:r>
                        <a:rPr lang="ru-RU" sz="1400" dirty="0" err="1">
                          <a:effectLst/>
                        </a:rPr>
                        <a:t>Липетская</a:t>
                      </a:r>
                      <a:r>
                        <a:rPr lang="ru-RU" sz="1400" dirty="0">
                          <a:effectLst/>
                        </a:rPr>
                        <a:t>. Офис обеспечен водоснабжением.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3 800 руб.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ru-RU" sz="1400" dirty="0">
                          <a:effectLst/>
                        </a:rPr>
                        <a:t>мес.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3" marR="50123" marT="0" marB="0"/>
                </a:tc>
                <a:extLst>
                  <a:ext uri="{0D108BD9-81ED-4DB2-BD59-A6C34878D82A}">
                    <a16:rowId xmlns:a16="http://schemas.microsoft.com/office/drawing/2014/main" val="718249340"/>
                  </a:ext>
                </a:extLst>
              </a:tr>
              <a:tr h="1500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Офис 17 м</a:t>
                      </a:r>
                      <a:r>
                        <a:rPr lang="ru-RU" sz="1400" baseline="300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 на втором этаже в офисном центре «</a:t>
                      </a:r>
                      <a:r>
                        <a:rPr lang="ru-RU" sz="1400" dirty="0" err="1">
                          <a:effectLst/>
                        </a:rPr>
                        <a:t>ВитМаш</a:t>
                      </a:r>
                      <a:r>
                        <a:rPr lang="ru-RU" sz="1400" dirty="0">
                          <a:effectLst/>
                        </a:rPr>
                        <a:t>». г. Самара ул.  </a:t>
                      </a:r>
                      <a:r>
                        <a:rPr lang="ru-RU" sz="1400" dirty="0" err="1">
                          <a:effectLst/>
                        </a:rPr>
                        <a:t>Ерошевского</a:t>
                      </a:r>
                      <a:r>
                        <a:rPr lang="ru-RU" sz="1400" dirty="0">
                          <a:effectLst/>
                        </a:rPr>
                        <a:t> 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7 040 руб./мес.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3" marR="50123" marT="0" marB="0"/>
                </a:tc>
                <a:extLst>
                  <a:ext uri="{0D108BD9-81ED-4DB2-BD59-A6C34878D82A}">
                    <a16:rowId xmlns:a16="http://schemas.microsoft.com/office/drawing/2014/main" val="1563632443"/>
                  </a:ext>
                </a:extLst>
              </a:tr>
              <a:tr h="1490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Офис 17 м</a:t>
                      </a:r>
                      <a:r>
                        <a:rPr lang="ru-RU" sz="1400" baseline="30000" dirty="0">
                          <a:effectLst/>
                        </a:rPr>
                        <a:t>2 </a:t>
                      </a:r>
                      <a:r>
                        <a:rPr lang="ru-RU" sz="1400" dirty="0">
                          <a:effectLst/>
                        </a:rPr>
                        <a:t>на первом этаже г. Самара ул. Олимпийская 57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6 840 руб./мес.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3" marR="50123" marT="0" marB="0"/>
                </a:tc>
                <a:extLst>
                  <a:ext uri="{0D108BD9-81ED-4DB2-BD59-A6C34878D82A}">
                    <a16:rowId xmlns:a16="http://schemas.microsoft.com/office/drawing/2014/main" val="3837046144"/>
                  </a:ext>
                </a:extLst>
              </a:tr>
            </a:tbl>
          </a:graphicData>
        </a:graphic>
      </p:graphicFrame>
      <p:pic>
        <p:nvPicPr>
          <p:cNvPr id="1030" name="Рисунок 1" descr="ofis-samara-lipeckaya-ulica-198723180-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60" y="2042356"/>
            <a:ext cx="1772160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4" descr="XKgs9Yzc91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60" y="3474199"/>
            <a:ext cx="1772160" cy="97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3" descr="ofis-samara-olimpiyskaya-ulica-122071659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7" b="18825"/>
          <a:stretch>
            <a:fillRect/>
          </a:stretch>
        </p:blipFill>
        <p:spPr bwMode="auto">
          <a:xfrm>
            <a:off x="1422859" y="4757181"/>
            <a:ext cx="1772161" cy="120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00732" y="703662"/>
            <a:ext cx="15955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№3</a:t>
            </a:r>
            <a:endParaRPr kumimoji="0" lang="ru-RU" altLang="ru-RU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5341" y="263583"/>
            <a:ext cx="8583565" cy="9375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i="1" dirty="0">
                <a:solidFill>
                  <a:srgbClr val="C00000"/>
                </a:solidFill>
              </a:rPr>
              <a:t>5. Выбор помещения. Заключение договора аренды.</a:t>
            </a:r>
          </a:p>
          <a:p>
            <a:r>
              <a:rPr lang="ru-RU" sz="1400" dirty="0">
                <a:solidFill>
                  <a:srgbClr val="92D050"/>
                </a:solidFill>
              </a:rPr>
              <a:t>Варианты арендных помещений я вношу в таблицу №3 и анализирую данные.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5341" y="5994342"/>
            <a:ext cx="7579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Наиболее выгодным для меня является первый вариант. Арендодатель берет плату как правило за 2 месяца вперед, поэтому затраты по этому пункту составляют 7 600 руб.</a:t>
            </a:r>
          </a:p>
        </p:txBody>
      </p:sp>
    </p:spTree>
    <p:extLst>
      <p:ext uri="{BB962C8B-B14F-4D97-AF65-F5344CB8AC3E}">
        <p14:creationId xmlns:p14="http://schemas.microsoft.com/office/powerpoint/2010/main" val="146414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114737"/>
          </a:xfrm>
        </p:spPr>
        <p:txBody>
          <a:bodyPr>
            <a:noAutofit/>
          </a:bodyPr>
          <a:lstStyle/>
          <a:p>
            <a:r>
              <a:rPr lang="ru-RU" sz="1400" i="1" dirty="0">
                <a:solidFill>
                  <a:srgbClr val="C00000"/>
                </a:solidFill>
              </a:rPr>
              <a:t>6. Выбор и заключение договора с риэлтерской фирмой.  </a:t>
            </a:r>
            <a:br>
              <a:rPr lang="ru-RU" sz="1400" dirty="0"/>
            </a:br>
            <a:r>
              <a:rPr lang="ru-RU" sz="1400" dirty="0"/>
              <a:t>Для безопасного заключения более выгодного договора аренды, я обращаюсь в риэлтерскую фирму для юридического сопровождения заключения договора аренды. Для этого я выбираю из 3 фирм, самую подходящую, самую дешевую. Результаты записываю в таблицу №4.</a:t>
            </a:r>
            <a:br>
              <a:rPr lang="ru-RU" sz="1400" dirty="0"/>
            </a:b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457618"/>
              </p:ext>
            </p:extLst>
          </p:nvPr>
        </p:nvGraphicFramePr>
        <p:xfrm>
          <a:off x="856010" y="1863437"/>
          <a:ext cx="6343576" cy="3826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482">
                  <a:extLst>
                    <a:ext uri="{9D8B030D-6E8A-4147-A177-3AD203B41FA5}">
                      <a16:colId xmlns:a16="http://schemas.microsoft.com/office/drawing/2014/main" val="3517752017"/>
                    </a:ext>
                  </a:extLst>
                </a:gridCol>
                <a:gridCol w="2307094">
                  <a:extLst>
                    <a:ext uri="{9D8B030D-6E8A-4147-A177-3AD203B41FA5}">
                      <a16:colId xmlns:a16="http://schemas.microsoft.com/office/drawing/2014/main" val="327093586"/>
                    </a:ext>
                  </a:extLst>
                </a:gridCol>
              </a:tblGrid>
              <a:tr h="62914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Риэлтерские фирмы</a:t>
                      </a:r>
                      <a:endParaRPr lang="ru-RU" sz="1100" b="0" dirty="0">
                        <a:effectLst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Стоимость услуги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4872587"/>
                  </a:ext>
                </a:extLst>
              </a:tr>
              <a:tr h="663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Агентство недвижимости «</a:t>
                      </a:r>
                      <a:r>
                        <a:rPr lang="ru-RU" sz="1400" b="0" dirty="0" err="1">
                          <a:effectLst/>
                        </a:rPr>
                        <a:t>Анкорд</a:t>
                      </a:r>
                      <a:r>
                        <a:rPr lang="ru-RU" sz="1400" b="0" dirty="0">
                          <a:effectLst/>
                        </a:rPr>
                        <a:t>»</a:t>
                      </a:r>
                      <a:endParaRPr lang="ru-RU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г. Самара ул. Авроры 181 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4 000 руб.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8516788"/>
                  </a:ext>
                </a:extLst>
              </a:tr>
              <a:tr h="1177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Агентство недвижимости «Мельница»</a:t>
                      </a:r>
                      <a:endParaRPr lang="ru-RU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г. Самара ул. Партизанская 19 офис 430/4</a:t>
                      </a:r>
                      <a:endParaRPr lang="ru-RU" sz="1100" b="0" dirty="0">
                        <a:effectLst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5 000 руб.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9484221"/>
                  </a:ext>
                </a:extLst>
              </a:tr>
              <a:tr h="1355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«Сферы недвижимости»</a:t>
                      </a:r>
                      <a:endParaRPr lang="ru-RU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 г. Самара ул. Ново-Вокзальная 116 офис 220</a:t>
                      </a:r>
                      <a:endParaRPr lang="ru-RU" sz="1100" b="0">
                        <a:effectLst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10 000 руб.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4774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56010" y="5828838"/>
            <a:ext cx="6096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результатам анализа таблицы, я заключаю договор с фирмой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Анкорд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поскольку оплата составит 4000 руб.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697" y="1523344"/>
            <a:ext cx="1594924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№4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6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i="1" dirty="0">
                <a:solidFill>
                  <a:srgbClr val="C00000"/>
                </a:solidFill>
              </a:rPr>
              <a:t>7. Косметический ремонт помещения.</a:t>
            </a:r>
            <a:br>
              <a:rPr lang="ru-RU" sz="1400" dirty="0"/>
            </a:br>
            <a:r>
              <a:rPr lang="ru-RU" sz="1400" dirty="0"/>
              <a:t>С целью сокращения затрат ремонт проводим своими силами и с помощью родственников. Стоимость материалов 3000 руб. Затраты времени 1 неделя.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6" name="Picture 2" descr="http://vdomishke.ru/img/Kartinki/33_stroitelnye_materialy/35_chto_takoe_vodoemulsionnaya_kraska/vodoemulsionnaya_kraska_i_ee_vidy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88" y="4340759"/>
            <a:ext cx="3598260" cy="235433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761156"/>
            <a:ext cx="3473906" cy="231824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s://enki.ua/sites/default/files/styles/node_header_img/public/samye_neobhodimye_instrumenty_dlya_remonta_kvartiry_oblozhka.jpg?itok=dbCrZ2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57" y="1761156"/>
            <a:ext cx="4250845" cy="231824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0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9627"/>
            <a:ext cx="8596668" cy="851338"/>
          </a:xfrm>
        </p:spPr>
        <p:txBody>
          <a:bodyPr>
            <a:normAutofit/>
          </a:bodyPr>
          <a:lstStyle/>
          <a:p>
            <a:r>
              <a:rPr lang="ru-RU" sz="1400" i="1" dirty="0">
                <a:solidFill>
                  <a:srgbClr val="C00000"/>
                </a:solidFill>
              </a:rPr>
              <a:t>8. Оборудование. </a:t>
            </a:r>
            <a:br>
              <a:rPr lang="ru-RU" sz="1400" dirty="0"/>
            </a:br>
            <a:r>
              <a:rPr lang="ru-RU" sz="1400" dirty="0"/>
              <a:t>Всё покупаемое оборудование б/у. Закуп оборудования производится в проекте с помощью сайта АВИТО и ЮЛА. Список оборудования и цены и внесла в таблицу №5.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375758"/>
              </p:ext>
            </p:extLst>
          </p:nvPr>
        </p:nvGraphicFramePr>
        <p:xfrm>
          <a:off x="605066" y="1149400"/>
          <a:ext cx="5656748" cy="3843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95">
                  <a:extLst>
                    <a:ext uri="{9D8B030D-6E8A-4147-A177-3AD203B41FA5}">
                      <a16:colId xmlns:a16="http://schemas.microsoft.com/office/drawing/2014/main" val="2088724175"/>
                    </a:ext>
                  </a:extLst>
                </a:gridCol>
                <a:gridCol w="1010796">
                  <a:extLst>
                    <a:ext uri="{9D8B030D-6E8A-4147-A177-3AD203B41FA5}">
                      <a16:colId xmlns:a16="http://schemas.microsoft.com/office/drawing/2014/main" val="839555460"/>
                    </a:ext>
                  </a:extLst>
                </a:gridCol>
                <a:gridCol w="2544857">
                  <a:extLst>
                    <a:ext uri="{9D8B030D-6E8A-4147-A177-3AD203B41FA5}">
                      <a16:colId xmlns:a16="http://schemas.microsoft.com/office/drawing/2014/main" val="2714657399"/>
                    </a:ext>
                  </a:extLst>
                </a:gridCol>
              </a:tblGrid>
              <a:tr h="572363">
                <a:tc>
                  <a:txBody>
                    <a:bodyPr/>
                    <a:lstStyle/>
                    <a:p>
                      <a:r>
                        <a:rPr lang="ru-RU" sz="1400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цена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364993"/>
                  </a:ext>
                </a:extLst>
              </a:tr>
              <a:tr h="327065">
                <a:tc>
                  <a:txBody>
                    <a:bodyPr/>
                    <a:lstStyle/>
                    <a:p>
                      <a:r>
                        <a:rPr lang="ru-RU" sz="1400" dirty="0"/>
                        <a:t>Стол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1250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361588"/>
                  </a:ext>
                </a:extLst>
              </a:tr>
              <a:tr h="327065">
                <a:tc>
                  <a:txBody>
                    <a:bodyPr/>
                    <a:lstStyle/>
                    <a:p>
                      <a:r>
                        <a:rPr lang="ru-RU" sz="1400" dirty="0"/>
                        <a:t>Стул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740х2=1480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345643"/>
                  </a:ext>
                </a:extLst>
              </a:tr>
              <a:tr h="327065">
                <a:tc>
                  <a:txBody>
                    <a:bodyPr/>
                    <a:lstStyle/>
                    <a:p>
                      <a:r>
                        <a:rPr lang="ru-RU" sz="1400" dirty="0"/>
                        <a:t>Шкаф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2500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370326"/>
                  </a:ext>
                </a:extLst>
              </a:tr>
              <a:tr h="327065">
                <a:tc>
                  <a:txBody>
                    <a:bodyPr/>
                    <a:lstStyle/>
                    <a:p>
                      <a:r>
                        <a:rPr lang="ru-RU" sz="1400" dirty="0"/>
                        <a:t>Вешалка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1590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217053"/>
                  </a:ext>
                </a:extLst>
              </a:tr>
              <a:tr h="327065">
                <a:tc>
                  <a:txBody>
                    <a:bodyPr/>
                    <a:lstStyle/>
                    <a:p>
                      <a:r>
                        <a:rPr lang="ru-RU" sz="1400" dirty="0"/>
                        <a:t>Кресло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4800х2=9600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564287"/>
                  </a:ext>
                </a:extLst>
              </a:tr>
              <a:tr h="327065">
                <a:tc>
                  <a:txBody>
                    <a:bodyPr/>
                    <a:lstStyle/>
                    <a:p>
                      <a:r>
                        <a:rPr lang="ru-RU" sz="1400" dirty="0"/>
                        <a:t>Мойка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1000х2=2000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926334"/>
                  </a:ext>
                </a:extLst>
              </a:tr>
              <a:tr h="327065">
                <a:tc>
                  <a:txBody>
                    <a:bodyPr/>
                    <a:lstStyle/>
                    <a:p>
                      <a:r>
                        <a:rPr lang="ru-RU" sz="1400" dirty="0" err="1"/>
                        <a:t>Сушуар</a:t>
                      </a:r>
                      <a:r>
                        <a:rPr lang="ru-RU" sz="1400" baseline="0" dirty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9500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858116"/>
                  </a:ext>
                </a:extLst>
              </a:tr>
              <a:tr h="327065">
                <a:tc>
                  <a:txBody>
                    <a:bodyPr/>
                    <a:lstStyle/>
                    <a:p>
                      <a:r>
                        <a:rPr lang="ru-RU" sz="1400" dirty="0"/>
                        <a:t>Стерилизатор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2340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845300"/>
                  </a:ext>
                </a:extLst>
              </a:tr>
              <a:tr h="327065">
                <a:tc>
                  <a:txBody>
                    <a:bodyPr/>
                    <a:lstStyle/>
                    <a:p>
                      <a:r>
                        <a:rPr lang="ru-RU" sz="1400" dirty="0"/>
                        <a:t>Зеркало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1000х2=2000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228171"/>
                  </a:ext>
                </a:extLst>
              </a:tr>
              <a:tr h="327065">
                <a:tc>
                  <a:txBody>
                    <a:bodyPr/>
                    <a:lstStyle/>
                    <a:p>
                      <a:r>
                        <a:rPr lang="ru-RU" sz="1400" dirty="0"/>
                        <a:t>Тележка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1800х2=3600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2212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5792" y="848898"/>
            <a:ext cx="1645002" cy="320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№5</a:t>
            </a:r>
            <a:endParaRPr lang="ru-RU" sz="11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ИРА\Desktop\проект\mMIM6_TVhi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519" y="1152278"/>
            <a:ext cx="1686253" cy="1136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https://kressan.ru/image/catalog/%D0%9C%D0%B8%D1%80%D1%8D%D0%B9/1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28" y="2726231"/>
            <a:ext cx="1473530" cy="1381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5339" y="2984872"/>
            <a:ext cx="1648289" cy="1450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204" y="5557365"/>
            <a:ext cx="1394258" cy="1136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3322" y="4671761"/>
            <a:ext cx="1480862" cy="1480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9477" y="2226719"/>
            <a:ext cx="1372933" cy="1372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http://catalog.bbu.biz.ua/wp-content/uploads/2017/09/KASKO-%D0%BC%D0%BE%D0%B4%D0%B5%D0%BB%D1%8C-6169G-6169N-570x619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477" y="4755407"/>
            <a:ext cx="1631925" cy="1822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497" y="5585475"/>
            <a:ext cx="1134297" cy="1134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https://deshevo-mebeli.ru/upload/iblock/60e/60ed5f68047020b3b3f8c8d0c7803b83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882" y="290147"/>
            <a:ext cx="1792212" cy="1481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5285" y="5553295"/>
            <a:ext cx="1140232" cy="1140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22822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1138</TotalTime>
  <Words>2361</Words>
  <Application>Microsoft Office PowerPoint</Application>
  <PresentationFormat>Широкоэкранный</PresentationFormat>
  <Paragraphs>308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Symbol</vt:lpstr>
      <vt:lpstr>Times New Roman</vt:lpstr>
      <vt:lpstr>Trebuchet MS</vt:lpstr>
      <vt:lpstr>Wingdings 3</vt:lpstr>
      <vt:lpstr>Аспект</vt:lpstr>
      <vt:lpstr>Бизнес-проект по экономике на тему: «Я открываю парикмахерскую «Элементы красоты»»  </vt:lpstr>
      <vt:lpstr>Презентация PowerPoint</vt:lpstr>
      <vt:lpstr>II.  Маркетинговые исследования. 1. Маркетинг в сфере получения образования. Для того, чтобы правильно организовать бизнес, получить навыки в парикмахерском искусстве (умение делать стрижки, обращаться с оборудованием), научится считать себестоимость услуг; наладить отношения с другими учащимся (обменяться телефонами и поддерживать отношения и связи для дальнейшего возможного сотрудничества), выяснить рынки сырья, уяснить цены услуг, определить перечень услуг в открываемом бизнесе необходимо пройти обучение на курсах парикмахеров, получить сертификат. </vt:lpstr>
      <vt:lpstr>2. Маркетинг местоположения. Поскольку меня интересует бизнес с малыми вложениями – парикмахерская будет «эконом» класса. Открываемая парикмахерская должна находится в шаговой доступности от клиентов, не иметь по близости конкурентов. С целью определения местоположения парикмахерской я воспользуюсь 2ГИС и на карте просмотрю в нужном мне районе все парикмахерские. Для получения наиболее выгодных условий составляю таблицу №2 и рассмотрю полученные данные:  </vt:lpstr>
      <vt:lpstr>Презентация PowerPoint</vt:lpstr>
      <vt:lpstr>Презентация PowerPoint</vt:lpstr>
      <vt:lpstr>6. Выбор и заключение договора с риэлтерской фирмой.   Для безопасного заключения более выгодного договора аренды, я обращаюсь в риэлтерскую фирму для юридического сопровождения заключения договора аренды. Для этого я выбираю из 3 фирм, самую подходящую, самую дешевую. Результаты записываю в таблицу №4. </vt:lpstr>
      <vt:lpstr>7. Косметический ремонт помещения. С целью сокращения затрат ремонт проводим своими силами и с помощью родственников. Стоимость материалов 3000 руб. Затраты времени 1 неделя. </vt:lpstr>
      <vt:lpstr>8. Оборудование.  Всё покупаемое оборудование б/у. Закуп оборудования производится в проекте с помощью сайта АВИТО и ЮЛА. Список оборудования и цены и внесла в таблицу №5.</vt:lpstr>
      <vt:lpstr>Презентация PowerPoint</vt:lpstr>
      <vt:lpstr>9. Реклама Реклама-информация, распространенная любым способом, в любой форме и с использованием любых средств, адресованная неопределенному кругу лиц и направленная на привлечение внимания к объекту рекламирования, формирование или поддержание интереса к нему и его продвижение на рынке. Реклама, как известно, двигатель торговли и вообще любой предпринимательской деятельности. Я выбрала следующие виды рекламы, не требующие финансовых вложений: с целью сокращения расходов вывеска будет оформлена прямо на стекле окна гуашью. Слоган для моей парикмахерской я выбрала такой «Вступай в мир красоты вместе с нами». Буклеты моей парикмахерской в формате 10х10 см. (с указанием услуг и ценами, а также проводимой при открытии парикмахерской акцией) в количестве 20-50 штук размещаю на досках объявлений, на почтах в округе, где каждый месяц большое количество людей производит оплату за коммунальные услуги, получает пенсии и т.д., то есть находится длительное время в очереди. Все буклеты изготавливаются на личном компьютере с минимальными затратами. Реклама, осуществлённая своими силами будет стоить 2 000 руб. </vt:lpstr>
      <vt:lpstr>10. Заключение договора с 3-мя сотрудниками.  Парикмахерская будет работать в 2 смены. Я сама буду 4-ым парикмахером в одну из смен первые полгода, с тем, чтобы выявлять недостатки и преимущества и принимать соответствующие меры. Ещё 3-ёх сотрудников я найду по вакансиям. Зарплата сотрудников составляет 20 000 руб. в месяц. </vt:lpstr>
      <vt:lpstr>III.  Капитальные вложения в открытие бизнеса. Финансовые затраты на организацию бизнеса приведены в таблице № 6 и составляют: </vt:lpstr>
      <vt:lpstr>IV.  Организационный план.  Бизнес-план парикмахерской эконом класса предусматривает открытие заведения, рассчитанного на 2 посадочных места (1 женское и 1 мужское кресла), с режимом работы с 8:00 до 20:00 в две смены. Первая смена 8:00-14:00, вторая смена 14:00-20:00. Будет работать 4 человека. Я также буду парикмахером, работать буду во вторую смену. В первую смену я буду заниматься снабженческой работой. Также я в первое время буду выполнять работу уборщицы помещений.  1.Описание услуг Предполагается открыть парикмахерскую, оказывающей следующие виды услуг: • Стрижки женские • Стрижки мужские • Химическая завивка • Плетение косичек • Покраска волос • Укладка волос  Помимо основных услуг можно добавить дополнительные услуги, которые будут пользоваться спросом у посетителей, например, услуги визажиста и мастера маникюра. </vt:lpstr>
      <vt:lpstr>2. Ценообразование. Проведенный маркетинг в сфере ценообразования приведен в таблице №7.   Таблица №7  </vt:lpstr>
      <vt:lpstr>V.  Ожидаемые финансовые результаты. Примерный план доходов и затрат приведен в таблице №8. При условии, что каждый парикмахер обслуживает минимально 6 клиентов в смену, а средняя стоимость услуги минимально равняется 300 руб. на клиента, ожидаемая прибыль составит: Таблица №8</vt:lpstr>
      <vt:lpstr>В этой таблице я учла наиболее существенные затраты с запасом - в виде «непредвиденных» затрат, при этом прибыль составляет 100 400руб. Мои вложения составили 94 310 руб.  (табл. №6), т.е. окупаемость составляет: 100 400:120 310 = 0,83 месяца, т.е. 26 дней. Затрат может быть больше, однако окупаемость финансовых вложений в любом случае в этом виде бизнеса (маленькие парикмахерские) – составляет не более 4-х месяцев. При этом государственные субсидии на открытие бизнеса могут составить 58 000 руб. Статистика показывает: даже при менее оптимистических вариантах – средневзвешенный прогноз окупаемости, основанный на анализе работы существующих парикмахерских, при несравнимо более высоких затратах на организацию производства – составляет 7-14 месяцев. Таким образом, внедряя этот проект, я не только обеспечу себя работой, но и дам три рабочих места для моих сотрудников. При этом после завершения испытательного срока зарплата сотрудников будет повышаться. А при выходе на более высокие прибыли я смогу укомплектовать зал более совершенным оборудованием.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 план открытия парикмахерской «Элементы красоты»</dc:title>
  <dc:creator>Пользователь Windows</dc:creator>
  <cp:lastModifiedBy>Admin</cp:lastModifiedBy>
  <cp:revision>73</cp:revision>
  <dcterms:created xsi:type="dcterms:W3CDTF">2019-02-03T15:02:46Z</dcterms:created>
  <dcterms:modified xsi:type="dcterms:W3CDTF">2022-01-21T07:45:09Z</dcterms:modified>
</cp:coreProperties>
</file>