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88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46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90CC4A-F4FF-4229-B0E9-E30F4EDBF26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37A4763F-8C3F-4DC8-AA4B-F43B01BC3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5ADCECC-1A34-41AC-B006-03FDCC2C7381}"/>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0E65AB63-437D-428A-96C4-82756BBC63D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566F8BE-F284-495A-8CD2-D34881E319F0}"/>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29728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DD1717-D6B8-4557-BBFA-AD59CE89A93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E7B80A9-EA28-4716-8D6B-877DB59971D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271A103-E018-45D0-B76A-7CDCE4B10257}"/>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8600F0E4-D8E4-4149-A383-3B21B8B6627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9DD98AC-7166-4F0B-AE2E-E0F331C1A47C}"/>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3370572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709E778-87E7-48CD-8554-FA873E14B7C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238CD07-3B0E-4E4A-A3C8-EA04CD1E7F8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13A0E87-34BB-4FCD-9EAD-D93AA93A7CA8}"/>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A57D1CE8-C47F-4DC9-9246-110335F9A45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5AD0FBD-6DDE-49EB-864F-C1536E313C96}"/>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3751511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A50792-89D3-494E-80C1-CAC22212EB6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9362CF1-10F1-45F3-9A4A-129BB785657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1B8B46F-A44F-4AE3-AE63-671C05541FDF}"/>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0C1A4441-A46B-45D4-B000-8FC5903E08B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90CA6AE-CC7F-4213-BB5D-5C214694EBC3}"/>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252262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F6D4D-7A0D-4B20-A5CA-04EDC6F2552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E7A5D53F-6892-424C-B19C-093D884E16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B9C9881-10E7-4145-AC7C-ACD490F515FE}"/>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3E5621B3-074C-49FA-A715-5E410EE7445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34917F8-F48D-4436-B888-C2C9486755F1}"/>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2824559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124802-7334-4984-A464-8774E6289C1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5F3D0CF-3BAA-4767-945D-954F23D2284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9572DE2-04C3-4459-BAF8-A80B68D96D7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C54C6D7-4AF7-49D5-AC1B-8C631947207C}"/>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6" name="Нижний колонтитул 5">
            <a:extLst>
              <a:ext uri="{FF2B5EF4-FFF2-40B4-BE49-F238E27FC236}">
                <a16:creationId xmlns:a16="http://schemas.microsoft.com/office/drawing/2014/main" id="{F665D23C-256D-4B4E-BA41-651C7DA60ED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F15AB19-D843-44DD-8A25-9D781227D757}"/>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65290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96C7F4-DE48-46F1-8B1D-3898F8AFC88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6415551-7C7B-4EB8-9BB0-C3C41776A0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A8C76CE-4722-42B6-A8B2-0B225D9F961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AE59731-60DD-4FCC-93CE-DFE8D31460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C5F40B8-B7E3-4CD5-9F4F-813739669B4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97B548F-AB7A-4249-9B6E-3D0ECE3539D9}"/>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8" name="Нижний колонтитул 7">
            <a:extLst>
              <a:ext uri="{FF2B5EF4-FFF2-40B4-BE49-F238E27FC236}">
                <a16:creationId xmlns:a16="http://schemas.microsoft.com/office/drawing/2014/main" id="{24592D81-73C1-4D31-AF91-2A6BE0D6C77D}"/>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6D2BA726-FFF2-4C2C-A854-0F0C9340C311}"/>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3180296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A6ED13-D15F-46F0-B362-EB8C4B7DB3A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2CF00135-4FB9-414F-80D4-A2C5A7A81914}"/>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4" name="Нижний колонтитул 3">
            <a:extLst>
              <a:ext uri="{FF2B5EF4-FFF2-40B4-BE49-F238E27FC236}">
                <a16:creationId xmlns:a16="http://schemas.microsoft.com/office/drawing/2014/main" id="{C3478C92-CA3B-451B-B425-BDF126424B1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DDABA9D-16CC-438A-A10E-A41267C23127}"/>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4072280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CFD5CDDE-3C83-43EA-9C50-552EC8C09481}"/>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3" name="Нижний колонтитул 2">
            <a:extLst>
              <a:ext uri="{FF2B5EF4-FFF2-40B4-BE49-F238E27FC236}">
                <a16:creationId xmlns:a16="http://schemas.microsoft.com/office/drawing/2014/main" id="{72436219-7288-4B06-8397-099D442B165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4B11661-BBF4-4287-AF8A-9FDBECCF3BC9}"/>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2079338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9D3204-C406-40A0-BFAF-C9854B95C52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74931A5-8C10-46B1-AE9D-B80320FD88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E08BF80-1BDC-4C92-8FB1-D71C5CDB6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43F5995-162D-4F90-9BDF-0374BB396787}"/>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6" name="Нижний колонтитул 5">
            <a:extLst>
              <a:ext uri="{FF2B5EF4-FFF2-40B4-BE49-F238E27FC236}">
                <a16:creationId xmlns:a16="http://schemas.microsoft.com/office/drawing/2014/main" id="{CC933D0E-6E95-4CF2-8160-D71D8433087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CFB005A-AC6B-4018-BB21-6E5C756A194E}"/>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410965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49C9D4-A398-4213-904C-C198787B3B4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3F3ED8D-D2F9-47F3-A13B-781081A73A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E13D40E8-4088-4AE3-AC7D-A08A4EE40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A4A85F6-AA88-4535-A1E6-3E95D368D75F}"/>
              </a:ext>
            </a:extLst>
          </p:cNvPr>
          <p:cNvSpPr>
            <a:spLocks noGrp="1"/>
          </p:cNvSpPr>
          <p:nvPr>
            <p:ph type="dt" sz="half" idx="10"/>
          </p:nvPr>
        </p:nvSpPr>
        <p:spPr/>
        <p:txBody>
          <a:bodyPr/>
          <a:lstStyle/>
          <a:p>
            <a:fld id="{786D5814-9F35-410E-A005-4DD3545F4AF2}" type="datetimeFigureOut">
              <a:rPr lang="ru-RU" smtClean="0"/>
              <a:t>24.01.2022</a:t>
            </a:fld>
            <a:endParaRPr lang="ru-RU"/>
          </a:p>
        </p:txBody>
      </p:sp>
      <p:sp>
        <p:nvSpPr>
          <p:cNvPr id="6" name="Нижний колонтитул 5">
            <a:extLst>
              <a:ext uri="{FF2B5EF4-FFF2-40B4-BE49-F238E27FC236}">
                <a16:creationId xmlns:a16="http://schemas.microsoft.com/office/drawing/2014/main" id="{ED1E7CC7-9315-42DF-8A63-54E3F50B8D7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B70C0D7-B0ED-4CB2-B817-40AE278C98A1}"/>
              </a:ext>
            </a:extLst>
          </p:cNvPr>
          <p:cNvSpPr>
            <a:spLocks noGrp="1"/>
          </p:cNvSpPr>
          <p:nvPr>
            <p:ph type="sldNum" sz="quarter" idx="12"/>
          </p:nvPr>
        </p:nvSpPr>
        <p:spPr/>
        <p:txBody>
          <a:bodyPr/>
          <a:lstStyle/>
          <a:p>
            <a:fld id="{E802A8B7-1E25-46FF-B8F3-92E3D80396E4}" type="slidenum">
              <a:rPr lang="ru-RU" smtClean="0"/>
              <a:t>‹#›</a:t>
            </a:fld>
            <a:endParaRPr lang="ru-RU"/>
          </a:p>
        </p:txBody>
      </p:sp>
    </p:spTree>
    <p:extLst>
      <p:ext uri="{BB962C8B-B14F-4D97-AF65-F5344CB8AC3E}">
        <p14:creationId xmlns:p14="http://schemas.microsoft.com/office/powerpoint/2010/main" val="78203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6CA975-95D8-41C3-8E19-2710C40B17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170EF88-CCAC-420A-9D68-23144B84CD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E914906-BC14-46E9-8CAF-78C0DD7507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D5814-9F35-410E-A005-4DD3545F4AF2}" type="datetimeFigureOut">
              <a:rPr lang="ru-RU" smtClean="0"/>
              <a:t>24.01.2022</a:t>
            </a:fld>
            <a:endParaRPr lang="ru-RU"/>
          </a:p>
        </p:txBody>
      </p:sp>
      <p:sp>
        <p:nvSpPr>
          <p:cNvPr id="5" name="Нижний колонтитул 4">
            <a:extLst>
              <a:ext uri="{FF2B5EF4-FFF2-40B4-BE49-F238E27FC236}">
                <a16:creationId xmlns:a16="http://schemas.microsoft.com/office/drawing/2014/main" id="{1FD8DC8E-084B-4E7F-90C3-A9DB415A4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81BFB01-1034-4E37-878B-FA0FE5A7D0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02A8B7-1E25-46FF-B8F3-92E3D80396E4}" type="slidenum">
              <a:rPr lang="ru-RU" smtClean="0"/>
              <a:t>‹#›</a:t>
            </a:fld>
            <a:endParaRPr lang="ru-RU"/>
          </a:p>
        </p:txBody>
      </p:sp>
    </p:spTree>
    <p:extLst>
      <p:ext uri="{BB962C8B-B14F-4D97-AF65-F5344CB8AC3E}">
        <p14:creationId xmlns:p14="http://schemas.microsoft.com/office/powerpoint/2010/main" val="1808272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A2509F26-B5DC-4BA7-B476-4CB044237A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75" name="Rectangle 74">
            <a:extLst>
              <a:ext uri="{FF2B5EF4-FFF2-40B4-BE49-F238E27FC236}">
                <a16:creationId xmlns:a16="http://schemas.microsoft.com/office/drawing/2014/main" id="{DB103EB1-B135-4526-B883-33228FC27F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pic>
        <p:nvPicPr>
          <p:cNvPr id="1028" name="Picture 4" descr="http://itd0.mycdn.me/image?id=860345983547&amp;t=20&amp;plc=WEB&amp;tkn=*SEWG_BBNWKmQIq9R0QU4NydAl9g">
            <a:extLst>
              <a:ext uri="{FF2B5EF4-FFF2-40B4-BE49-F238E27FC236}">
                <a16:creationId xmlns:a16="http://schemas.microsoft.com/office/drawing/2014/main" id="{6209F096-CFB5-4C00-86EE-0E30932FB1E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0502"/>
          <a:stretch/>
        </p:blipFill>
        <p:spPr bwMode="auto">
          <a:xfrm rot="21480000">
            <a:off x="1137835" y="483858"/>
            <a:ext cx="9916327" cy="47643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F675756-3A66-4521-8230-E49CCC1F6BE8}"/>
              </a:ext>
            </a:extLst>
          </p:cNvPr>
          <p:cNvSpPr txBox="1"/>
          <p:nvPr/>
        </p:nvSpPr>
        <p:spPr>
          <a:xfrm>
            <a:off x="4417255" y="801858"/>
            <a:ext cx="6443003" cy="717453"/>
          </a:xfrm>
          <a:prstGeom prst="rect">
            <a:avLst/>
          </a:prstGeom>
          <a:noFill/>
        </p:spPr>
        <p:txBody>
          <a:bodyPr wrap="square" rtlCol="0">
            <a:spAutoFit/>
          </a:bodyPr>
          <a:lstStyle/>
          <a:p>
            <a:endParaRPr lang="ru-RU"/>
          </a:p>
        </p:txBody>
      </p:sp>
      <p:sp>
        <p:nvSpPr>
          <p:cNvPr id="3" name="TextBox 2">
            <a:extLst>
              <a:ext uri="{FF2B5EF4-FFF2-40B4-BE49-F238E27FC236}">
                <a16:creationId xmlns:a16="http://schemas.microsoft.com/office/drawing/2014/main" id="{9B252DFC-5D9A-41A6-A974-E894B403B2A5}"/>
              </a:ext>
            </a:extLst>
          </p:cNvPr>
          <p:cNvSpPr txBox="1"/>
          <p:nvPr/>
        </p:nvSpPr>
        <p:spPr>
          <a:xfrm>
            <a:off x="1224446" y="5071947"/>
            <a:ext cx="10243295" cy="1384995"/>
          </a:xfrm>
          <a:prstGeom prst="rect">
            <a:avLst/>
          </a:prstGeom>
          <a:solidFill>
            <a:schemeClr val="bg1"/>
          </a:solidFill>
        </p:spPr>
        <p:txBody>
          <a:bodyPr wrap="square" rtlCol="0">
            <a:spAutoFit/>
          </a:bodyPr>
          <a:lstStyle/>
          <a:p>
            <a:pPr algn="ctr"/>
            <a:r>
              <a:rPr lang="ru-RU" sz="2800" dirty="0" smtClean="0">
                <a:latin typeface="Times New Roman" panose="02020603050405020304" pitchFamily="18" charset="0"/>
                <a:cs typeface="Times New Roman" panose="02020603050405020304" pitchFamily="18" charset="0"/>
              </a:rPr>
              <a:t>Консультация для родителей </a:t>
            </a:r>
          </a:p>
          <a:p>
            <a:pPr algn="ctr"/>
            <a:r>
              <a:rPr lang="ru-RU" sz="2800" dirty="0" smtClean="0">
                <a:latin typeface="Times New Roman" panose="02020603050405020304" pitchFamily="18" charset="0"/>
                <a:cs typeface="Times New Roman" panose="02020603050405020304" pitchFamily="18" charset="0"/>
              </a:rPr>
              <a:t>«О </a:t>
            </a:r>
            <a:r>
              <a:rPr lang="ru-RU" sz="2800" dirty="0">
                <a:latin typeface="Times New Roman" panose="02020603050405020304" pitchFamily="18" charset="0"/>
                <a:cs typeface="Times New Roman" panose="02020603050405020304" pitchFamily="18" charset="0"/>
              </a:rPr>
              <a:t>пользе прогулок в детском саду»</a:t>
            </a:r>
          </a:p>
          <a:p>
            <a:pPr algn="ctr"/>
            <a:r>
              <a:rPr lang="ru-RU" sz="2800" dirty="0" smtClean="0">
                <a:latin typeface="Times New Roman" panose="02020603050405020304" pitchFamily="18" charset="0"/>
                <a:cs typeface="Times New Roman" panose="02020603050405020304" pitchFamily="18" charset="0"/>
              </a:rPr>
              <a:t>Воспитатель: </a:t>
            </a:r>
            <a:r>
              <a:rPr lang="ru-RU" sz="2800" dirty="0" err="1" smtClean="0">
                <a:latin typeface="Times New Roman" panose="02020603050405020304" pitchFamily="18" charset="0"/>
                <a:cs typeface="Times New Roman" panose="02020603050405020304" pitchFamily="18" charset="0"/>
              </a:rPr>
              <a:t>Заровняева</a:t>
            </a:r>
            <a:r>
              <a:rPr lang="ru-RU" sz="2800" dirty="0" smtClean="0">
                <a:latin typeface="Times New Roman" panose="02020603050405020304" pitchFamily="18" charset="0"/>
                <a:cs typeface="Times New Roman" panose="02020603050405020304" pitchFamily="18" charset="0"/>
              </a:rPr>
              <a:t> Екатерина Николаевна</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5350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D4E5BEC-7CA2-4672-90FC-F0A91C7E65BD}"/>
              </a:ext>
            </a:extLst>
          </p:cNvPr>
          <p:cNvSpPr/>
          <p:nvPr/>
        </p:nvSpPr>
        <p:spPr>
          <a:xfrm>
            <a:off x="422031" y="489926"/>
            <a:ext cx="10916529" cy="3609321"/>
          </a:xfrm>
          <a:prstGeom prst="rect">
            <a:avLst/>
          </a:prstGeom>
        </p:spPr>
        <p:txBody>
          <a:bodyPr wrap="square">
            <a:spAutoFit/>
          </a:bodyPr>
          <a:lstStyle/>
          <a:p>
            <a:pPr indent="540385" algn="just">
              <a:lnSpc>
                <a:spcPct val="115000"/>
              </a:lnSpc>
            </a:pPr>
            <a:r>
              <a:rPr lang="ru-RU" sz="2000" dirty="0">
                <a:latin typeface="Times New Roman" panose="02020603050405020304" pitchFamily="18" charset="0"/>
                <a:ea typeface="Calibri" panose="020F0502020204030204" pitchFamily="34" charset="0"/>
                <a:cs typeface="Times New Roman" panose="02020603050405020304" pitchFamily="18" charset="0"/>
              </a:rPr>
              <a:t>Прогулка в жизни ребенка занимает важное место. Во время прогулки происходит познание окружающего мира, ребенок учится общаться со сверстниками, также прогулка имеет оздоровительное значение.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540385"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Прогулка является надежным средством укрепления здоровья и профилактики утомления. Пребывание на свежем воздухе положительно влияет на обмен веществ, способствует повышению аппетита, усвояемости питательных веществ, особенно белкового компонента пищи. Пребывание детей на свежем воздухе имеет большое значение для физического развития. Прогулка является первым и наиболее доступным средством закаливания детского организма. Она способствует повышению его выносливости и устойчивости к неблагоприятным воздействиям внешней среды, особенно к простудным заболеваниям.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https://thumbs.dreamstime.com/z/winter-games-13569229.jpg">
            <a:extLst>
              <a:ext uri="{FF2B5EF4-FFF2-40B4-BE49-F238E27FC236}">
                <a16:creationId xmlns:a16="http://schemas.microsoft.com/office/drawing/2014/main" id="{D8C4EBB0-916D-4B35-BF45-7B9563BFF5F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129" r="7351" b="12579"/>
          <a:stretch/>
        </p:blipFill>
        <p:spPr bwMode="auto">
          <a:xfrm>
            <a:off x="3838135" y="4058529"/>
            <a:ext cx="4515730" cy="279947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217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671EFA9-D602-4014-9DDC-4C1FC0C2953A}"/>
              </a:ext>
            </a:extLst>
          </p:cNvPr>
          <p:cNvSpPr/>
          <p:nvPr/>
        </p:nvSpPr>
        <p:spPr>
          <a:xfrm>
            <a:off x="935502" y="513325"/>
            <a:ext cx="10972800" cy="2547492"/>
          </a:xfrm>
          <a:prstGeom prst="rect">
            <a:avLst/>
          </a:prstGeom>
        </p:spPr>
        <p:txBody>
          <a:bodyPr wrap="square">
            <a:spAutoFit/>
          </a:bodyPr>
          <a:lstStyle/>
          <a:p>
            <a:pPr indent="540385"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Прогулка способствует умственному воспитанию. Во время пребывания на участке или на улице дети получают много новых впечатлений и знаний об окружающем: о труде взрослых, о транспорте, о правилах уличного движения и т. д. Из наблюдений они узнают об особенностях сезонных изменений в природе, подмечают связи между различными явлениями, устанавливают элементарную зависимость. Наблюдения вызывают у них интерес, ряд вопросов, на которые они стремятся найти ответ. Все это развивает наблюдательность, расширяет представления об окружающем, будит мысль и воображение детей.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descr="https://fialka-domoddou22.edumsko.ru/uploads/5800/5758/section/501668/Kartinki/.thumbs/zima-progulka_v_lesu.jpg?1544359884803">
            <a:extLst>
              <a:ext uri="{FF2B5EF4-FFF2-40B4-BE49-F238E27FC236}">
                <a16:creationId xmlns:a16="http://schemas.microsoft.com/office/drawing/2014/main" id="{5AC78DD9-A568-4E32-9CC8-574D57B641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24" r="3195"/>
          <a:stretch/>
        </p:blipFill>
        <p:spPr bwMode="auto">
          <a:xfrm>
            <a:off x="3784209" y="3429000"/>
            <a:ext cx="5275386" cy="318514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787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mamadelki.ru/wp-content/uploads/2013/12/%D0%BA%D0%B0%D1%80%D1%82%D0%B8%D0%BD%D0%BA%D0%B8-%D0%B2%D1%80%D0%B5%D0%BC%D0%B5%D0%BD%D0%B0-%D0%B3%D0%BE%D0%B4%D0%B0.jpg">
            <a:extLst>
              <a:ext uri="{FF2B5EF4-FFF2-40B4-BE49-F238E27FC236}">
                <a16:creationId xmlns:a16="http://schemas.microsoft.com/office/drawing/2014/main" id="{AF315EEE-DFB3-49B3-99ED-F5BFEC0D80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8510" y="1840523"/>
            <a:ext cx="6113859" cy="434691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Прямоугольник 1">
            <a:extLst>
              <a:ext uri="{FF2B5EF4-FFF2-40B4-BE49-F238E27FC236}">
                <a16:creationId xmlns:a16="http://schemas.microsoft.com/office/drawing/2014/main" id="{F3014D05-F84B-4B33-BE8C-39F7C9D50B12}"/>
              </a:ext>
            </a:extLst>
          </p:cNvPr>
          <p:cNvSpPr/>
          <p:nvPr/>
        </p:nvSpPr>
        <p:spPr>
          <a:xfrm>
            <a:off x="1252023" y="407531"/>
            <a:ext cx="10330375" cy="1131720"/>
          </a:xfrm>
          <a:prstGeom prst="rect">
            <a:avLst/>
          </a:prstGeom>
        </p:spPr>
        <p:txBody>
          <a:bodyPr wrap="square">
            <a:spAutoFit/>
          </a:bodyPr>
          <a:lstStyle/>
          <a:p>
            <a:pPr indent="540385"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Прогулки с ребенком должны быть каждый день и в любую погоду. Вас не должны пугать ветер, дождь, холод или жара. Ребенок должен со всем этим сталкиваться, чтобы в дальнейшем не возникало «сюрпризов» в виде простуды при первом же ветре и прочего.</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5468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prokids.site/wp-content/uploads/2018/10/%D0%B0%D0%BB%D0%B3%D0%BE%D1%80%D0%B8%D1%82%D0%BC-%D0%BE%D0%B4%D0%B5%D0%B2%D0%B0%D0%BD%D0%B8%D1%8F-6.jpg">
            <a:extLst>
              <a:ext uri="{FF2B5EF4-FFF2-40B4-BE49-F238E27FC236}">
                <a16:creationId xmlns:a16="http://schemas.microsoft.com/office/drawing/2014/main" id="{0E964C09-7D5F-4034-8D39-068B798845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3534" y="4137567"/>
            <a:ext cx="5171709" cy="2607892"/>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a:extLst>
              <a:ext uri="{FF2B5EF4-FFF2-40B4-BE49-F238E27FC236}">
                <a16:creationId xmlns:a16="http://schemas.microsoft.com/office/drawing/2014/main" id="{807FABB2-AD5F-4342-AF52-24BE1A58FFF1}"/>
              </a:ext>
            </a:extLst>
          </p:cNvPr>
          <p:cNvSpPr/>
          <p:nvPr/>
        </p:nvSpPr>
        <p:spPr>
          <a:xfrm>
            <a:off x="131298" y="286844"/>
            <a:ext cx="11929403" cy="3963264"/>
          </a:xfrm>
          <a:prstGeom prst="rect">
            <a:avLst/>
          </a:prstGeom>
        </p:spPr>
        <p:txBody>
          <a:bodyPr wrap="square">
            <a:spAutoFit/>
          </a:bodyPr>
          <a:lstStyle/>
          <a:p>
            <a:pPr indent="540385" algn="just">
              <a:lnSpc>
                <a:spcPct val="115000"/>
              </a:lnSpc>
            </a:pPr>
            <a:r>
              <a:rPr lang="ru-RU" sz="2000" b="1" u="sng" dirty="0"/>
              <a:t>Как одевать ребенка на прогулку?</a:t>
            </a:r>
            <a:endParaRPr lang="ru-RU" sz="2000" dirty="0"/>
          </a:p>
          <a:p>
            <a:pPr indent="540385"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Выбирая детскую одежду, ориентируйтесь на то, чтобы ребенок на прогулке не был стеснен в движениях, чтобы ему было удобно бегать, прыгать, подниматься после падений, крутить головой. Детская одежда должна быть не только красивой, но и удобной и практичной! Как же все-таки одевать ребенка летом, осенью, зимой? Существует очень простая система, но не многие о ней знают. Называется она «один – два – три». Расшифровывается она достаточно просто: прогулки с детьми летом сопровождаются одним слоем одежды, весной и осенью двумя, ну а зимой одевают три слоя одежды. Прогулки с детьми летом старайтесь устраивать не в самую жару, но и выходя на улицу утром и вечером на улице достаточно жарко. Поэтому выбирайте дышащие ткани, лучше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всего хлопчатобумажные. Не поддевайте майку, достаточно будет тоненькой футболки или сарафанчика. Под сандалики надевайте тоненькие льняные носочки. Без носков ребенок может натереть ножки.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138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EEB488A-7FBF-4065-96B9-5FDE963577C6}"/>
              </a:ext>
            </a:extLst>
          </p:cNvPr>
          <p:cNvSpPr/>
          <p:nvPr/>
        </p:nvSpPr>
        <p:spPr>
          <a:xfrm>
            <a:off x="689317" y="505961"/>
            <a:ext cx="11296356" cy="2301977"/>
          </a:xfrm>
          <a:prstGeom prst="rect">
            <a:avLst/>
          </a:prstGeom>
        </p:spPr>
        <p:txBody>
          <a:bodyPr wrap="square">
            <a:spAutoFit/>
          </a:bodyPr>
          <a:lstStyle/>
          <a:p>
            <a:pPr indent="540385" algn="just">
              <a:lnSpc>
                <a:spcPct val="115000"/>
              </a:lnSpc>
              <a:spcAft>
                <a:spcPts val="0"/>
              </a:spcAft>
            </a:pPr>
            <a:r>
              <a:rPr lang="ru-RU" b="1" u="sng" dirty="0">
                <a:latin typeface="Times New Roman" panose="02020603050405020304" pitchFamily="18" charset="0"/>
                <a:ea typeface="Calibri" panose="020F0502020204030204" pitchFamily="34" charset="0"/>
                <a:cs typeface="Times New Roman" panose="02020603050405020304" pitchFamily="18" charset="0"/>
              </a:rPr>
              <a:t>Когда гулять нельзя?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Нельзя гулять, когда ребенок болен (высокая температура, слабость, боль), тем более, если болезнь заразна, чтобы не заражать других людей.</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Но в период выздоровления гулять можно и нужно. Свежий прохладный воздух способствует выздоровлению. Особенно при болезнях дыхательных путей. Так как он способствует разжижению слизи. На улице ребенок будет эффективно кашлять, отхаркивая мокроту. Это хорошо, и не является признаком ухудшения его состояния!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146" name="Picture 2" descr="http://xn---81-5cduyo6c.xn--p1ai/public/users/994/img/250720162355.png">
            <a:extLst>
              <a:ext uri="{FF2B5EF4-FFF2-40B4-BE49-F238E27FC236}">
                <a16:creationId xmlns:a16="http://schemas.microsoft.com/office/drawing/2014/main" id="{C4D1BF3D-62CB-4C19-8250-43B147A3A0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3882" y="3057411"/>
            <a:ext cx="3048000" cy="2381250"/>
          </a:xfrm>
          <a:prstGeom prst="rect">
            <a:avLst/>
          </a:prstGeom>
          <a:noFill/>
          <a:extLst>
            <a:ext uri="{909E8E84-426E-40DD-AFC4-6F175D3DCCD1}">
              <a14:hiddenFill xmlns:a14="http://schemas.microsoft.com/office/drawing/2010/main">
                <a:solidFill>
                  <a:srgbClr val="FFFFFF"/>
                </a:solidFill>
              </a14:hiddenFill>
            </a:ext>
          </a:extLst>
        </p:spPr>
      </p:pic>
      <p:sp>
        <p:nvSpPr>
          <p:cNvPr id="4" name="Знак умножения 3">
            <a:extLst>
              <a:ext uri="{FF2B5EF4-FFF2-40B4-BE49-F238E27FC236}">
                <a16:creationId xmlns:a16="http://schemas.microsoft.com/office/drawing/2014/main" id="{BFE0FD58-58CC-44E9-BBDA-FFF223A7C81A}"/>
              </a:ext>
            </a:extLst>
          </p:cNvPr>
          <p:cNvSpPr/>
          <p:nvPr/>
        </p:nvSpPr>
        <p:spPr>
          <a:xfrm>
            <a:off x="2926079" y="5438661"/>
            <a:ext cx="1477108" cy="1308295"/>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148" name="Picture 4" descr="http://i053.radikal.ru/1003/19/2757f55f2ab7t.jpg">
            <a:extLst>
              <a:ext uri="{FF2B5EF4-FFF2-40B4-BE49-F238E27FC236}">
                <a16:creationId xmlns:a16="http://schemas.microsoft.com/office/drawing/2014/main" id="{DA885BAC-57AC-4A02-9C56-2005079554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2843" y="3057411"/>
            <a:ext cx="3175000" cy="2381250"/>
          </a:xfrm>
          <a:prstGeom prst="rect">
            <a:avLst/>
          </a:prstGeom>
          <a:noFill/>
          <a:extLst>
            <a:ext uri="{909E8E84-426E-40DD-AFC4-6F175D3DCCD1}">
              <a14:hiddenFill xmlns:a14="http://schemas.microsoft.com/office/drawing/2010/main">
                <a:solidFill>
                  <a:srgbClr val="FFFFFF"/>
                </a:solidFill>
              </a14:hiddenFill>
            </a:ext>
          </a:extLst>
        </p:spPr>
      </p:pic>
      <p:sp>
        <p:nvSpPr>
          <p:cNvPr id="5" name="Знак ''плюс'' 4">
            <a:extLst>
              <a:ext uri="{FF2B5EF4-FFF2-40B4-BE49-F238E27FC236}">
                <a16:creationId xmlns:a16="http://schemas.microsoft.com/office/drawing/2014/main" id="{28C6AA16-B43A-4FA8-ABCB-DB2921D511A0}"/>
              </a:ext>
            </a:extLst>
          </p:cNvPr>
          <p:cNvSpPr/>
          <p:nvPr/>
        </p:nvSpPr>
        <p:spPr>
          <a:xfrm>
            <a:off x="8721969" y="5233182"/>
            <a:ext cx="1603717" cy="1308295"/>
          </a:xfrm>
          <a:prstGeom prst="mathPlus">
            <a:avLst/>
          </a:prstGeom>
          <a:solidFill>
            <a:srgbClr val="12881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3797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DC1BAAA-DD91-4B05-BC8F-6267554CEF27}"/>
              </a:ext>
            </a:extLst>
          </p:cNvPr>
          <p:cNvSpPr/>
          <p:nvPr/>
        </p:nvSpPr>
        <p:spPr>
          <a:xfrm>
            <a:off x="618979" y="566761"/>
            <a:ext cx="10775852" cy="2193549"/>
          </a:xfrm>
          <a:prstGeom prst="rect">
            <a:avLst/>
          </a:prstGeom>
        </p:spPr>
        <p:txBody>
          <a:bodyPr wrap="square">
            <a:spAutoFit/>
          </a:bodyPr>
          <a:lstStyle/>
          <a:p>
            <a:pPr indent="540385" algn="just">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Длительность пребывания на свежем воздухе в разные сезоны года существенно варьируется.  Согласно требованиям СанПин 2.4.1.3049-13 п.11.6. режимом дня в группах дневного пребывания предусмотрены 2 прогулки, в первой половине дня и во второй половине дня после дневного сна или перед уходом детей домой. Прогулки не отменяются в холодное время год, но при температуре воздуха ниже —15° и скорости ветра более 7 м/с время прогулки должно быть сокращено.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170" name="Picture 2" descr="https://lotmg.edumsko.ru/uploads/2000/1094/section/47630/0orig.jpg">
            <a:extLst>
              <a:ext uri="{FF2B5EF4-FFF2-40B4-BE49-F238E27FC236}">
                <a16:creationId xmlns:a16="http://schemas.microsoft.com/office/drawing/2014/main" id="{A1BC8394-D0BA-4D73-A071-2451577A96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2959" y="2760310"/>
            <a:ext cx="5023089" cy="398819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114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1019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585</Words>
  <Application>Microsoft Office PowerPoint</Application>
  <PresentationFormat>Широкоэкранный</PresentationFormat>
  <Paragraphs>14</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Impact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Айгюль Шомоева</dc:creator>
  <cp:lastModifiedBy>User</cp:lastModifiedBy>
  <cp:revision>12</cp:revision>
  <dcterms:created xsi:type="dcterms:W3CDTF">2019-03-20T11:40:07Z</dcterms:created>
  <dcterms:modified xsi:type="dcterms:W3CDTF">2022-01-23T15:20:44Z</dcterms:modified>
</cp:coreProperties>
</file>