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агрузки\100 лет КЧ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84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6688" cy="66068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  Игра                                       </a:t>
            </a:r>
            <a:r>
              <a:rPr lang="ru-RU" sz="2400" dirty="0" err="1" smtClean="0"/>
              <a:t>игра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«Надень папаху»                     «всадники»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0" y="1161043"/>
            <a:ext cx="3250704" cy="43342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01" t="5901" r="24801" b="21651"/>
          <a:stretch/>
        </p:blipFill>
        <p:spPr>
          <a:xfrm>
            <a:off x="4355976" y="1146520"/>
            <a:ext cx="3219386" cy="43049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5976" y="5501711"/>
            <a:ext cx="3096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 ретивый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Долгогривый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Скачет полем,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Скачет нивой.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коня того поймает,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нами в салочки играет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080" y="5518825"/>
            <a:ext cx="3250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 до десяти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попробуй нас найти!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Отвернись, закрой глаза.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Чур, подглядывать нельзя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28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20040"/>
            <a:ext cx="6724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Национальные танцы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76831"/>
            <a:ext cx="3634978" cy="48466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20" y="1844823"/>
            <a:ext cx="3697430" cy="4929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55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084640" cy="316835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Спасибо </a:t>
            </a:r>
            <a:br>
              <a:rPr lang="ru-RU" sz="7200" dirty="0" smtClean="0"/>
            </a:br>
            <a:r>
              <a:rPr lang="ru-RU" sz="7200" dirty="0" smtClean="0"/>
              <a:t>за </a:t>
            </a:r>
            <a:br>
              <a:rPr lang="ru-RU" sz="7200" dirty="0" smtClean="0"/>
            </a:br>
            <a:r>
              <a:rPr lang="ru-RU" sz="7200" dirty="0" smtClean="0"/>
              <a:t>внимание!</a:t>
            </a:r>
            <a:endParaRPr lang="ru-RU" sz="7200" dirty="0"/>
          </a:p>
        </p:txBody>
      </p:sp>
    </p:spTree>
    <p:extLst>
      <p:ext uri="{BB962C8B-B14F-4D97-AF65-F5344CB8AC3E}">
        <p14:creationId xmlns="" xmlns:p14="http://schemas.microsoft.com/office/powerpoint/2010/main" val="26350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2276872"/>
            <a:ext cx="5184576" cy="417646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Опыт работы воспитателя </a:t>
            </a:r>
            <a:r>
              <a:rPr lang="ru-RU" dirty="0" err="1" smtClean="0"/>
              <a:t>аковой</a:t>
            </a:r>
            <a:r>
              <a:rPr lang="ru-RU" dirty="0" smtClean="0"/>
              <a:t> </a:t>
            </a:r>
            <a:r>
              <a:rPr lang="ru-RU" dirty="0" err="1" smtClean="0"/>
              <a:t>жаннеты</a:t>
            </a:r>
            <a:r>
              <a:rPr lang="ru-RU" dirty="0" smtClean="0"/>
              <a:t> </a:t>
            </a:r>
            <a:r>
              <a:rPr lang="ru-RU" dirty="0" err="1" smtClean="0"/>
              <a:t>данияловны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«Народные традиции родного края»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32656"/>
            <a:ext cx="5760640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общеразвивающего вида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 35 «Росинка»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20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7239000" cy="4846320"/>
          </a:xfrm>
        </p:spPr>
        <p:txBody>
          <a:bodyPr>
            <a:normAutofit fontScale="25000" lnSpcReduction="20000"/>
          </a:bodyPr>
          <a:lstStyle/>
          <a:p>
            <a:r>
              <a:rPr lang="ru-RU" sz="4400" b="1" i="1" dirty="0" smtClean="0"/>
              <a:t>АКТУАЛЬНОСТЬ: </a:t>
            </a:r>
            <a:r>
              <a:rPr lang="ru-RU" sz="4400" dirty="0" smtClean="0"/>
              <a:t>О важности приобщения ребенка к культуре своего народа написано много, поскольку обращение к отечеству, наследию, воспитывает уважение, гордость за землю, на которой живешь. Поэтому детям необходимо знать и изучать культуру своих предков. Именно акцент на знание истории народа, его культуры поможет в дальнейшем с уважением и интересом относиться к культурным традициям других народов.</a:t>
            </a:r>
          </a:p>
          <a:p>
            <a:r>
              <a:rPr lang="ru-RU" sz="4400" dirty="0" smtClean="0"/>
              <a:t>Чувство Родина… оно начинается у ребенка с отношения к семье, к самым близким людям – к матери, отцу, бабушке, дедушке. Это корни, связывающие его с родным домом и ближайшим окружением.</a:t>
            </a:r>
          </a:p>
          <a:p>
            <a:r>
              <a:rPr lang="ru-RU" sz="4400" dirty="0" smtClean="0"/>
              <a:t>Чувство Родины начинается с восхищения тем, что видит перед собой малыш, чему он изумляется и что вызывает отклик в его душе.… И хотя многие впечатления еще не осознаны им глубоко, но, пропущенные через детское восприятие, они играют огромную роль, в становлении личности патриота.</a:t>
            </a:r>
          </a:p>
          <a:p>
            <a:r>
              <a:rPr lang="ru-RU" sz="4400" dirty="0" smtClean="0"/>
              <a:t>Немалое значение для воспитания у детей интереса и любви к родному краю имеет ближайшее окружение. Постепенно ребенок знакомиться с детским садом, своей семьей, своей улицей, городом, а затем и со страной, ее столицей и символами.</a:t>
            </a:r>
          </a:p>
          <a:p>
            <a:r>
              <a:rPr lang="ru-RU" sz="4400" dirty="0" smtClean="0"/>
              <a:t>Родной город.… Надо показать ребенку, что родной город славен своей историей, традициями, достопримечательностями, памятниками, лучшими людьми . Поэтому воспитание любви к своему отечеству, гордости за свою страну, должно сочетаться с формированием доброжелательного отношения к культуре других народов, к каждому человеку в отдельности, независимо от цвета кожи и вероисповедания.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Цель: </a:t>
            </a:r>
            <a:r>
              <a:rPr lang="ru-RU" sz="4400" dirty="0" smtClean="0"/>
              <a:t>Формировать у детей дошкольного возраста патриотическое отношение и чувства к своей семье, городу, к природе, культуре на основе исторических и природных особенностей родного края. Воспитание собственного достоинства как представителя своего народа, уважения к прошлому, настоящему, будущему родного края, толерантного отношения к представителям других национальностей.</a:t>
            </a:r>
          </a:p>
          <a:p>
            <a:r>
              <a:rPr lang="ru-RU" sz="4400" b="1" dirty="0" smtClean="0"/>
              <a:t>Задачи</a:t>
            </a:r>
            <a:r>
              <a:rPr lang="ru-RU" sz="4400" dirty="0" smtClean="0"/>
              <a:t>.</a:t>
            </a:r>
          </a:p>
          <a:p>
            <a:pPr lvl="0"/>
            <a:r>
              <a:rPr lang="ru-RU" sz="4400" dirty="0" smtClean="0"/>
              <a:t>Формировать нравственные отношения и чувства сопричастности к родному дому, семье, городу, своей малой родине – КЧР.</a:t>
            </a:r>
          </a:p>
          <a:p>
            <a:pPr lvl="0"/>
            <a:r>
              <a:rPr lang="ru-RU" sz="4400" dirty="0" smtClean="0"/>
              <a:t>Сформировать у детей начальные представления о жизни и быте народов </a:t>
            </a:r>
            <a:r>
              <a:rPr lang="ru-RU" sz="4400" dirty="0" err="1" smtClean="0"/>
              <a:t>Кавказаих</a:t>
            </a:r>
            <a:r>
              <a:rPr lang="ru-RU" sz="4400" dirty="0" smtClean="0"/>
              <a:t> традициях и культуре.</a:t>
            </a:r>
          </a:p>
          <a:p>
            <a:pPr lvl="0"/>
            <a:r>
              <a:rPr lang="ru-RU" sz="4400" dirty="0" smtClean="0"/>
              <a:t>Познакомить с народно-декоративным прикладным искусством, фольклором, произведениями русских </a:t>
            </a:r>
            <a:r>
              <a:rPr lang="ru-RU" sz="4400" dirty="0" err="1" smtClean="0"/>
              <a:t>поэтов,писателей</a:t>
            </a:r>
            <a:r>
              <a:rPr lang="ru-RU" sz="4400" dirty="0" smtClean="0"/>
              <a:t>  КЧР.</a:t>
            </a:r>
          </a:p>
          <a:p>
            <a:pPr lvl="0"/>
            <a:r>
              <a:rPr lang="ru-RU" sz="4400" dirty="0" smtClean="0"/>
              <a:t>Обогатить речь ребенка присказками пословицами, поговорками, загадками.</a:t>
            </a:r>
          </a:p>
          <a:p>
            <a:pPr lvl="0"/>
            <a:r>
              <a:rPr lang="ru-RU" sz="4400" dirty="0" smtClean="0"/>
              <a:t>Формировать представления о России как о родной стране, о Москве как о столице России, о республике в которой мы живем   ,о  столице республике – городе Черкесске.</a:t>
            </a:r>
          </a:p>
          <a:p>
            <a:pPr lvl="0"/>
            <a:r>
              <a:rPr lang="ru-RU" sz="4400" dirty="0" smtClean="0"/>
              <a:t>Воспитывать чувство патриотизма, уважения и любви к Родине, к культурному прошлому своего города и его народу.</a:t>
            </a:r>
          </a:p>
          <a:p>
            <a:pPr lvl="0"/>
            <a:r>
              <a:rPr lang="ru-RU" sz="4400" dirty="0" smtClean="0"/>
              <a:t>• Воспитывать гражданско-патриотические чувства и нравственные нормы поведения.</a:t>
            </a:r>
          </a:p>
          <a:p>
            <a:pPr lvl="0"/>
            <a:r>
              <a:rPr lang="ru-RU" sz="4400" dirty="0" smtClean="0"/>
              <a:t>• Прививать чувство ответственности и гордости за достижения родного края и страны.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Знакомство с черкесским флагом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53753"/>
            <a:ext cx="3634978" cy="48466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00" t="399" r="1001" b="10752"/>
          <a:stretch/>
        </p:blipFill>
        <p:spPr>
          <a:xfrm>
            <a:off x="1133511" y="1653753"/>
            <a:ext cx="2156354" cy="3528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7440" y="5300062"/>
            <a:ext cx="3568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 Cyr" panose="02020603050405020304" pitchFamily="18" charset="0"/>
              </a:rPr>
              <a:t>Двенадцать звёзд и три стрелы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 panose="02020603050405020304" pitchFamily="18" charset="0"/>
              </a:rPr>
              <a:t>На знамени зелёном.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 panose="02020603050405020304" pitchFamily="18" charset="0"/>
              </a:rPr>
              <a:t>Манили нас сквозь стены мглы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Times New Roman Cyr" panose="02020603050405020304" pitchFamily="18" charset="0"/>
              </a:rPr>
              <a:t>Мечтой непокорённой</a:t>
            </a: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468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35292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Знакомство с обрядом </a:t>
            </a:r>
            <a:br>
              <a:rPr lang="ru-RU" dirty="0" smtClean="0"/>
            </a:br>
            <a:r>
              <a:rPr lang="ru-RU" dirty="0" smtClean="0"/>
              <a:t>«Укладывание ребёнка в люльку»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37" y="1459968"/>
            <a:ext cx="2330301" cy="31070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56992"/>
            <a:ext cx="2247714" cy="3284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2517744" cy="33569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09537" y="4930629"/>
            <a:ext cx="23303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лаури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сикIала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Хэчъыеныри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сиIашIуа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мой мальчик,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Засыпает, мой сладкий</a:t>
            </a:r>
            <a:endParaRPr lang="ru-RU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8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96998"/>
          </a:xfrm>
        </p:spPr>
        <p:txBody>
          <a:bodyPr/>
          <a:lstStyle/>
          <a:p>
            <a:pPr algn="ctr"/>
            <a:r>
              <a:rPr lang="ru-RU" dirty="0" smtClean="0"/>
              <a:t>Мини музей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40" y="3994068"/>
            <a:ext cx="2790444" cy="28639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00" t="41599" r="16001" b="5902"/>
          <a:stretch/>
        </p:blipFill>
        <p:spPr>
          <a:xfrm>
            <a:off x="5237940" y="1017038"/>
            <a:ext cx="2790444" cy="2921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650"/>
          <a:stretch/>
        </p:blipFill>
        <p:spPr>
          <a:xfrm>
            <a:off x="392155" y="4059004"/>
            <a:ext cx="3015184" cy="2676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01" b="19550"/>
          <a:stretch/>
        </p:blipFill>
        <p:spPr>
          <a:xfrm>
            <a:off x="380079" y="998312"/>
            <a:ext cx="3027259" cy="29398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07339" y="2348880"/>
            <a:ext cx="183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Память-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меланхолии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а память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народа-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более.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неё и народу не быть!</a:t>
            </a:r>
          </a:p>
        </p:txBody>
      </p:sp>
    </p:spTree>
    <p:extLst>
      <p:ext uri="{BB962C8B-B14F-4D97-AF65-F5344CB8AC3E}">
        <p14:creationId xmlns="" xmlns:p14="http://schemas.microsoft.com/office/powerpoint/2010/main" val="17988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Чтение карачаевской сказки «</a:t>
            </a:r>
            <a:r>
              <a:rPr lang="ru-RU" dirty="0" err="1" smtClean="0"/>
              <a:t>Намыс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6" y="1844824"/>
            <a:ext cx="3634978" cy="48466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4"/>
            <a:ext cx="3543858" cy="4846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63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Знакомство с колыбелью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180" y="1052736"/>
            <a:ext cx="2462997" cy="3286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2427734" cy="3236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29000"/>
            <a:ext cx="2463738" cy="32849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7246" y="4797152"/>
            <a:ext cx="2972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люльке кот поспал,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 сладкий в ней оставил,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сон сладкий к нему придет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Предрекая, в люльку его укладываю</a:t>
            </a:r>
            <a:r>
              <a:rPr lang="ru-RU" sz="1200" i="1" dirty="0">
                <a:solidFill>
                  <a:srgbClr val="555555"/>
                </a:solidFill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555555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7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5050904" cy="8047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Рассматривание кукол в национальных костюмах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68" y="1261347"/>
            <a:ext cx="2473536" cy="35530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14" y="1261348"/>
            <a:ext cx="2431570" cy="3553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1347"/>
            <a:ext cx="2675544" cy="35673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4921176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Open Sans"/>
              </a:rPr>
              <a:t>Ты моему народу впору</a:t>
            </a:r>
            <a:r>
              <a:rPr lang="ru-RU" i="1" dirty="0" smtClean="0">
                <a:latin typeface="Open Sans"/>
              </a:rPr>
              <a:t>, Ты </a:t>
            </a:r>
            <a:r>
              <a:rPr lang="ru-RU" i="1" dirty="0">
                <a:latin typeface="Open Sans"/>
              </a:rPr>
              <a:t>сердцу горскому близка</a:t>
            </a:r>
            <a:r>
              <a:rPr lang="ru-RU" i="1" dirty="0" smtClean="0">
                <a:latin typeface="Open Sans"/>
              </a:rPr>
              <a:t>. </a:t>
            </a:r>
          </a:p>
          <a:p>
            <a:pPr algn="just"/>
            <a:r>
              <a:rPr lang="ru-RU" i="1" dirty="0" smtClean="0">
                <a:latin typeface="Open Sans"/>
              </a:rPr>
              <a:t>Ты </a:t>
            </a:r>
            <a:r>
              <a:rPr lang="ru-RU" i="1" dirty="0">
                <a:latin typeface="Open Sans"/>
              </a:rPr>
              <a:t>принесла свободу в </a:t>
            </a:r>
            <a:r>
              <a:rPr lang="ru-RU" i="1" dirty="0" smtClean="0">
                <a:latin typeface="Open Sans"/>
              </a:rPr>
              <a:t>горы. На </a:t>
            </a:r>
            <a:r>
              <a:rPr lang="ru-RU" i="1" dirty="0">
                <a:latin typeface="Open Sans"/>
              </a:rPr>
              <a:t>красных крыльях башлыка</a:t>
            </a:r>
            <a:r>
              <a:rPr lang="ru-RU" i="1" dirty="0" smtClean="0">
                <a:latin typeface="Open Sans"/>
              </a:rPr>
              <a:t>. </a:t>
            </a:r>
          </a:p>
          <a:p>
            <a:pPr algn="just"/>
            <a:r>
              <a:rPr lang="ru-RU" i="1" dirty="0" smtClean="0">
                <a:latin typeface="Open Sans"/>
              </a:rPr>
              <a:t>Не </a:t>
            </a:r>
            <a:r>
              <a:rPr lang="ru-RU" i="1" dirty="0">
                <a:latin typeface="Open Sans"/>
              </a:rPr>
              <a:t>зря джигит тобой гордится</a:t>
            </a:r>
            <a:r>
              <a:rPr lang="ru-RU" i="1" dirty="0" smtClean="0">
                <a:latin typeface="Open Sans"/>
              </a:rPr>
              <a:t>, Черкеска </a:t>
            </a:r>
            <a:r>
              <a:rPr lang="ru-RU" i="1" dirty="0">
                <a:latin typeface="Open Sans"/>
              </a:rPr>
              <a:t>белая, как снег</a:t>
            </a:r>
            <a:r>
              <a:rPr lang="ru-RU" i="1" dirty="0" smtClean="0">
                <a:latin typeface="Open Sans"/>
              </a:rPr>
              <a:t>,</a:t>
            </a:r>
          </a:p>
          <a:p>
            <a:pPr algn="just"/>
            <a:r>
              <a:rPr lang="ru-RU" i="1" dirty="0" smtClean="0">
                <a:latin typeface="Open Sans"/>
              </a:rPr>
              <a:t>Когда </a:t>
            </a:r>
            <a:r>
              <a:rPr lang="ru-RU" i="1" dirty="0">
                <a:latin typeface="Open Sans"/>
              </a:rPr>
              <a:t>он, легкий, словно птица</a:t>
            </a:r>
            <a:r>
              <a:rPr lang="ru-RU" i="1" dirty="0" smtClean="0">
                <a:latin typeface="Open Sans"/>
              </a:rPr>
              <a:t>, На </a:t>
            </a:r>
            <a:r>
              <a:rPr lang="ru-RU" i="1" dirty="0">
                <a:latin typeface="Open Sans"/>
              </a:rPr>
              <a:t>скачках обгоняет всех</a:t>
            </a:r>
            <a:r>
              <a:rPr lang="ru-RU" i="1" dirty="0" smtClean="0">
                <a:latin typeface="Open Sans"/>
              </a:rPr>
              <a:t>.</a:t>
            </a:r>
          </a:p>
          <a:p>
            <a:pPr algn="just"/>
            <a:r>
              <a:rPr lang="ru-RU" i="1" dirty="0" smtClean="0">
                <a:latin typeface="Open Sans"/>
              </a:rPr>
              <a:t>Ты </a:t>
            </a:r>
            <a:r>
              <a:rPr lang="ru-RU" i="1" dirty="0">
                <a:latin typeface="Open Sans"/>
              </a:rPr>
              <a:t>учишь мужеству джигита</a:t>
            </a:r>
            <a:r>
              <a:rPr lang="ru-RU" i="1" dirty="0" smtClean="0">
                <a:latin typeface="Open Sans"/>
              </a:rPr>
              <a:t>, Добру </a:t>
            </a:r>
            <a:r>
              <a:rPr lang="ru-RU" i="1" dirty="0">
                <a:latin typeface="Open Sans"/>
              </a:rPr>
              <a:t>и легкости орла</a:t>
            </a:r>
            <a:r>
              <a:rPr lang="ru-RU" i="1" dirty="0" smtClean="0">
                <a:latin typeface="Open Sans"/>
              </a:rPr>
              <a:t>.…</a:t>
            </a:r>
          </a:p>
          <a:p>
            <a:r>
              <a:rPr lang="ru-RU" i="1" dirty="0" smtClean="0">
                <a:latin typeface="Open Sans"/>
              </a:rPr>
              <a:t>И </a:t>
            </a:r>
            <a:r>
              <a:rPr lang="ru-RU" i="1" dirty="0">
                <a:latin typeface="Open Sans"/>
              </a:rPr>
              <a:t>хоть по мне черкеска сшита</a:t>
            </a:r>
            <a:r>
              <a:rPr lang="ru-RU" i="1" dirty="0" smtClean="0">
                <a:latin typeface="Open Sans"/>
              </a:rPr>
              <a:t>, Всему Кавказу подошла</a:t>
            </a:r>
            <a:r>
              <a:rPr lang="ru-RU" i="1" dirty="0">
                <a:latin typeface="Open Sans"/>
              </a:rPr>
              <a:t> </a:t>
            </a:r>
            <a:r>
              <a:rPr lang="ru-RU" i="1" dirty="0" smtClean="0">
                <a:latin typeface="Open Sans"/>
              </a:rPr>
              <a:t>                                                        (</a:t>
            </a:r>
            <a:r>
              <a:rPr lang="ru-RU" i="1" dirty="0" err="1">
                <a:latin typeface="Open Sans"/>
              </a:rPr>
              <a:t>И.Машбаш</a:t>
            </a:r>
            <a:r>
              <a:rPr lang="ru-RU" i="1" dirty="0">
                <a:latin typeface="Open Sans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3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</TotalTime>
  <Words>423</Words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Слайд 1</vt:lpstr>
      <vt:lpstr>                               Опыт работы воспитателя аковой жаннеты данияловны «Народные традиции родного края» </vt:lpstr>
      <vt:lpstr>Слайд 3</vt:lpstr>
      <vt:lpstr>Знакомство с черкесским флагом </vt:lpstr>
      <vt:lpstr> Знакомство с обрядом  «Укладывание ребёнка в люльку»  </vt:lpstr>
      <vt:lpstr>Мини музей</vt:lpstr>
      <vt:lpstr>Чтение карачаевской сказки «Намыс»</vt:lpstr>
      <vt:lpstr>Знакомство с колыбелью </vt:lpstr>
      <vt:lpstr>Рассматривание кукол в национальных костюмах</vt:lpstr>
      <vt:lpstr>          Игра                                       игра   «Надень папаху»                     «всадники»</vt:lpstr>
      <vt:lpstr>Национальные танцы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Опыт работы воспитателя аковой жаннеты данияловны «Народные традиции родного края» </dc:title>
  <dc:creator>Admin</dc:creator>
  <cp:lastModifiedBy>Admin</cp:lastModifiedBy>
  <cp:revision>3</cp:revision>
  <dcterms:created xsi:type="dcterms:W3CDTF">2021-03-12T15:07:48Z</dcterms:created>
  <dcterms:modified xsi:type="dcterms:W3CDTF">2022-02-06T16:14:23Z</dcterms:modified>
</cp:coreProperties>
</file>