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486" y="-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8E578F-CFB7-4F38-B80D-4B061DF9D6B4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F7AC71-769C-42B0-97EB-138F38F6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9862" y="168166"/>
            <a:ext cx="7031421" cy="63482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 воспитатель !</a:t>
            </a:r>
            <a:endParaRPr lang="ru-RU" sz="5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500" i="1" dirty="0" err="1" smtClean="0">
                <a:solidFill>
                  <a:srgbClr val="0070C0"/>
                </a:solidFill>
                <a:latin typeface="Arial Narrow" pitchFamily="34" charset="0"/>
              </a:rPr>
              <a:t>Рюмшина</a:t>
            </a:r>
            <a:r>
              <a:rPr lang="ru-RU" sz="4500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45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500" i="1" dirty="0" smtClean="0">
                <a:solidFill>
                  <a:srgbClr val="0070C0"/>
                </a:solidFill>
                <a:latin typeface="Arial Narrow" pitchFamily="34" charset="0"/>
              </a:rPr>
              <a:t>иктория Евгеньевна</a:t>
            </a:r>
          </a:p>
          <a:p>
            <a:pPr marL="0" indent="0" algn="ctr">
              <a:buNone/>
            </a:pPr>
            <a:endParaRPr lang="ru-RU" sz="2100" b="1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33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        МБДОУ «Детский сад </a:t>
            </a:r>
            <a:r>
              <a:rPr lang="ru-RU" sz="33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№</a:t>
            </a:r>
            <a:r>
              <a:rPr lang="ru-RU" sz="33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210</a:t>
            </a:r>
            <a:r>
              <a:rPr lang="ru-RU" sz="33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» </a:t>
            </a:r>
            <a:r>
              <a:rPr lang="ru-RU" sz="3300" i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города Нижний Новгород</a:t>
            </a:r>
          </a:p>
          <a:p>
            <a:pPr marL="0" indent="0" algn="ctr">
              <a:buNone/>
            </a:pPr>
            <a:endParaRPr lang="ru-RU" sz="2400" b="1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Arial Narrow" pitchFamily="34" charset="0"/>
              </a:rPr>
              <a:t>             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 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Педагогическое кредо:</a:t>
            </a:r>
          </a:p>
          <a:p>
            <a:pPr marL="1371600" lvl="3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С детьми всегда должна быть рядом,</a:t>
            </a:r>
          </a:p>
          <a:p>
            <a:pPr marL="1371600" lvl="3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Даря тепло и согревая взглядом</a:t>
            </a:r>
          </a:p>
          <a:p>
            <a:pPr marL="1371600" lvl="3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Их в мир прекрасного вести </a:t>
            </a:r>
          </a:p>
          <a:p>
            <a:pPr marL="1371600" lvl="3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                           И помнить заповедь «Не навреди»!</a:t>
            </a:r>
            <a:endParaRPr lang="ru-RU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5021" y="5936106"/>
            <a:ext cx="2892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 Narrow" pitchFamily="34" charset="0"/>
              </a:rPr>
              <a:t>С</a:t>
            </a:r>
            <a:r>
              <a:rPr lang="ru-RU" b="1" i="1" dirty="0" smtClean="0">
                <a:solidFill>
                  <a:srgbClr val="0070C0"/>
                </a:solidFill>
                <a:latin typeface="Arial Narrow" pitchFamily="34" charset="0"/>
              </a:rPr>
              <a:t>таж </a:t>
            </a:r>
            <a:r>
              <a:rPr lang="ru-RU" b="1" i="1" dirty="0">
                <a:solidFill>
                  <a:srgbClr val="0070C0"/>
                </a:solidFill>
                <a:latin typeface="Arial Narrow" pitchFamily="34" charset="0"/>
              </a:rPr>
              <a:t>работы </a:t>
            </a:r>
            <a:r>
              <a:rPr lang="ru-RU" b="1" i="1" dirty="0" smtClean="0">
                <a:solidFill>
                  <a:srgbClr val="0070C0"/>
                </a:solidFill>
                <a:latin typeface="Arial Narrow" pitchFamily="34" charset="0"/>
              </a:rPr>
              <a:t>10</a:t>
            </a:r>
            <a:r>
              <a:rPr lang="ru-RU" b="1" i="1" dirty="0" smtClean="0">
                <a:solidFill>
                  <a:srgbClr val="0070C0"/>
                </a:solidFill>
                <a:latin typeface="Arial Narrow" pitchFamily="34" charset="0"/>
              </a:rPr>
              <a:t> лет</a:t>
            </a:r>
            <a:endParaRPr lang="ru-RU" dirty="0"/>
          </a:p>
        </p:txBody>
      </p:sp>
      <p:pic>
        <p:nvPicPr>
          <p:cNvPr id="5" name="Picture 2" descr="F:\DCIM\101MSDCF\DSC03165.JPG"/>
          <p:cNvPicPr>
            <a:picLocks noChangeAspect="1" noChangeArrowheads="1"/>
          </p:cNvPicPr>
          <p:nvPr/>
        </p:nvPicPr>
        <p:blipFill>
          <a:blip r:embed="rId2" cstate="print"/>
          <a:srcRect l="21462" t="24801" r="40540" b="29252"/>
          <a:stretch>
            <a:fillRect/>
          </a:stretch>
        </p:blipFill>
        <p:spPr bwMode="auto">
          <a:xfrm rot="5400000">
            <a:off x="641896" y="1215906"/>
            <a:ext cx="4219726" cy="3826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377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24" y="105103"/>
            <a:ext cx="9332586" cy="125073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 Narrow" pitchFamily="34" charset="0"/>
              </a:rPr>
              <a:t>Воспитатель- и педагог, и психолог, и артист и « мастер на все руки» Вот и приходится перевоплощаться, чтобы удивлять и радовать детей!</a:t>
            </a:r>
            <a:endParaRPr lang="ru-RU" sz="28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3074" name="Picture 2" descr="F:\Foto\Осенний утреннник\DSC_0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94" y="2296806"/>
            <a:ext cx="5682812" cy="3763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F:\Foto\Осенний утреннник\DSC_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08485"/>
            <a:ext cx="5657424" cy="3747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219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193" y="189187"/>
            <a:ext cx="10762593" cy="117715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Воспитатель-это созидатель, творец, ей открыт главный ларец-ларец с детскими сердцами, которые ждут тепла. Доброго слова. Новых знаний и готовы всегда отвечать взаимностью.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Desktop\педучилище\DSC02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24" y="1806575"/>
            <a:ext cx="4002374" cy="3001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F:\DCIM\101MSDCF\DSC03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856" y="3972393"/>
            <a:ext cx="3577904" cy="2683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G:\DCIM\101MSDCF\DSC03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8549" y="1807463"/>
            <a:ext cx="3885919" cy="291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563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33" y="554635"/>
            <a:ext cx="11527437" cy="130414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Сухомлинский. В. А.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DCIM\101MSDCF\DSC03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282" y="2219519"/>
            <a:ext cx="5764915" cy="4323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430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детские ладош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096" y="1514007"/>
            <a:ext cx="9323039" cy="5044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8564" y="495020"/>
            <a:ext cx="7839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Лучший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 воспитать хороших детей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сделать их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счастливыми.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Уальд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6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23" y="0"/>
            <a:ext cx="9500151" cy="1424067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ребёнок должен знать и гордиться своей Родиной-городом где он живёт.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нижний новгор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6" y="1753850"/>
            <a:ext cx="5538401" cy="4551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DCIM\101MSDCF\DSC03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707" y="1813810"/>
            <a:ext cx="4763333" cy="4467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28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48" y="79932"/>
            <a:ext cx="10515600" cy="117079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надо воспитывать,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надо жить и показывать пример»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DCIM\101MSDCF\DSC03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00" y="1791585"/>
            <a:ext cx="5403851" cy="4052888"/>
          </a:xfrm>
          <a:prstGeom prst="rect">
            <a:avLst/>
          </a:prstGeom>
          <a:noFill/>
        </p:spPr>
      </p:pic>
      <p:pic>
        <p:nvPicPr>
          <p:cNvPr id="6147" name="Picture 3" descr="F:\DCIM\101MSDCF\DSC03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0721" y="1773326"/>
            <a:ext cx="5430830" cy="4072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99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4832"/>
            <a:ext cx="12192000" cy="116923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воспитателем не только интересно, но еще очень ответственно, ведь тебе доверяют самое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дорогое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66" y="1469036"/>
            <a:ext cx="9188971" cy="5111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093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23" y="84083"/>
            <a:ext cx="9500151" cy="118766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Воспитатель-это человек, который учит, помогает малышам познать окружающий мир.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DCIM\101MSDCF\DSC031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04" y="2024133"/>
            <a:ext cx="5422262" cy="4061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D:\Desktop\педучилище\DSC02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962" y="2008681"/>
            <a:ext cx="5436814" cy="407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87680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0052" y="157656"/>
            <a:ext cx="4515312" cy="5770178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 - люди, которые в душе всегда остаются детьми.</a:t>
            </a:r>
            <a:b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Иначе дети не примут, не пустят их в свой мир.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Foto\Новогодний утренник\DSC_05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024" y="1873769"/>
            <a:ext cx="3994758" cy="2645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734852" y="1720207"/>
            <a:ext cx="5228235" cy="3136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8147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23" y="105103"/>
            <a:ext cx="9500151" cy="120869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Потребности ребенка- вот, что важно!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заставлять, а только направлять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сентябрь 1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453" y="1641684"/>
            <a:ext cx="7205134" cy="405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271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923" y="147145"/>
            <a:ext cx="9500151" cy="12612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«Воспитатель должен быть тем, кем он хочет сделать воспитанника»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( В Даль)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9939" y="1603952"/>
            <a:ext cx="5591333" cy="454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D:\Desktop\DSC03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349" y="1654553"/>
            <a:ext cx="3024584" cy="2268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D:\Desktop\педучилище\фото проф\DSC03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1864" y="4188004"/>
            <a:ext cx="3120503" cy="234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0421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34911"/>
            <a:ext cx="12087069" cy="1465289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коллективе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личность ребенка может наиболее полно и всесторонне развиваться.</a:t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Крупская. Н. К.</a:t>
            </a:r>
            <a: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esktop\педучилище\DSC02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30" y="1926497"/>
            <a:ext cx="5403851" cy="4052888"/>
          </a:xfrm>
          <a:prstGeom prst="rect">
            <a:avLst/>
          </a:prstGeom>
          <a:noFill/>
        </p:spPr>
      </p:pic>
      <p:pic>
        <p:nvPicPr>
          <p:cNvPr id="6" name="Рисунок 5" descr="D:\Desktop\DSC031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0939" y="1978701"/>
            <a:ext cx="2593297" cy="208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63500" dir="1800000" sx="109000" sy="109000" algn="ctr" rotWithShape="0">
              <a:schemeClr val="accent6">
                <a:lumMod val="50000"/>
                <a:alpha val="56000"/>
              </a:schemeClr>
            </a:outerShdw>
          </a:effectLst>
          <a:scene3d>
            <a:camera prst="orthographicFront"/>
            <a:lightRig rig="morning" dir="t"/>
          </a:scene3d>
          <a:sp3d contourW="12700" prstMaterial="dkEdge">
            <a:bevelT/>
            <a:contourClr>
              <a:schemeClr val="accent6">
                <a:lumMod val="50000"/>
              </a:schemeClr>
            </a:contourClr>
          </a:sp3d>
        </p:spPr>
      </p:pic>
      <p:pic>
        <p:nvPicPr>
          <p:cNvPr id="7" name="Рисунок 6" descr="D:\Desktop\DSC031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8990" y="1963710"/>
            <a:ext cx="2668249" cy="214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63500" dir="1800000" sx="109000" sy="109000" algn="ctr" rotWithShape="0">
              <a:schemeClr val="accent6">
                <a:lumMod val="50000"/>
                <a:alpha val="56000"/>
              </a:schemeClr>
            </a:outerShdw>
          </a:effectLst>
          <a:scene3d>
            <a:camera prst="orthographicFront"/>
            <a:lightRig rig="morning" dir="t"/>
          </a:scene3d>
          <a:sp3d contourW="12700" prstMaterial="dkEdge">
            <a:bevelT/>
            <a:contourClr>
              <a:schemeClr val="accent6">
                <a:lumMod val="50000"/>
              </a:schemeClr>
            </a:contourClr>
          </a:sp3d>
        </p:spPr>
      </p:pic>
      <p:pic>
        <p:nvPicPr>
          <p:cNvPr id="8" name="Рисунок 7" descr="D:\Desktop\DSC031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0917" y="4482059"/>
            <a:ext cx="2563319" cy="20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63500" dir="1800000" sx="109000" sy="109000" algn="ctr" rotWithShape="0">
              <a:schemeClr val="accent6">
                <a:lumMod val="50000"/>
                <a:alpha val="56000"/>
              </a:schemeClr>
            </a:outerShdw>
          </a:effectLst>
          <a:scene3d>
            <a:camera prst="orthographicFront"/>
            <a:lightRig rig="morning" dir="t"/>
          </a:scene3d>
          <a:sp3d contourW="12700" prstMaterial="dkEdge">
            <a:bevelT/>
            <a:contourClr>
              <a:schemeClr val="accent6">
                <a:lumMod val="50000"/>
              </a:schemeClr>
            </a:contourClr>
          </a:sp3d>
        </p:spPr>
      </p:pic>
      <p:pic>
        <p:nvPicPr>
          <p:cNvPr id="9" name="Рисунок 8" descr="D:\Desktop\DSC031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8991" y="4467069"/>
            <a:ext cx="2593298" cy="205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63500" dir="1800000" sx="109000" sy="109000" algn="ctr" rotWithShape="0">
              <a:schemeClr val="accent6">
                <a:lumMod val="50000"/>
                <a:alpha val="56000"/>
              </a:schemeClr>
            </a:outerShdw>
          </a:effectLst>
          <a:scene3d>
            <a:camera prst="orthographicFront"/>
            <a:lightRig rig="morning" dir="t"/>
          </a:scene3d>
          <a:sp3d contourW="12700" prstMaterial="dkEdge">
            <a:bevelT/>
            <a:contourClr>
              <a:schemeClr val="accent6">
                <a:lumMod val="50000"/>
              </a:schemeClr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260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pring">
    <a:dk1>
      <a:sysClr val="windowText" lastClr="000000"/>
    </a:dk1>
    <a:lt1>
      <a:sysClr val="window" lastClr="FFFFFF"/>
    </a:lt1>
    <a:dk2>
      <a:srgbClr val="66822D"/>
    </a:dk2>
    <a:lt2>
      <a:srgbClr val="BEEA73"/>
    </a:lt2>
    <a:accent1>
      <a:srgbClr val="C1EC76"/>
    </a:accent1>
    <a:accent2>
      <a:srgbClr val="8FE28A"/>
    </a:accent2>
    <a:accent3>
      <a:srgbClr val="F3BF45"/>
    </a:accent3>
    <a:accent4>
      <a:srgbClr val="F47E5A"/>
    </a:accent4>
    <a:accent5>
      <a:srgbClr val="F489CF"/>
    </a:accent5>
    <a:accent6>
      <a:srgbClr val="B56FF4"/>
    </a:accent6>
    <a:hlink>
      <a:srgbClr val="408080"/>
    </a:hlink>
    <a:folHlink>
      <a:srgbClr val="5EAEAE"/>
    </a:folHlink>
  </a:clrScheme>
</a:themeOverride>
</file>

<file path=ppt/theme/themeOverride2.xml><?xml version="1.0" encoding="utf-8"?>
<a:themeOverride xmlns:a="http://schemas.openxmlformats.org/drawingml/2006/main">
  <a:clrScheme name="Spring">
    <a:dk1>
      <a:sysClr val="windowText" lastClr="000000"/>
    </a:dk1>
    <a:lt1>
      <a:sysClr val="window" lastClr="FFFFFF"/>
    </a:lt1>
    <a:dk2>
      <a:srgbClr val="66822D"/>
    </a:dk2>
    <a:lt2>
      <a:srgbClr val="BEEA73"/>
    </a:lt2>
    <a:accent1>
      <a:srgbClr val="C1EC76"/>
    </a:accent1>
    <a:accent2>
      <a:srgbClr val="8FE28A"/>
    </a:accent2>
    <a:accent3>
      <a:srgbClr val="F3BF45"/>
    </a:accent3>
    <a:accent4>
      <a:srgbClr val="F47E5A"/>
    </a:accent4>
    <a:accent5>
      <a:srgbClr val="F489CF"/>
    </a:accent5>
    <a:accent6>
      <a:srgbClr val="B56FF4"/>
    </a:accent6>
    <a:hlink>
      <a:srgbClr val="408080"/>
    </a:hlink>
    <a:folHlink>
      <a:srgbClr val="5EAEAE"/>
    </a:folHlink>
  </a:clrScheme>
</a:themeOverride>
</file>

<file path=ppt/theme/themeOverride3.xml><?xml version="1.0" encoding="utf-8"?>
<a:themeOverride xmlns:a="http://schemas.openxmlformats.org/drawingml/2006/main">
  <a:clrScheme name="Spring">
    <a:dk1>
      <a:sysClr val="windowText" lastClr="000000"/>
    </a:dk1>
    <a:lt1>
      <a:sysClr val="window" lastClr="FFFFFF"/>
    </a:lt1>
    <a:dk2>
      <a:srgbClr val="66822D"/>
    </a:dk2>
    <a:lt2>
      <a:srgbClr val="BEEA73"/>
    </a:lt2>
    <a:accent1>
      <a:srgbClr val="C1EC76"/>
    </a:accent1>
    <a:accent2>
      <a:srgbClr val="8FE28A"/>
    </a:accent2>
    <a:accent3>
      <a:srgbClr val="F3BF45"/>
    </a:accent3>
    <a:accent4>
      <a:srgbClr val="F47E5A"/>
    </a:accent4>
    <a:accent5>
      <a:srgbClr val="F489CF"/>
    </a:accent5>
    <a:accent6>
      <a:srgbClr val="B56FF4"/>
    </a:accent6>
    <a:hlink>
      <a:srgbClr val="408080"/>
    </a:hlink>
    <a:folHlink>
      <a:srgbClr val="5EAE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222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Слайд 1</vt:lpstr>
      <vt:lpstr>Каждый ребёнок должен знать и гордиться своей Родиной-городом где он живёт.</vt:lpstr>
      <vt:lpstr>«Не надо воспитывать,  надо жить и показывать пример»</vt:lpstr>
      <vt:lpstr>Быть воспитателем не только интересно, но еще очень ответственно, ведь тебе доверяют самое дорогое — детей. </vt:lpstr>
      <vt:lpstr>Воспитатель-это человек, который учит, помогает малышам познать окружающий мир.</vt:lpstr>
      <vt:lpstr>Воспитатели - люди, которые в душе всегда остаются детьми.  Иначе дети не примут, не пустят их в свой мир. </vt:lpstr>
      <vt:lpstr>Потребности ребенка- вот, что важно! Не заставлять, а только направлять.</vt:lpstr>
      <vt:lpstr>«Воспитатель должен быть тем, кем он хочет сделать воспитанника»                                                                  ( В Даль)</vt:lpstr>
      <vt:lpstr>     Лишь в коллективе  личность ребенка может наиболее полно и всесторонне развиваться.                                                                             Крупская. Н. К.      </vt:lpstr>
      <vt:lpstr>Воспитатель- и педагог, и психолог, и артист и « мастер на все руки» Вот и приходится перевоплощаться, чтобы удивлять и радовать детей!</vt:lpstr>
      <vt:lpstr>Воспитатель-это созидатель, творец, ей открыт главный ларец-ларец с детскими сердцами, которые ждут тепла. Доброго слова. Новых знаний и готовы всегда отвечать взаимностью.</vt:lpstr>
      <vt:lpstr>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                                                                                                                                                                             Сухомлинский. В. А. 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Я-воспитатель!</dc:title>
  <dc:creator>Светлана Романова</dc:creator>
  <cp:lastModifiedBy>user</cp:lastModifiedBy>
  <cp:revision>42</cp:revision>
  <dcterms:created xsi:type="dcterms:W3CDTF">2016-12-07T16:30:14Z</dcterms:created>
  <dcterms:modified xsi:type="dcterms:W3CDTF">2022-02-15T17:27:52Z</dcterms:modified>
</cp:coreProperties>
</file>