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3" r:id="rId17"/>
    <p:sldId id="276" r:id="rId18"/>
    <p:sldId id="277" r:id="rId19"/>
    <p:sldId id="278" r:id="rId20"/>
    <p:sldId id="279" r:id="rId21"/>
    <p:sldId id="280"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24" autoAdjust="0"/>
    <p:restoredTop sz="94434" autoAdjust="0"/>
  </p:normalViewPr>
  <p:slideViewPr>
    <p:cSldViewPr snapToGrid="0">
      <p:cViewPr varScale="1">
        <p:scale>
          <a:sx n="70" d="100"/>
          <a:sy n="70" d="100"/>
        </p:scale>
        <p:origin x="99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ru-RU" smtClean="0"/>
              <a:t>Образец заголовка</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1B22F442-D13C-4DEF-A5E5-3DB83413C49B}" type="datetimeFigureOut">
              <a:rPr lang="ru-RU" smtClean="0"/>
              <a:t>15.11.2016</a:t>
            </a:fld>
            <a:endParaRPr lang="ru-RU"/>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ru-RU"/>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5C7AE1CB-5F58-4376-A827-19C6BACCB71F}" type="slidenum">
              <a:rPr lang="ru-RU" smtClean="0"/>
              <a:t>‹#›</a:t>
            </a:fld>
            <a:endParaRPr lang="ru-RU"/>
          </a:p>
        </p:txBody>
      </p:sp>
    </p:spTree>
    <p:extLst>
      <p:ext uri="{BB962C8B-B14F-4D97-AF65-F5344CB8AC3E}">
        <p14:creationId xmlns:p14="http://schemas.microsoft.com/office/powerpoint/2010/main" val="351564839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B22F442-D13C-4DEF-A5E5-3DB83413C49B}" type="datetimeFigureOut">
              <a:rPr lang="ru-RU" smtClean="0"/>
              <a:t>15.11.2016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7AE1CB-5F58-4376-A827-19C6BACCB71F}" type="slidenum">
              <a:rPr lang="ru-RU" smtClean="0"/>
              <a:t>‹#›</a:t>
            </a:fld>
            <a:endParaRPr lang="ru-RU"/>
          </a:p>
        </p:txBody>
      </p:sp>
    </p:spTree>
    <p:extLst>
      <p:ext uri="{BB962C8B-B14F-4D97-AF65-F5344CB8AC3E}">
        <p14:creationId xmlns:p14="http://schemas.microsoft.com/office/powerpoint/2010/main" val="1113341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B22F442-D13C-4DEF-A5E5-3DB83413C49B}" type="datetimeFigureOut">
              <a:rPr lang="ru-RU" smtClean="0"/>
              <a:t>15.11.2016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7AE1CB-5F58-4376-A827-19C6BACCB71F}" type="slidenum">
              <a:rPr lang="ru-RU" smtClean="0"/>
              <a:t>‹#›</a:t>
            </a:fld>
            <a:endParaRPr lang="ru-RU"/>
          </a:p>
        </p:txBody>
      </p:sp>
    </p:spTree>
    <p:extLst>
      <p:ext uri="{BB962C8B-B14F-4D97-AF65-F5344CB8AC3E}">
        <p14:creationId xmlns:p14="http://schemas.microsoft.com/office/powerpoint/2010/main" val="163109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B22F442-D13C-4DEF-A5E5-3DB83413C49B}" type="datetimeFigureOut">
              <a:rPr lang="ru-RU" smtClean="0"/>
              <a:t>15.11.2016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C7AE1CB-5F58-4376-A827-19C6BACCB71F}" type="slidenum">
              <a:rPr lang="ru-RU" smtClean="0"/>
              <a:t>‹#›</a:t>
            </a:fld>
            <a:endParaRPr lang="ru-RU"/>
          </a:p>
        </p:txBody>
      </p:sp>
    </p:spTree>
    <p:extLst>
      <p:ext uri="{BB962C8B-B14F-4D97-AF65-F5344CB8AC3E}">
        <p14:creationId xmlns:p14="http://schemas.microsoft.com/office/powerpoint/2010/main" val="148653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1B22F442-D13C-4DEF-A5E5-3DB83413C49B}" type="datetimeFigureOut">
              <a:rPr lang="ru-RU" smtClean="0"/>
              <a:t>15.11.2016</a:t>
            </a:fld>
            <a:endParaRPr lang="ru-RU"/>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ru-RU"/>
          </a:p>
        </p:txBody>
      </p:sp>
      <p:sp>
        <p:nvSpPr>
          <p:cNvPr id="6" name="Slide Number Placeholder 5"/>
          <p:cNvSpPr>
            <a:spLocks noGrp="1"/>
          </p:cNvSpPr>
          <p:nvPr>
            <p:ph type="sldNum" sz="quarter" idx="12"/>
          </p:nvPr>
        </p:nvSpPr>
        <p:spPr>
          <a:xfrm>
            <a:off x="8604504" y="5211060"/>
            <a:ext cx="2112264" cy="228600"/>
          </a:xfrm>
        </p:spPr>
        <p:txBody>
          <a:bodyPr/>
          <a:lstStyle/>
          <a:p>
            <a:fld id="{5C7AE1CB-5F58-4376-A827-19C6BACCB71F}" type="slidenum">
              <a:rPr lang="ru-RU" smtClean="0"/>
              <a:t>‹#›</a:t>
            </a:fld>
            <a:endParaRPr lang="ru-RU"/>
          </a:p>
        </p:txBody>
      </p:sp>
    </p:spTree>
    <p:extLst>
      <p:ext uri="{BB962C8B-B14F-4D97-AF65-F5344CB8AC3E}">
        <p14:creationId xmlns:p14="http://schemas.microsoft.com/office/powerpoint/2010/main" val="294343110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B22F442-D13C-4DEF-A5E5-3DB83413C49B}" type="datetimeFigureOut">
              <a:rPr lang="ru-RU" smtClean="0"/>
              <a:t>15.11.2016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7AE1CB-5F58-4376-A827-19C6BACCB71F}" type="slidenum">
              <a:rPr lang="ru-RU" smtClean="0"/>
              <a:t>‹#›</a:t>
            </a:fld>
            <a:endParaRPr lang="ru-RU"/>
          </a:p>
        </p:txBody>
      </p:sp>
    </p:spTree>
    <p:extLst>
      <p:ext uri="{BB962C8B-B14F-4D97-AF65-F5344CB8AC3E}">
        <p14:creationId xmlns:p14="http://schemas.microsoft.com/office/powerpoint/2010/main" val="2435322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B22F442-D13C-4DEF-A5E5-3DB83413C49B}" type="datetimeFigureOut">
              <a:rPr lang="ru-RU" smtClean="0"/>
              <a:t>15.11.2016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C7AE1CB-5F58-4376-A827-19C6BACCB71F}" type="slidenum">
              <a:rPr lang="ru-RU" smtClean="0"/>
              <a:t>‹#›</a:t>
            </a:fld>
            <a:endParaRPr lang="ru-RU"/>
          </a:p>
        </p:txBody>
      </p:sp>
    </p:spTree>
    <p:extLst>
      <p:ext uri="{BB962C8B-B14F-4D97-AF65-F5344CB8AC3E}">
        <p14:creationId xmlns:p14="http://schemas.microsoft.com/office/powerpoint/2010/main" val="677561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B22F442-D13C-4DEF-A5E5-3DB83413C49B}" type="datetimeFigureOut">
              <a:rPr lang="ru-RU" smtClean="0"/>
              <a:t>15.11.2016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C7AE1CB-5F58-4376-A827-19C6BACCB71F}" type="slidenum">
              <a:rPr lang="ru-RU" smtClean="0"/>
              <a:t>‹#›</a:t>
            </a:fld>
            <a:endParaRPr lang="ru-RU"/>
          </a:p>
        </p:txBody>
      </p:sp>
    </p:spTree>
    <p:extLst>
      <p:ext uri="{BB962C8B-B14F-4D97-AF65-F5344CB8AC3E}">
        <p14:creationId xmlns:p14="http://schemas.microsoft.com/office/powerpoint/2010/main" val="1090070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2F442-D13C-4DEF-A5E5-3DB83413C49B}" type="datetimeFigureOut">
              <a:rPr lang="ru-RU" smtClean="0"/>
              <a:t>15.11.2016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C7AE1CB-5F58-4376-A827-19C6BACCB71F}" type="slidenum">
              <a:rPr lang="ru-RU" smtClean="0"/>
              <a:t>‹#›</a:t>
            </a:fld>
            <a:endParaRPr lang="ru-RU"/>
          </a:p>
        </p:txBody>
      </p:sp>
    </p:spTree>
    <p:extLst>
      <p:ext uri="{BB962C8B-B14F-4D97-AF65-F5344CB8AC3E}">
        <p14:creationId xmlns:p14="http://schemas.microsoft.com/office/powerpoint/2010/main" val="682878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ru-RU" smtClean="0"/>
              <a:t>Образец заголовка</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1B22F442-D13C-4DEF-A5E5-3DB83413C49B}" type="datetimeFigureOut">
              <a:rPr lang="ru-RU" smtClean="0"/>
              <a:t>15.11.2016</a:t>
            </a:fld>
            <a:endParaRPr lang="ru-RU"/>
          </a:p>
        </p:txBody>
      </p:sp>
      <p:sp>
        <p:nvSpPr>
          <p:cNvPr id="9" name="Footer Placeholder 8"/>
          <p:cNvSpPr>
            <a:spLocks noGrp="1"/>
          </p:cNvSpPr>
          <p:nvPr>
            <p:ph type="ftr" sz="quarter" idx="11"/>
          </p:nvPr>
        </p:nvSpPr>
        <p:spPr/>
        <p:txBody>
          <a:bodyPr/>
          <a:lstStyle>
            <a:lvl1pPr algn="r">
              <a:defRPr/>
            </a:lvl1pPr>
          </a:lstStyle>
          <a:p>
            <a:endParaRPr lang="ru-RU"/>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5C7AE1CB-5F58-4376-A827-19C6BACCB71F}" type="slidenum">
              <a:rPr lang="ru-RU" smtClean="0"/>
              <a:t>‹#›</a:t>
            </a:fld>
            <a:endParaRPr lang="ru-RU"/>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85654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1B22F442-D13C-4DEF-A5E5-3DB83413C49B}" type="datetimeFigureOut">
              <a:rPr lang="ru-RU" smtClean="0"/>
              <a:t>15.11.2016</a:t>
            </a:fld>
            <a:endParaRPr lang="ru-RU"/>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ru-RU"/>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5C7AE1CB-5F58-4376-A827-19C6BACCB71F}" type="slidenum">
              <a:rPr lang="ru-RU" smtClean="0"/>
              <a:t>‹#›</a:t>
            </a:fld>
            <a:endParaRPr lang="ru-RU"/>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07891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1B22F442-D13C-4DEF-A5E5-3DB83413C49B}" type="datetimeFigureOut">
              <a:rPr lang="ru-RU" smtClean="0"/>
              <a:t>15.11.2016</a:t>
            </a:fld>
            <a:endParaRPr lang="ru-RU"/>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5C7AE1CB-5F58-4376-A827-19C6BACCB71F}" type="slidenum">
              <a:rPr lang="ru-RU" smtClean="0"/>
              <a:t>‹#›</a:t>
            </a:fld>
            <a:endParaRPr lang="ru-RU"/>
          </a:p>
        </p:txBody>
      </p:sp>
    </p:spTree>
    <p:extLst>
      <p:ext uri="{BB962C8B-B14F-4D97-AF65-F5344CB8AC3E}">
        <p14:creationId xmlns:p14="http://schemas.microsoft.com/office/powerpoint/2010/main" val="159741572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6925" y="1856094"/>
            <a:ext cx="9758149" cy="2552133"/>
          </a:xfrm>
        </p:spPr>
        <p:txBody>
          <a:bodyPr>
            <a:normAutofit/>
          </a:bodyPr>
          <a:lstStyle/>
          <a:p>
            <a:r>
              <a:rPr lang="ru-RU" sz="4400" b="1" dirty="0" smtClean="0">
                <a:solidFill>
                  <a:srgbClr val="FFC000"/>
                </a:solidFill>
                <a:latin typeface="Times New Roman" panose="02020603050405020304" pitchFamily="18" charset="0"/>
                <a:cs typeface="Times New Roman" panose="02020603050405020304" pitchFamily="18" charset="0"/>
              </a:rPr>
              <a:t>Особенности </a:t>
            </a:r>
            <a:br>
              <a:rPr lang="ru-RU" sz="4400" b="1" dirty="0" smtClean="0">
                <a:solidFill>
                  <a:srgbClr val="FFC000"/>
                </a:solidFill>
                <a:latin typeface="Times New Roman" panose="02020603050405020304" pitchFamily="18" charset="0"/>
                <a:cs typeface="Times New Roman" panose="02020603050405020304" pitchFamily="18" charset="0"/>
              </a:rPr>
            </a:br>
            <a:r>
              <a:rPr lang="ru-RU" sz="4400" b="1" dirty="0" smtClean="0">
                <a:solidFill>
                  <a:srgbClr val="FFC000"/>
                </a:solidFill>
                <a:latin typeface="Times New Roman" panose="02020603050405020304" pitchFamily="18" charset="0"/>
                <a:cs typeface="Times New Roman" panose="02020603050405020304" pitchFamily="18" charset="0"/>
              </a:rPr>
              <a:t>вокально-интонационной работы в хоре мальчиков</a:t>
            </a:r>
            <a:endParaRPr lang="ru-RU" sz="4400" b="1" dirty="0">
              <a:solidFill>
                <a:srgbClr val="FFC00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24000" y="4694830"/>
            <a:ext cx="9144000" cy="832512"/>
          </a:xfrm>
        </p:spPr>
        <p:txBody>
          <a:bodyPr>
            <a:normAutofit/>
          </a:bodyPr>
          <a:lstStyle/>
          <a:p>
            <a:r>
              <a:rPr lang="ru-RU" sz="3600" b="1" dirty="0" smtClean="0">
                <a:solidFill>
                  <a:schemeClr val="accent6">
                    <a:lumMod val="50000"/>
                  </a:schemeClr>
                </a:solidFill>
                <a:latin typeface="Times New Roman" panose="02020603050405020304" pitchFamily="18" charset="0"/>
                <a:cs typeface="Times New Roman" panose="02020603050405020304" pitchFamily="18" charset="0"/>
              </a:rPr>
              <a:t>методический доклад с иллюстрациями</a:t>
            </a:r>
            <a:endParaRPr lang="ru-RU" sz="36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3524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8306" y="320457"/>
            <a:ext cx="5164446" cy="6247864"/>
          </a:xfrm>
          <a:prstGeom prst="rect">
            <a:avLst/>
          </a:prstGeom>
        </p:spPr>
        <p:txBody>
          <a:bodyPr wrap="square">
            <a:spAutoFit/>
          </a:bodyPr>
          <a:lstStyle/>
          <a:p>
            <a:pPr algn="just"/>
            <a:r>
              <a:rPr lang="ru-RU" dirty="0" smtClean="0"/>
              <a:t>11.	</a:t>
            </a:r>
            <a:r>
              <a:rPr lang="ru-RU" sz="2000" dirty="0" smtClean="0">
                <a:latin typeface="Times New Roman" panose="02020603050405020304" pitchFamily="18" charset="0"/>
                <a:cs typeface="Times New Roman" panose="02020603050405020304" pitchFamily="18" charset="0"/>
              </a:rPr>
              <a:t>Вторая стадия формирования - 9-11 лет. Мальчишеские голоса обладают характерными признаками - прозрачностью, лёгкостью, светлостью и нежностью звука. Им также свойственна «серебристость» и «звонкость</a:t>
            </a:r>
            <a:r>
              <a:rPr lang="ru-RU"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Альт отличается металлическим, густым звуком, бывает то чрезвычайно нежным, то сильным</a:t>
            </a:r>
            <a:r>
              <a:rPr lang="ru-RU" sz="2000" dirty="0" smtClean="0">
                <a:latin typeface="Times New Roman" panose="02020603050405020304" pitchFamily="18" charset="0"/>
                <a:cs typeface="Times New Roman" panose="02020603050405020304" pitchFamily="18" charset="0"/>
              </a:rPr>
              <a:t>. Приблизительно </a:t>
            </a:r>
            <a:r>
              <a:rPr lang="ru-RU" sz="2000" dirty="0" smtClean="0">
                <a:latin typeface="Times New Roman" panose="02020603050405020304" pitchFamily="18" charset="0"/>
                <a:cs typeface="Times New Roman" panose="02020603050405020304" pitchFamily="18" charset="0"/>
              </a:rPr>
              <a:t>с этого возраста по мере развития вокальных мышц способ голосообразования начинает всё больше обретать </a:t>
            </a:r>
            <a:r>
              <a:rPr lang="ru-RU" sz="2000" dirty="0" err="1" smtClean="0">
                <a:latin typeface="Times New Roman" panose="02020603050405020304" pitchFamily="18" charset="0"/>
                <a:cs typeface="Times New Roman" panose="02020603050405020304" pitchFamily="18" charset="0"/>
              </a:rPr>
              <a:t>микстовый</a:t>
            </a:r>
            <a:r>
              <a:rPr lang="ru-RU" sz="2000" dirty="0" smtClean="0">
                <a:latin typeface="Times New Roman" panose="02020603050405020304" pitchFamily="18" charset="0"/>
                <a:cs typeface="Times New Roman" panose="02020603050405020304" pitchFamily="18" charset="0"/>
              </a:rPr>
              <a:t> характер. Голоса мальчиков звучат с большей силой, обогащаются обертонами. Особенно крепнет звучание на среднем участке диапазона. Намечаются элементы грудного звучания, индивидуальный тембр, появляются глубоко окрашенные грудные тоны. Исполнительские возможности хоров среднего возраста порой значительные.</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9230" y="320457"/>
            <a:ext cx="6267353" cy="6247864"/>
          </a:xfrm>
          <a:prstGeom prst="rect">
            <a:avLst/>
          </a:prstGeom>
        </p:spPr>
      </p:pic>
    </p:spTree>
    <p:extLst>
      <p:ext uri="{BB962C8B-B14F-4D97-AF65-F5344CB8AC3E}">
        <p14:creationId xmlns:p14="http://schemas.microsoft.com/office/powerpoint/2010/main" val="1085649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5659" y="276200"/>
            <a:ext cx="11709779" cy="1631216"/>
          </a:xfrm>
          <a:prstGeom prst="rect">
            <a:avLst/>
          </a:prstGeom>
        </p:spPr>
        <p:txBody>
          <a:bodyPr wrap="square">
            <a:spAutoFit/>
          </a:bodyPr>
          <a:lstStyle/>
          <a:p>
            <a:pPr algn="just"/>
            <a:r>
              <a:rPr lang="ru-RU" dirty="0" smtClean="0"/>
              <a:t>12.	</a:t>
            </a:r>
            <a:r>
              <a:rPr lang="ru-RU" sz="2000" dirty="0" smtClean="0">
                <a:latin typeface="Times New Roman" panose="02020603050405020304" pitchFamily="18" charset="0"/>
                <a:cs typeface="Times New Roman" panose="02020603050405020304" pitchFamily="18" charset="0"/>
              </a:rPr>
              <a:t>Третья стадия - голоса мальчиков 11-13 лет. Голосообразование в этом возрасте происходит в основном по типу смешанного регистра, поэтому голоса мальчиков легко отличаются от голосов девочек. Они различаются не только по тембру, но и по силе. Голоса мальчиков обычно бывают сильнее голосов девочек. В этот период у мальчиков - расцвет голоса, как правило, это сигнал близкого наступления смены голоса - мутации, т. е. перехода из стадии детского голоса в стадию взрослого.</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8898" y="2089253"/>
            <a:ext cx="8769246" cy="4251585"/>
          </a:xfrm>
          <a:prstGeom prst="rect">
            <a:avLst/>
          </a:prstGeom>
        </p:spPr>
      </p:pic>
    </p:spTree>
    <p:extLst>
      <p:ext uri="{BB962C8B-B14F-4D97-AF65-F5344CB8AC3E}">
        <p14:creationId xmlns:p14="http://schemas.microsoft.com/office/powerpoint/2010/main" val="1605296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25848" y="219081"/>
            <a:ext cx="5496019" cy="6247864"/>
          </a:xfrm>
          <a:prstGeom prst="rect">
            <a:avLst/>
          </a:prstGeom>
        </p:spPr>
        <p:txBody>
          <a:bodyPr wrap="square">
            <a:spAutoFit/>
          </a:bodyPr>
          <a:lstStyle/>
          <a:p>
            <a:pPr algn="just"/>
            <a:r>
              <a:rPr lang="ru-RU" dirty="0" smtClean="0"/>
              <a:t>13.	</a:t>
            </a:r>
            <a:r>
              <a:rPr lang="ru-RU" sz="2000" dirty="0" smtClean="0">
                <a:latin typeface="Times New Roman" panose="02020603050405020304" pitchFamily="18" charset="0"/>
                <a:cs typeface="Times New Roman" panose="02020603050405020304" pitchFamily="18" charset="0"/>
              </a:rPr>
              <a:t>После 12 лет организм мальчика вступает в период полового созревания, во время которого происходит его глубокая перестройка. Меняется анатомия гортани. Увеличивается просвет трахеи и бронхов, глубина и высота твёрдого нёба, изменяется форма ротовой и глоточной полостей. Гортань мальчиков вырастает на 2/3, резко вытягивается вперёд, образуя кадык, голосовые складки также соответственно удлиняются. Бурный рост гортани сопровождается усиленным приливом крови к растущим тканям и воспалительными изменениями в них. Эти изменения вызывают резкие нарушения в голосообразовании. Это приводит к тому, что мальчики не могут пользоваться голосом в привычной для них манере. Сроки наступления мутации зависят от многих обстоятельств: общего физического и психического развития, певческого режима до мутации и т. д.</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695" y="344775"/>
            <a:ext cx="5261548" cy="6122170"/>
          </a:xfrm>
          <a:prstGeom prst="rect">
            <a:avLst/>
          </a:prstGeom>
        </p:spPr>
      </p:pic>
    </p:spTree>
    <p:extLst>
      <p:ext uri="{BB962C8B-B14F-4D97-AF65-F5344CB8AC3E}">
        <p14:creationId xmlns:p14="http://schemas.microsoft.com/office/powerpoint/2010/main" val="2796080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4715" y="250925"/>
            <a:ext cx="11696131" cy="1938992"/>
          </a:xfrm>
          <a:prstGeom prst="rect">
            <a:avLst/>
          </a:prstGeom>
        </p:spPr>
        <p:txBody>
          <a:bodyPr wrap="square">
            <a:spAutoFit/>
          </a:bodyPr>
          <a:lstStyle/>
          <a:p>
            <a:pPr algn="just"/>
            <a:r>
              <a:rPr lang="ru-RU" dirty="0" smtClean="0"/>
              <a:t>14.	</a:t>
            </a:r>
            <a:r>
              <a:rPr lang="ru-RU" sz="2000" dirty="0" smtClean="0">
                <a:latin typeface="Times New Roman" panose="02020603050405020304" pitchFamily="18" charset="0"/>
                <a:cs typeface="Times New Roman" panose="02020603050405020304" pitchFamily="18" charset="0"/>
              </a:rPr>
              <a:t>В мутационном периоде условно различают три стадии: начальную или скрытую, собственно мутационную (острую) и стадию завершения мутации (</a:t>
            </a:r>
            <a:r>
              <a:rPr lang="ru-RU" sz="2000" dirty="0" err="1" smtClean="0">
                <a:latin typeface="Times New Roman" panose="02020603050405020304" pitchFamily="18" charset="0"/>
                <a:cs typeface="Times New Roman" panose="02020603050405020304" pitchFamily="18" charset="0"/>
              </a:rPr>
              <a:t>постмутационный</a:t>
            </a:r>
            <a:r>
              <a:rPr lang="ru-RU" sz="2000" dirty="0" smtClean="0">
                <a:latin typeface="Times New Roman" panose="02020603050405020304" pitchFamily="18" charset="0"/>
                <a:cs typeface="Times New Roman" panose="02020603050405020304" pitchFamily="18" charset="0"/>
              </a:rPr>
              <a:t> период), которые характеризуются определёнными признаками. Все признаки мутации выявляются:</a:t>
            </a:r>
          </a:p>
          <a:p>
            <a:pPr algn="just"/>
            <a:r>
              <a:rPr lang="ru-RU" sz="2000" dirty="0" smtClean="0">
                <a:latin typeface="Times New Roman" panose="02020603050405020304" pitchFamily="18" charset="0"/>
                <a:cs typeface="Times New Roman" panose="02020603050405020304" pitchFamily="18" charset="0"/>
              </a:rPr>
              <a:t>а) по изменениям в звучании голоса;</a:t>
            </a:r>
          </a:p>
          <a:p>
            <a:pPr algn="just"/>
            <a:r>
              <a:rPr lang="ru-RU" sz="2000" dirty="0" smtClean="0">
                <a:latin typeface="Times New Roman" panose="02020603050405020304" pitchFamily="18" charset="0"/>
                <a:cs typeface="Times New Roman" panose="02020603050405020304" pitchFamily="18" charset="0"/>
              </a:rPr>
              <a:t>б) по субъективным ощущениям поющих детей;</a:t>
            </a:r>
          </a:p>
          <a:p>
            <a:pPr algn="just"/>
            <a:r>
              <a:rPr lang="ru-RU" sz="2000" dirty="0" smtClean="0">
                <a:latin typeface="Times New Roman" panose="02020603050405020304" pitchFamily="18" charset="0"/>
                <a:cs typeface="Times New Roman" panose="02020603050405020304" pitchFamily="18" charset="0"/>
              </a:rPr>
              <a:t>в) при помощи врачебного осмотра гортани (ларингоскопии).</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783" y="2189917"/>
            <a:ext cx="2790257" cy="4315813"/>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003" y="2189916"/>
            <a:ext cx="4762500" cy="4315813"/>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8465" y="2189917"/>
            <a:ext cx="3712381" cy="4315813"/>
          </a:xfrm>
          <a:prstGeom prst="rect">
            <a:avLst/>
          </a:prstGeom>
        </p:spPr>
      </p:pic>
    </p:spTree>
    <p:extLst>
      <p:ext uri="{BB962C8B-B14F-4D97-AF65-F5344CB8AC3E}">
        <p14:creationId xmlns:p14="http://schemas.microsoft.com/office/powerpoint/2010/main" val="46034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2013" y="289342"/>
            <a:ext cx="5299357" cy="6247864"/>
          </a:xfrm>
          <a:prstGeom prst="rect">
            <a:avLst/>
          </a:prstGeom>
        </p:spPr>
        <p:txBody>
          <a:bodyPr wrap="square">
            <a:spAutoFit/>
          </a:bodyPr>
          <a:lstStyle/>
          <a:p>
            <a:pPr algn="just"/>
            <a:r>
              <a:rPr lang="ru-RU" dirty="0" smtClean="0"/>
              <a:t>15.	</a:t>
            </a:r>
            <a:r>
              <a:rPr lang="ru-RU" sz="2000" dirty="0" smtClean="0">
                <a:latin typeface="Times New Roman" panose="02020603050405020304" pitchFamily="18" charset="0"/>
                <a:cs typeface="Times New Roman" panose="02020603050405020304" pitchFamily="18" charset="0"/>
              </a:rPr>
              <a:t>Начальная (скрытая) стадия мутации зачастую наступает при внезапном росте ребёнка, когда наблюдается диспропорция в развитии тела (чрезмерное изменение конечностей). Поведение мальчика резко меняется: появляется излишняя нервозность, лёгкая возбудимость, задумчивость, замкнутость. Разговорная речь в начале периода остаётся ещё детской. Позже появляется некоторая тусклость в голосе: впечатление осиплости или глубокой фонации, теряются крайние верхние ноты диапазона. У мальчиков намечаются отдельные новые низкие ноты в малой октаве. Появляется неловкость и покашливание, охриплость и сипота при пении. Портится тембр, возникают тусклые ноты, голос грубеет, постепенно теряет лёгкость и звонкость. Интонация становится неустойчивой. Повышается голосовая утомляемость.</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1370" y="289342"/>
            <a:ext cx="6386747" cy="28575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1370" y="3273945"/>
            <a:ext cx="6386747" cy="3263261"/>
          </a:xfrm>
          <a:prstGeom prst="rect">
            <a:avLst/>
          </a:prstGeom>
        </p:spPr>
      </p:pic>
    </p:spTree>
    <p:extLst>
      <p:ext uri="{BB962C8B-B14F-4D97-AF65-F5344CB8AC3E}">
        <p14:creationId xmlns:p14="http://schemas.microsoft.com/office/powerpoint/2010/main" val="1437732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2954" y="363648"/>
            <a:ext cx="11723427" cy="6247864"/>
          </a:xfrm>
          <a:prstGeom prst="rect">
            <a:avLst/>
          </a:prstGeom>
        </p:spPr>
        <p:txBody>
          <a:bodyPr wrap="square">
            <a:spAutoFit/>
          </a:bodyPr>
          <a:lstStyle/>
          <a:p>
            <a:pPr algn="just"/>
            <a:r>
              <a:rPr lang="ru-RU" dirty="0" smtClean="0"/>
              <a:t>16.	</a:t>
            </a:r>
            <a:r>
              <a:rPr lang="ru-RU" sz="2000" dirty="0" smtClean="0">
                <a:latin typeface="Times New Roman" panose="02020603050405020304" pitchFamily="18" charset="0"/>
                <a:cs typeface="Times New Roman" panose="02020603050405020304" pitchFamily="18" charset="0"/>
              </a:rPr>
              <a:t>В средней, собственно мутационной (острой) стадии (14-15 лет) все явления прогрессируют. Усилившаяся охриплость и сипота, болезненные ощущения не только затрудняют пение, но и делают его в некоторых случаях невозможным. У мальчиков диапазон может сократиться до нескольких нот, при этом резко падает сила звука. Эти признаки являются самыми характерными для этого периода. Мутанты обычно поют очень тихо и осторожно, боязливо, невольно щадя свой голосовой аппарат, быстро утомляются. Их голоса ломаются. Они могут петь двумя голосами: детским и более низким, близким по звучанию к мужскому голосу, делая резкие переходы от одного к другому. При этом голос срывается. Срыв голоса в разговорной речи у мальчиков бывает ещё до мутации, так как разговорный голос переходит во взрослый раньше.</a:t>
            </a:r>
          </a:p>
          <a:p>
            <a:pPr algn="just"/>
            <a:endParaRPr lang="ru-RU" sz="2000" dirty="0" smtClean="0">
              <a:latin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17.	Для третьей, завершающей стадии (</a:t>
            </a:r>
            <a:r>
              <a:rPr lang="ru-RU" sz="2000" dirty="0" err="1" smtClean="0">
                <a:latin typeface="Times New Roman" panose="02020603050405020304" pitchFamily="18" charset="0"/>
                <a:cs typeface="Times New Roman" panose="02020603050405020304" pitchFamily="18" charset="0"/>
              </a:rPr>
              <a:t>постмутационный</a:t>
            </a:r>
            <a:r>
              <a:rPr lang="ru-RU" sz="2000" dirty="0" smtClean="0">
                <a:latin typeface="Times New Roman" panose="02020603050405020304" pitchFamily="18" charset="0"/>
                <a:cs typeface="Times New Roman" panose="02020603050405020304" pitchFamily="18" charset="0"/>
              </a:rPr>
              <a:t> период - 15-17 лет) характерно постепенное увеличение диапазона и силы певческого голоса, его тембровое обогащение. Болезненные ощущения при пении понемногу исчезают, идёт на убыль сипота и хрипота. Мальчики привыкают пользоваться новыми нижними нотами, целиком переходят на пение в тесситуре, свойственной мужскому голосу. Диапазон голоса у них расширяется до октавы (от ре малой октавы до ре первой), иногда и больше. Некоторые ребята теряют фальцет, который позже при правильной работе непременно восстанавливается. В начале завершающей стадии мутации голоса мальчиков могут быть ещё слабыми по силе и неопределёнными по тембру. К концу этого периода более или менее ясно выкристаллизовывается вид будущего взрослого голоса (тенора или баритона). Басы формируются из баритонов ещё позже, в 17-19 лет, их голоса обогащаются новыми </a:t>
            </a:r>
            <a:r>
              <a:rPr lang="ru-RU" sz="2000" dirty="0" err="1" smtClean="0">
                <a:latin typeface="Times New Roman" panose="02020603050405020304" pitchFamily="18" charset="0"/>
                <a:cs typeface="Times New Roman" panose="02020603050405020304" pitchFamily="18" charset="0"/>
              </a:rPr>
              <a:t>тембральными</a:t>
            </a:r>
            <a:r>
              <a:rPr lang="ru-RU" sz="2000" dirty="0" smtClean="0">
                <a:latin typeface="Times New Roman" panose="02020603050405020304" pitchFamily="18" charset="0"/>
                <a:cs typeface="Times New Roman" panose="02020603050405020304" pitchFamily="18" charset="0"/>
              </a:rPr>
              <a:t> красками.</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4533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942997" y="369712"/>
            <a:ext cx="3875964" cy="5016758"/>
          </a:xfrm>
          <a:prstGeom prst="rect">
            <a:avLst/>
          </a:prstGeom>
        </p:spPr>
        <p:txBody>
          <a:bodyPr wrap="square">
            <a:spAutoFit/>
          </a:bodyPr>
          <a:lstStyle/>
          <a:p>
            <a:pPr algn="just"/>
            <a:r>
              <a:rPr lang="en-US" dirty="0" smtClean="0"/>
              <a:t>18</a:t>
            </a:r>
            <a:r>
              <a:rPr lang="ru-RU" dirty="0" smtClean="0"/>
              <a:t>.</a:t>
            </a:r>
            <a:r>
              <a:rPr lang="ru-RU" dirty="0" smtClean="0"/>
              <a:t>	</a:t>
            </a:r>
            <a:r>
              <a:rPr lang="ru-RU" sz="2000" dirty="0" smtClean="0">
                <a:latin typeface="Times New Roman" panose="02020603050405020304" pitchFamily="18" charset="0"/>
                <a:cs typeface="Times New Roman" panose="02020603050405020304" pitchFamily="18" charset="0"/>
              </a:rPr>
              <a:t>Главное </a:t>
            </a:r>
            <a:r>
              <a:rPr lang="ru-RU" sz="2000" dirty="0" smtClean="0">
                <a:latin typeface="Times New Roman" panose="02020603050405020304" pitchFamily="18" charset="0"/>
                <a:cs typeface="Times New Roman" panose="02020603050405020304" pitchFamily="18" charset="0"/>
              </a:rPr>
              <a:t>- не торопиться формировать взрослый голос: нужно поставить голос в такие условия, чтобы он спокойно и естественно развивался, без особого напряжения. Необходимо закреплять и развивать положительные певческие навыки, полученные в детстве, и исправлять недостатки, которые сохранились в голосе (носовой или горловой оттенок в звуке, глубокое формирование гласных, поверхностное дыхание, напряжённая или вялая дикция и т. д.)</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348" y="596556"/>
            <a:ext cx="6858000" cy="5486400"/>
          </a:xfrm>
          <a:prstGeom prst="rect">
            <a:avLst/>
          </a:prstGeom>
        </p:spPr>
      </p:pic>
    </p:spTree>
    <p:extLst>
      <p:ext uri="{BB962C8B-B14F-4D97-AF65-F5344CB8AC3E}">
        <p14:creationId xmlns:p14="http://schemas.microsoft.com/office/powerpoint/2010/main" val="695684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9309" y="1075564"/>
            <a:ext cx="11737074" cy="5632311"/>
          </a:xfrm>
          <a:prstGeom prst="rect">
            <a:avLst/>
          </a:prstGeom>
        </p:spPr>
        <p:txBody>
          <a:bodyPr wrap="square">
            <a:spAutoFit/>
          </a:bodyPr>
          <a:lstStyle/>
          <a:p>
            <a:pPr algn="just"/>
            <a:endParaRPr lang="ru-RU"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20</a:t>
            </a:r>
            <a:r>
              <a:rPr lang="ru-RU" sz="2000" dirty="0" smtClean="0">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cs typeface="Times New Roman" panose="02020603050405020304" pitchFamily="18" charset="0"/>
              </a:rPr>
              <a:t>	На начальном этапе работы важной задачей педагога является приведение хора к общему тону, т.е. выработка унисона. В начале работа педагога в данном направлении должна быть ориентирована на овладение учащимися натуральными регистрами голоса, начиная с того регистрового режима, к которому проявляются склонности ребенка от природы. В дальнейшем необходимо формировать навык сознательного использования учащимися регистров в соответствующем им диапазоне. На третьем этапе, наряду с произвольным переключением, скачком с одного регистра на другой, необходимо формировать умение постепенно и плавно переходить от фальцетного регистра к грудному через </a:t>
            </a:r>
            <a:r>
              <a:rPr lang="ru-RU" sz="2000" dirty="0" err="1" smtClean="0">
                <a:latin typeface="Times New Roman" panose="02020603050405020304" pitchFamily="18" charset="0"/>
                <a:cs typeface="Times New Roman" panose="02020603050405020304" pitchFamily="18" charset="0"/>
              </a:rPr>
              <a:t>микстовый</a:t>
            </a:r>
            <a:r>
              <a:rPr lang="ru-RU" sz="2000" dirty="0" smtClean="0">
                <a:latin typeface="Times New Roman" panose="02020603050405020304" pitchFamily="18" charset="0"/>
                <a:cs typeface="Times New Roman" panose="02020603050405020304" pitchFamily="18" charset="0"/>
              </a:rPr>
              <a:t>.</a:t>
            </a:r>
          </a:p>
          <a:p>
            <a:pPr algn="just"/>
            <a:endParaRPr lang="ru-RU" sz="2000" dirty="0" smtClean="0">
              <a:latin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1</a:t>
            </a:r>
            <a:r>
              <a:rPr lang="ru-RU" sz="2000" dirty="0" smtClean="0">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cs typeface="Times New Roman" panose="02020603050405020304" pitchFamily="18" charset="0"/>
              </a:rPr>
              <a:t>	Продолжительность каждого этапа определяется по-разному, в зависимости от того, как часто будут проводиться занятия, от педагогического воздействия, восприимчивости ученика, его музыкальных способностей. Для решения всех описанных задач недостаточно использование только коллективной формы обучения, она должна сочетаться с индивидуальной формой работы с детьми.</a:t>
            </a:r>
          </a:p>
          <a:p>
            <a:pPr algn="just"/>
            <a:endParaRPr lang="ru-RU" sz="2000" dirty="0" smtClean="0">
              <a:latin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2</a:t>
            </a:r>
            <a:r>
              <a:rPr lang="ru-RU" sz="2000" dirty="0" smtClean="0">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cs typeface="Times New Roman" panose="02020603050405020304" pitchFamily="18" charset="0"/>
              </a:rPr>
              <a:t>	Работа по формированию вокально-хоровых навыков решает ряд воспитательных возможностей. В процессе занятий в хоре у учащихся формируется выдержка, умение слышать друг друга, позитивная реакция на недостатки исполнения, снятие агрессии, чувство собственного достоинства, самоуважения, терпения.</a:t>
            </a:r>
            <a:endParaRPr lang="ru-RU" sz="20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59309" y="184753"/>
            <a:ext cx="11737074" cy="1323439"/>
          </a:xfrm>
          <a:prstGeom prst="rect">
            <a:avLst/>
          </a:prstGeom>
        </p:spPr>
        <p:txBody>
          <a:bodyPr wrap="square">
            <a:spAutoFit/>
          </a:bodyPr>
          <a:lstStyle/>
          <a:p>
            <a:pPr algn="just"/>
            <a:r>
              <a:rPr lang="en-US" dirty="0" smtClean="0"/>
              <a:t>19</a:t>
            </a:r>
            <a:r>
              <a:rPr lang="ru-RU" dirty="0" smtClean="0"/>
              <a:t>.</a:t>
            </a:r>
            <a:r>
              <a:rPr lang="ru-RU" dirty="0"/>
              <a:t>	</a:t>
            </a:r>
            <a:r>
              <a:rPr lang="ru-RU" sz="2000" dirty="0">
                <a:latin typeface="Times New Roman" panose="02020603050405020304" pitchFamily="18" charset="0"/>
                <a:cs typeface="Times New Roman" panose="02020603050405020304" pitchFamily="18" charset="0"/>
              </a:rPr>
              <a:t>Первый год обучения уходит на постановку правильного певческого звукообразования развития музыкального слуха. Голосовой аппарат у мальчиков более хрупок, чем у девочек. В хоре мальчиков происходит частая смена состава, связанная с мутацией, что отражается на исполнительском уровне коллектива.</a:t>
            </a:r>
            <a:endParaRPr lang="ru-RU" sz="2000" dirty="0"/>
          </a:p>
        </p:txBody>
      </p:sp>
    </p:spTree>
    <p:extLst>
      <p:ext uri="{BB962C8B-B14F-4D97-AF65-F5344CB8AC3E}">
        <p14:creationId xmlns:p14="http://schemas.microsoft.com/office/powerpoint/2010/main" val="1383032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8362" y="227675"/>
            <a:ext cx="11750723" cy="6247864"/>
          </a:xfrm>
          <a:prstGeom prst="rect">
            <a:avLst/>
          </a:prstGeom>
        </p:spPr>
        <p:txBody>
          <a:bodyPr wrap="square">
            <a:spAutoFit/>
          </a:bodyPr>
          <a:lstStyle/>
          <a:p>
            <a:pPr algn="ctr"/>
            <a:r>
              <a:rPr lang="ru-RU" sz="4000" b="1" dirty="0" smtClean="0">
                <a:solidFill>
                  <a:srgbClr val="FFC000"/>
                </a:solidFill>
                <a:latin typeface="Times New Roman" panose="02020603050405020304" pitchFamily="18" charset="0"/>
                <a:cs typeface="Times New Roman" panose="02020603050405020304" pitchFamily="18" charset="0"/>
              </a:rPr>
              <a:t>ПРИЕМЫ</a:t>
            </a:r>
          </a:p>
          <a:p>
            <a:pPr algn="just"/>
            <a:r>
              <a:rPr lang="ru-RU" sz="2000" dirty="0" smtClean="0">
                <a:latin typeface="Times New Roman" panose="02020603050405020304" pitchFamily="18" charset="0"/>
                <a:cs typeface="Times New Roman" panose="02020603050405020304" pitchFamily="18" charset="0"/>
              </a:rPr>
              <a:t>	·вокализация певческого материала легким </a:t>
            </a:r>
            <a:r>
              <a:rPr lang="ru-RU" sz="2000" dirty="0" err="1" smtClean="0">
                <a:latin typeface="Times New Roman" panose="02020603050405020304" pitchFamily="18" charset="0"/>
                <a:cs typeface="Times New Roman" panose="02020603050405020304" pitchFamily="18" charset="0"/>
              </a:rPr>
              <a:t>стаккатированным</a:t>
            </a:r>
            <a:r>
              <a:rPr lang="ru-RU" sz="2000" dirty="0" smtClean="0">
                <a:latin typeface="Times New Roman" panose="02020603050405020304" pitchFamily="18" charset="0"/>
                <a:cs typeface="Times New Roman" panose="02020603050405020304" pitchFamily="18" charset="0"/>
              </a:rPr>
              <a:t> звуком на гласный «У» с целью уточнения интонации во время атаки звука и при переходе со звука на звук, а также для снятия </a:t>
            </a:r>
            <a:r>
              <a:rPr lang="ru-RU" sz="2000" dirty="0" err="1" smtClean="0">
                <a:latin typeface="Times New Roman" panose="02020603050405020304" pitchFamily="18" charset="0"/>
                <a:cs typeface="Times New Roman" panose="02020603050405020304" pitchFamily="18" charset="0"/>
              </a:rPr>
              <a:t>форсировки</a:t>
            </a:r>
            <a:r>
              <a:rPr lang="ru-RU" sz="2000" dirty="0" smtClean="0">
                <a:latin typeface="Times New Roman" panose="02020603050405020304" pitchFamily="18" charset="0"/>
                <a:cs typeface="Times New Roman" panose="02020603050405020304" pitchFamily="18" charset="0"/>
              </a:rPr>
              <a:t>;</a:t>
            </a:r>
          </a:p>
          <a:p>
            <a:pPr algn="just"/>
            <a:r>
              <a:rPr lang="ru-RU" sz="2000" dirty="0" smtClean="0">
                <a:latin typeface="Times New Roman" panose="02020603050405020304" pitchFamily="18" charset="0"/>
                <a:cs typeface="Times New Roman" panose="02020603050405020304" pitchFamily="18" charset="0"/>
              </a:rPr>
              <a:t>	·вокализация песен на слог «</a:t>
            </a:r>
            <a:r>
              <a:rPr lang="ru-RU" sz="2000" dirty="0" err="1" smtClean="0">
                <a:latin typeface="Times New Roman" panose="02020603050405020304" pitchFamily="18" charset="0"/>
                <a:cs typeface="Times New Roman" panose="02020603050405020304" pitchFamily="18" charset="0"/>
              </a:rPr>
              <a:t>лю</a:t>
            </a:r>
            <a:r>
              <a:rPr lang="ru-RU" sz="2000" dirty="0" smtClean="0">
                <a:latin typeface="Times New Roman" panose="02020603050405020304" pitchFamily="18" charset="0"/>
                <a:cs typeface="Times New Roman" panose="02020603050405020304" pitchFamily="18" charset="0"/>
              </a:rPr>
              <a:t>» с целью выравнивания тембрового звучания, достижения кантилены, оттачивания фразировки и пр.;</a:t>
            </a:r>
          </a:p>
          <a:p>
            <a:pPr algn="just"/>
            <a:r>
              <a:rPr lang="ru-RU" sz="2000" dirty="0" smtClean="0">
                <a:latin typeface="Times New Roman" panose="02020603050405020304" pitchFamily="18" charset="0"/>
                <a:cs typeface="Times New Roman" panose="02020603050405020304" pitchFamily="18" charset="0"/>
              </a:rPr>
              <a:t>	·при пение восходящих интервалов верхний звук исполняется в позиции нижнего, а при пении нисходящих - напротив: нижний звук следует стараться исполнять в позиции верхнего;</a:t>
            </a:r>
          </a:p>
          <a:p>
            <a:pPr algn="just"/>
            <a:r>
              <a:rPr lang="ru-RU" sz="2000" dirty="0" smtClean="0">
                <a:latin typeface="Times New Roman" panose="02020603050405020304" pitchFamily="18" charset="0"/>
                <a:cs typeface="Times New Roman" panose="02020603050405020304" pitchFamily="18" charset="0"/>
              </a:rPr>
              <a:t>	·целенаправленное управление дыхательными движениями;</a:t>
            </a:r>
          </a:p>
          <a:p>
            <a:pPr algn="just"/>
            <a:r>
              <a:rPr lang="ru-RU" sz="2000" dirty="0" smtClean="0">
                <a:latin typeface="Times New Roman" panose="02020603050405020304" pitchFamily="18" charset="0"/>
                <a:cs typeface="Times New Roman" panose="02020603050405020304" pitchFamily="18" charset="0"/>
              </a:rPr>
              <a:t>	·произношение текста активным шёпотом, что активизирует дыхательную мускулатуру и вызывает чувство опоры звука на дыхание;</a:t>
            </a:r>
          </a:p>
          <a:p>
            <a:pPr algn="just"/>
            <a:r>
              <a:rPr lang="ru-RU" sz="2000" dirty="0" smtClean="0">
                <a:latin typeface="Times New Roman" panose="02020603050405020304" pitchFamily="18" charset="0"/>
                <a:cs typeface="Times New Roman" panose="02020603050405020304" pitchFamily="18" charset="0"/>
              </a:rPr>
              <a:t>	·беззвучная, но активная артикуляция при мысленном пении с опорой на внешнее звучание, что активизирует артикуляционный аппарат и помогает восприятию звукового эталона;</a:t>
            </a:r>
          </a:p>
          <a:p>
            <a:pPr algn="just"/>
            <a:r>
              <a:rPr lang="ru-RU" sz="2000" dirty="0" smtClean="0">
                <a:latin typeface="Times New Roman" panose="02020603050405020304" pitchFamily="18" charset="0"/>
                <a:cs typeface="Times New Roman" panose="02020603050405020304" pitchFamily="18" charset="0"/>
              </a:rPr>
              <a:t>	проговаривание слов песен нараспев на одной высоте слегка возвышенным голосам по отношению к диапазону речевого голоса; внимание хористов при этом должно быть направлено на стабилизацию положения гортани с целью постановки речевого голоса;</a:t>
            </a:r>
          </a:p>
          <a:p>
            <a:pPr algn="just"/>
            <a:r>
              <a:rPr lang="ru-RU" sz="2000" dirty="0" smtClean="0">
                <a:latin typeface="Times New Roman" panose="02020603050405020304" pitchFamily="18" charset="0"/>
                <a:cs typeface="Times New Roman" panose="02020603050405020304" pitchFamily="18" charset="0"/>
              </a:rPr>
              <a:t>	·вариативность заданий при повторении упражнений и заучивания песенного материала за счет способа </a:t>
            </a:r>
            <a:r>
              <a:rPr lang="ru-RU" sz="2000" dirty="0" err="1" smtClean="0">
                <a:latin typeface="Times New Roman" panose="02020603050405020304" pitchFamily="18" charset="0"/>
                <a:cs typeface="Times New Roman" panose="02020603050405020304" pitchFamily="18" charset="0"/>
              </a:rPr>
              <a:t>звуковедения</a:t>
            </a:r>
            <a:r>
              <a:rPr lang="ru-RU" sz="2000" dirty="0" smtClean="0">
                <a:latin typeface="Times New Roman" panose="02020603050405020304" pitchFamily="18" charset="0"/>
                <a:cs typeface="Times New Roman" panose="02020603050405020304" pitchFamily="18" charset="0"/>
              </a:rPr>
              <a:t>, вокализируемого слога, динамики, тембра, тональности, эмоциональной выразительности и т.п.</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8172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9306" y="304002"/>
            <a:ext cx="11750723" cy="5016758"/>
          </a:xfrm>
          <a:prstGeom prst="rect">
            <a:avLst/>
          </a:prstGeom>
        </p:spPr>
        <p:txBody>
          <a:bodyPr wrap="square">
            <a:spAutoFit/>
          </a:bodyPr>
          <a:lstStyle/>
          <a:p>
            <a:pPr algn="just"/>
            <a:r>
              <a:rPr lang="en-US" dirty="0" smtClean="0"/>
              <a:t>23</a:t>
            </a:r>
            <a:r>
              <a:rPr lang="ru-RU" dirty="0" smtClean="0"/>
              <a:t>.</a:t>
            </a:r>
            <a:r>
              <a:rPr lang="ru-RU" dirty="0" smtClean="0"/>
              <a:t>	</a:t>
            </a:r>
            <a:r>
              <a:rPr lang="ru-RU" sz="2000" dirty="0" smtClean="0">
                <a:latin typeface="Times New Roman" panose="02020603050405020304" pitchFamily="18" charset="0"/>
                <a:cs typeface="Times New Roman" panose="02020603050405020304" pitchFamily="18" charset="0"/>
              </a:rPr>
              <a:t>Певческая установка непосредственно связана с навыком певческого дыхания. Тремя составляющими дыхания являются: вдох, мгновенная задержка дыхания и выдох. Наиболее целесообразно для пения грудобрюшное дыхание, предусматривающее при вдохе расширения грудной клетки в средней и нижней ее части с одновременным расширением передней стенки живота. «Ключичное» дыхание, при котором дети поднимают плечи при вдохе, недопустимы. С певческим дыханием связано понятие певческой опоры. В пении она обеспечивает наилучшие качества певческого звучания, а также является необходимым условием чистоты интонации. Но не надо забывать, что результаты могут быть обратными: дети напрягаются, сопят, поднимают плечи. Дыхание при пении можно брать по фразам, если фразы превышают физические возможности певческого голоса, необходимо применять цепное дыхание:</a:t>
            </a:r>
          </a:p>
          <a:p>
            <a:pPr algn="just"/>
            <a:endParaRPr lang="ru-RU" sz="2000" dirty="0" smtClean="0">
              <a:latin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а) не делать вдох одновременно с рядом сидящим соседом;</a:t>
            </a:r>
          </a:p>
          <a:p>
            <a:pPr algn="just"/>
            <a:r>
              <a:rPr lang="ru-RU" sz="2000" dirty="0" smtClean="0">
                <a:latin typeface="Times New Roman" panose="02020603050405020304" pitchFamily="18" charset="0"/>
                <a:cs typeface="Times New Roman" panose="02020603050405020304" pitchFamily="18" charset="0"/>
              </a:rPr>
              <a:t>б) не делать вдох на стыке музыкальных фраз, а лишь по возможности внутри длинных нот;</a:t>
            </a:r>
          </a:p>
          <a:p>
            <a:pPr algn="just"/>
            <a:r>
              <a:rPr lang="ru-RU" sz="2000" dirty="0" smtClean="0">
                <a:latin typeface="Times New Roman" panose="02020603050405020304" pitchFamily="18" charset="0"/>
                <a:cs typeface="Times New Roman" panose="02020603050405020304" pitchFamily="18" charset="0"/>
              </a:rPr>
              <a:t>в) брать дыхание незаметно и быстро;</a:t>
            </a:r>
          </a:p>
          <a:p>
            <a:pPr algn="just"/>
            <a:r>
              <a:rPr lang="ru-RU" sz="2000" dirty="0" smtClean="0">
                <a:latin typeface="Times New Roman" panose="02020603050405020304" pitchFamily="18" charset="0"/>
                <a:cs typeface="Times New Roman" panose="02020603050405020304" pitchFamily="18" charset="0"/>
              </a:rPr>
              <a:t>г) вливаться в общее звучание хора без акцента, с мягкой атакой интонационно точно;</a:t>
            </a:r>
          </a:p>
          <a:p>
            <a:pPr algn="just"/>
            <a:r>
              <a:rPr lang="ru-RU" sz="2000" dirty="0" smtClean="0">
                <a:latin typeface="Times New Roman" panose="02020603050405020304" pitchFamily="18" charset="0"/>
                <a:cs typeface="Times New Roman" panose="02020603050405020304" pitchFamily="18" charset="0"/>
              </a:rPr>
              <a:t>д) чутко прислушиваться к пению своих соседей и общему звучанию хора.</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6114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26948546"/>
            <a:ext cx="6096000" cy="17266265"/>
          </a:xfrm>
          <a:prstGeom prst="rect">
            <a:avLst/>
          </a:prstGeom>
        </p:spPr>
        <p:txBody>
          <a:bodyPr>
            <a:spAutoFit/>
          </a:bodyPr>
          <a:lstStyle/>
          <a:p>
            <a:r>
              <a:rPr lang="ru-RU" dirty="0" smtClean="0"/>
              <a:t>Это во многом связано с тем, что учителя музыки в школе не достаточно владеют психолого-педагогическими знаниями по истории и теории вокально-хорового исполнительства, методикой организации вокально-хоровой работы с голосами мальчиков, а пение является далеко не самым распространенным занятием среди них. Мальчики зачастую оказываются отстраненными от музыки. Для многих из них нет ничего важнее футбола, компьютера или улицы. Кроме того, мальчики часто отличаются повышенной двигательной активностью, «излишней» подвижностью, нервной возбудимостью, дефектами развития речи. У мальчиков дольше, чем у девочек, развиваются все психические функции, механизмы речи, речевого мышления, памяти, социальных эмоций, контроля произвольных движений. Мальчикам свойственна сильно выраженная поисковая и исследовательская активность, они менее дисциплинированны, их интерес к чему-либо быстро гаснет, особенно если что-то не получается. У мальчиков чаще наблюдается </a:t>
            </a:r>
            <a:r>
              <a:rPr lang="ru-RU" dirty="0" err="1" smtClean="0"/>
              <a:t>дискоординация</a:t>
            </a:r>
            <a:r>
              <a:rPr lang="ru-RU" dirty="0" smtClean="0"/>
              <a:t> слуха и голоса, среди них больше «</a:t>
            </a:r>
            <a:r>
              <a:rPr lang="ru-RU" dirty="0" err="1" smtClean="0"/>
              <a:t>гудошников</a:t>
            </a:r>
            <a:r>
              <a:rPr lang="ru-RU" dirty="0" smtClean="0"/>
              <a:t>» при неплохом музыкальном слухе. [10, с.13]</a:t>
            </a:r>
          </a:p>
          <a:p>
            <a:endParaRPr lang="ru-RU" dirty="0" smtClean="0"/>
          </a:p>
          <a:p>
            <a:r>
              <a:rPr lang="ru-RU" dirty="0" smtClean="0"/>
              <a:t>По исследованиям психологов, мальчики уже в дошкольный период в большей степени страдают от социальной нестабильности, им явно не хватает позитивных эмоций ни дома, ни в детском саду. Если такого ребенка не учить сочувствию, сопереживанию, содействию, то он может вырасти самовлюбленным, черствым, ограниченным. Занятия в хоре мальчиков, благодаря учету педагогом особенностей развития мальчиков, во многом могут способствовать улучшению ситуации по данным проблемам. Именно поэтому данная форма работы является предпочтительнее в практике школьного музыкального образования.</a:t>
            </a:r>
          </a:p>
          <a:p>
            <a:endParaRPr lang="ru-RU" dirty="0" smtClean="0"/>
          </a:p>
          <a:p>
            <a:r>
              <a:rPr lang="ru-RU" dirty="0" smtClean="0"/>
              <a:t>Начиная вокально-хоровую работу с мальчиками, педагог должен хорошо знать особенности голоса детей и владеть методикой его развития. Он должен быть знаком с основами вокальной работы, опытом работы мастеров вокально-хорового искусства, специальной литературой, сопоставлять различные точки зрения, накапливать собственный практический опыт (как певца хора, дирижера, педагога) и на этой основе управлять хором, любить детей, понимать их проблемы и уважительно к ним относиться.</a:t>
            </a:r>
          </a:p>
          <a:p>
            <a:endParaRPr lang="ru-RU" dirty="0" smtClean="0"/>
          </a:p>
          <a:p>
            <a:r>
              <a:rPr lang="ru-RU" dirty="0" smtClean="0"/>
              <a:t>При отборе наиболее эффективных приемов вокальной работы с детьми следует опираться на опыт прогрессивных методистов прошлого и настоящего. Наиболее распространенным и предпочтительным в практике вокально-хоровых занятий является концентрический метод, разработанный М.И. Глинкой. Он позволяет укреплять середину, средние звуки диапазона, а затем уже верхние и нижние. Полезны также рекомендации «Полной школы пения» А.В. Варламова, позволяющие воспитывать звонкие, серебристые, нежные детские голоса, формировать свободное, естественное голосообразование при средней силе звука, ровное от первой до последней ноты. Интересна методика И.П. </a:t>
            </a:r>
            <a:r>
              <a:rPr lang="ru-RU" dirty="0" err="1" smtClean="0"/>
              <a:t>Пономарькова</a:t>
            </a:r>
            <a:r>
              <a:rPr lang="ru-RU" dirty="0" smtClean="0"/>
              <a:t>, </a:t>
            </a:r>
            <a:r>
              <a:rPr lang="ru-RU" dirty="0" err="1" smtClean="0"/>
              <a:t>пос</a:t>
            </a:r>
            <a:endParaRPr lang="ru-RU" dirty="0" smtClean="0"/>
          </a:p>
        </p:txBody>
      </p:sp>
      <p:sp>
        <p:nvSpPr>
          <p:cNvPr id="5" name="TextBox 4"/>
          <p:cNvSpPr txBox="1"/>
          <p:nvPr/>
        </p:nvSpPr>
        <p:spPr>
          <a:xfrm>
            <a:off x="339164" y="5240740"/>
            <a:ext cx="11322603" cy="1015663"/>
          </a:xfrm>
          <a:prstGeom prst="rect">
            <a:avLst/>
          </a:prstGeom>
          <a:noFill/>
        </p:spPr>
        <p:txBody>
          <a:bodyPr wrap="square" rtlCol="0">
            <a:spAutoFit/>
          </a:bodyPr>
          <a:lstStyle/>
          <a:p>
            <a:pPr algn="just"/>
            <a:r>
              <a:rPr lang="ru-RU" dirty="0" smtClean="0">
                <a:latin typeface="Times New Roman" panose="02020603050405020304" pitchFamily="18" charset="0"/>
                <a:cs typeface="Times New Roman" panose="02020603050405020304" pitchFamily="18" charset="0"/>
              </a:rPr>
              <a:t>1.	</a:t>
            </a:r>
            <a:r>
              <a:rPr lang="ru-RU" sz="2000" dirty="0" smtClean="0">
                <a:latin typeface="Times New Roman" panose="02020603050405020304" pitchFamily="18" charset="0"/>
                <a:cs typeface="Times New Roman" panose="02020603050405020304" pitchFamily="18" charset="0"/>
              </a:rPr>
              <a:t>Хоровое пение – это одна из самых естественных, доступных и любимых детьми форм творческого самовыражения, и наиболее подходящая для эстетически – нравственного воспитания и развития личности.</a:t>
            </a:r>
            <a:endParaRPr lang="ru-RU" sz="20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0" y="179940"/>
            <a:ext cx="9738360" cy="5060800"/>
          </a:xfrm>
          <a:prstGeom prst="rect">
            <a:avLst/>
          </a:prstGeom>
        </p:spPr>
      </p:pic>
    </p:spTree>
    <p:extLst>
      <p:ext uri="{BB962C8B-B14F-4D97-AF65-F5344CB8AC3E}">
        <p14:creationId xmlns:p14="http://schemas.microsoft.com/office/powerpoint/2010/main" val="838239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Прямоугольник 1"/>
          <p:cNvSpPr/>
          <p:nvPr/>
        </p:nvSpPr>
        <p:spPr>
          <a:xfrm>
            <a:off x="259307" y="195325"/>
            <a:ext cx="11668836" cy="3785652"/>
          </a:xfrm>
          <a:prstGeom prst="rect">
            <a:avLst/>
          </a:prstGeom>
        </p:spPr>
        <p:txBody>
          <a:bodyPr wrap="square">
            <a:spAutoFit/>
          </a:bodyPr>
          <a:lstStyle/>
          <a:p>
            <a:pPr algn="ctr"/>
            <a:r>
              <a:rPr lang="ru-RU" sz="4000" b="1" dirty="0" smtClean="0">
                <a:solidFill>
                  <a:srgbClr val="FFC000"/>
                </a:solidFill>
                <a:latin typeface="Times New Roman" panose="02020603050405020304" pitchFamily="18" charset="0"/>
                <a:cs typeface="Times New Roman" panose="02020603050405020304" pitchFamily="18" charset="0"/>
              </a:rPr>
              <a:t>ВЫВОД</a:t>
            </a:r>
          </a:p>
          <a:p>
            <a:pPr algn="just"/>
            <a:r>
              <a:rPr lang="en-US" sz="2000" dirty="0" smtClean="0">
                <a:latin typeface="Times New Roman" panose="02020603050405020304" pitchFamily="18" charset="0"/>
                <a:cs typeface="Times New Roman" panose="02020603050405020304" pitchFamily="18" charset="0"/>
              </a:rPr>
              <a:t>24</a:t>
            </a:r>
            <a:r>
              <a:rPr lang="ru-RU"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Таким образом, вокально-хоровая работа в процессе внеклассных хоровых занятий с мальчиками, должна опираться на основные положения общей методики работы с хором. Ее значение определяется необходимостью воспитания у всех участников хора правильных и единых навыков певческого дыхания, звукообразования, культуры певческого звука. От качества вокальной работы зависят все элементы хоровой звучности и уровень художественного исполнения хоровых произведений.</a:t>
            </a:r>
          </a:p>
          <a:p>
            <a:pPr algn="just"/>
            <a:r>
              <a:rPr lang="en-US" sz="2000" dirty="0" smtClean="0">
                <a:latin typeface="Times New Roman" panose="02020603050405020304" pitchFamily="18" charset="0"/>
                <a:cs typeface="Times New Roman" panose="02020603050405020304" pitchFamily="18" charset="0"/>
              </a:rPr>
              <a:t>25</a:t>
            </a:r>
            <a:r>
              <a:rPr lang="ru-RU"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Начиная вокально-хоровую работу с мальчиками, педагог должен хорошо знать особенности голоса детей и владеть методикой его развития. Он должен быть знаком с основами вокальной работы, опытом работы мастеров вокально-хорового искусства, специальной литературой, сопоставлять различные точки зрения, накапливать собственный практический опыт (как певца хора, дирижера, педагога) и на этой основе управлять хором, любить детей, понимать их проблемы и уважительно к ним относиться.</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356" y="3971925"/>
            <a:ext cx="4699806" cy="2633591"/>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0675" y="3971925"/>
            <a:ext cx="5158854" cy="2633591"/>
          </a:xfrm>
          <a:prstGeom prst="rect">
            <a:avLst/>
          </a:prstGeom>
        </p:spPr>
      </p:pic>
    </p:spTree>
    <p:extLst>
      <p:ext uri="{BB962C8B-B14F-4D97-AF65-F5344CB8AC3E}">
        <p14:creationId xmlns:p14="http://schemas.microsoft.com/office/powerpoint/2010/main" val="3271924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93" y="299803"/>
            <a:ext cx="11572407" cy="6280880"/>
          </a:xfrm>
          <a:prstGeom prst="rect">
            <a:avLst/>
          </a:prstGeom>
        </p:spPr>
      </p:pic>
    </p:spTree>
    <p:extLst>
      <p:ext uri="{BB962C8B-B14F-4D97-AF65-F5344CB8AC3E}">
        <p14:creationId xmlns:p14="http://schemas.microsoft.com/office/powerpoint/2010/main" val="1740444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8280" y="269544"/>
            <a:ext cx="6617344" cy="6247864"/>
          </a:xfrm>
          <a:prstGeom prst="rect">
            <a:avLst/>
          </a:prstGeom>
          <a:noFill/>
        </p:spPr>
        <p:txBody>
          <a:bodyPr wrap="square" rtlCol="0">
            <a:spAutoFit/>
          </a:bodyPr>
          <a:lstStyle/>
          <a:p>
            <a:pPr algn="just"/>
            <a:r>
              <a:rPr lang="ru-RU" dirty="0" smtClean="0"/>
              <a:t>2.	</a:t>
            </a:r>
            <a:r>
              <a:rPr lang="ru-RU" sz="2000" dirty="0" smtClean="0">
                <a:latin typeface="Times New Roman" panose="02020603050405020304" pitchFamily="18" charset="0"/>
                <a:cs typeface="Times New Roman" panose="02020603050405020304" pitchFamily="18" charset="0"/>
              </a:rPr>
              <a:t>Известно, что мальчикам гораздо ближе внешкольные занятия, связанные с движением, они больше, чем девочки увлекаются играми, спортом, техникой. Мальчики в массе своей менее дисциплинированные, чем девочки, более возбудимы. У мальчиков дольше, чем у девочек, развиваются все психические функции, механизмы речи, речевого мышления, памяти, социальных эмоций, контроля произвольных движений. Мальчикам свойственна сильно выраженная поисковая и исследовательская активность, их интерес к чему-либо быстро гаснет, особенно если что-то не получается. У мальчиков чаще наблюдается </a:t>
            </a:r>
            <a:r>
              <a:rPr lang="ru-RU" sz="2000" dirty="0" err="1" smtClean="0">
                <a:latin typeface="Times New Roman" panose="02020603050405020304" pitchFamily="18" charset="0"/>
                <a:cs typeface="Times New Roman" panose="02020603050405020304" pitchFamily="18" charset="0"/>
              </a:rPr>
              <a:t>дискоординация</a:t>
            </a:r>
            <a:r>
              <a:rPr lang="ru-RU" sz="2000" dirty="0" smtClean="0">
                <a:latin typeface="Times New Roman" panose="02020603050405020304" pitchFamily="18" charset="0"/>
                <a:cs typeface="Times New Roman" panose="02020603050405020304" pitchFamily="18" charset="0"/>
              </a:rPr>
              <a:t> слуха и голоса, среди них больше «</a:t>
            </a:r>
            <a:r>
              <a:rPr lang="ru-RU" sz="2000" dirty="0" err="1" smtClean="0">
                <a:latin typeface="Times New Roman" panose="02020603050405020304" pitchFamily="18" charset="0"/>
                <a:cs typeface="Times New Roman" panose="02020603050405020304" pitchFamily="18" charset="0"/>
              </a:rPr>
              <a:t>гудошников</a:t>
            </a:r>
            <a:r>
              <a:rPr lang="ru-RU" sz="2000" dirty="0" smtClean="0">
                <a:latin typeface="Times New Roman" panose="02020603050405020304" pitchFamily="18" charset="0"/>
                <a:cs typeface="Times New Roman" panose="02020603050405020304" pitchFamily="18" charset="0"/>
              </a:rPr>
              <a:t>» при неплохом музыкальном слухе. Во время репетиций постоянно удерживать внимание мальчиков довольно трудно. Опыт многих хормейстеров, работающих с мальчиками, свидетельствует, что в младшем возрасте они легче контролируют своё внимание на зрительных впечатлениях, чем на слуховых, и поэтому плохо интонируют.</a:t>
            </a:r>
            <a:endParaRPr lang="ru-RU" sz="20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 y="269544"/>
            <a:ext cx="4937759" cy="2946096"/>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 y="3510084"/>
            <a:ext cx="4937759" cy="3007324"/>
          </a:xfrm>
          <a:prstGeom prst="rect">
            <a:avLst/>
          </a:prstGeom>
        </p:spPr>
      </p:pic>
    </p:spTree>
    <p:extLst>
      <p:ext uri="{BB962C8B-B14F-4D97-AF65-F5344CB8AC3E}">
        <p14:creationId xmlns:p14="http://schemas.microsoft.com/office/powerpoint/2010/main" val="3805576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0251" y="4846177"/>
            <a:ext cx="11586949" cy="1631216"/>
          </a:xfrm>
          <a:prstGeom prst="rect">
            <a:avLst/>
          </a:prstGeom>
        </p:spPr>
        <p:txBody>
          <a:bodyPr wrap="square">
            <a:spAutoFit/>
          </a:bodyPr>
          <a:lstStyle/>
          <a:p>
            <a:pPr algn="just"/>
            <a:r>
              <a:rPr lang="ru-RU" dirty="0" smtClean="0"/>
              <a:t>3.	</a:t>
            </a:r>
            <a:r>
              <a:rPr lang="ru-RU" sz="2000" dirty="0" smtClean="0">
                <a:latin typeface="Times New Roman" panose="02020603050405020304" pitchFamily="18" charset="0"/>
                <a:cs typeface="Times New Roman" panose="02020603050405020304" pitchFamily="18" charset="0"/>
              </a:rPr>
              <a:t>По исследованиям психологов, мальчики уже в дошкольный период в большей степени страдают от социальной нестабильности, им явно не хватает позитивных эмоций. Если такого ребенка не учить сочувствию, сопереживанию, содействию, то он может вырасти самовлюбленным, черствым, ограниченным. Занятия в хоре мальчиков во многом могут способствовать улучшению ситуации по данным проблемам. </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251" y="259080"/>
            <a:ext cx="2659380" cy="4587096"/>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8960" y="259079"/>
            <a:ext cx="6096000" cy="4587097"/>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4289" y="294562"/>
            <a:ext cx="2639591" cy="4551614"/>
          </a:xfrm>
          <a:prstGeom prst="rect">
            <a:avLst/>
          </a:prstGeom>
        </p:spPr>
      </p:pic>
    </p:spTree>
    <p:extLst>
      <p:ext uri="{BB962C8B-B14F-4D97-AF65-F5344CB8AC3E}">
        <p14:creationId xmlns:p14="http://schemas.microsoft.com/office/powerpoint/2010/main" val="980331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493" y="307008"/>
            <a:ext cx="11696130" cy="1323439"/>
          </a:xfrm>
          <a:prstGeom prst="rect">
            <a:avLst/>
          </a:prstGeom>
        </p:spPr>
        <p:txBody>
          <a:bodyPr wrap="square">
            <a:spAutoFit/>
          </a:bodyPr>
          <a:lstStyle/>
          <a:p>
            <a:pPr algn="just"/>
            <a:r>
              <a:rPr lang="ru-RU" dirty="0" smtClean="0"/>
              <a:t>4.	</a:t>
            </a:r>
            <a:r>
              <a:rPr lang="ru-RU" sz="2000" dirty="0" smtClean="0">
                <a:latin typeface="Times New Roman" panose="02020603050405020304" pitchFamily="18" charset="0"/>
                <a:cs typeface="Times New Roman" panose="02020603050405020304" pitchFamily="18" charset="0"/>
              </a:rPr>
              <a:t>Основной задачей хормейстера-педагога на занятиях в хоре является обогащение духовного мира мальчишки, пришедшего в хоровой коллектив. Педагог помогает ему поверить в свои возможности не только как певца, но и как организатора, </a:t>
            </a:r>
            <a:r>
              <a:rPr lang="ru-RU" sz="2000" dirty="0" smtClean="0">
                <a:latin typeface="Times New Roman" panose="02020603050405020304" pitchFamily="18" charset="0"/>
                <a:cs typeface="Times New Roman" panose="02020603050405020304" pitchFamily="18" charset="0"/>
              </a:rPr>
              <a:t>помощника. </a:t>
            </a:r>
            <a:r>
              <a:rPr lang="ru-RU" sz="2000" dirty="0" smtClean="0">
                <a:latin typeface="Times New Roman" panose="02020603050405020304" pitchFamily="18" charset="0"/>
                <a:cs typeface="Times New Roman" panose="02020603050405020304" pitchFamily="18" charset="0"/>
              </a:rPr>
              <a:t>Открытие ребенком своей способности правильно исполнять мелодию вместе с другими детьми меняет отношение школьников к пению в лучшую сторону.</a:t>
            </a:r>
            <a:endParaRPr lang="ru-RU" sz="20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62493" y="4672137"/>
            <a:ext cx="11696130" cy="1938992"/>
          </a:xfrm>
          <a:prstGeom prst="rect">
            <a:avLst/>
          </a:prstGeom>
        </p:spPr>
        <p:txBody>
          <a:bodyPr wrap="square">
            <a:spAutoFit/>
          </a:bodyPr>
          <a:lstStyle/>
          <a:p>
            <a:pPr algn="just"/>
            <a:r>
              <a:rPr lang="ru-RU" sz="2000" dirty="0" smtClean="0">
                <a:latin typeface="Times New Roman" panose="02020603050405020304" pitchFamily="18" charset="0"/>
                <a:cs typeface="Times New Roman" panose="02020603050405020304" pitchFamily="18" charset="0"/>
              </a:rPr>
              <a:t>В качестве основных методов, позволяющих строить ход занятия хора в соответствии с особенностями развития мальчиков, являются: игра, соревнование, импровизация, сравнение и оценка, сочетание репетиционной работы с концертной практикой. Занятия с мальчиками начинаются с несложных упражнений, обязательно в игровой форме; репертуар должен соответствовать их возрастным и психологическим особенностям, учитывать их заинтересованность, иметь воспитательную направленность.</a:t>
            </a:r>
            <a:endParaRPr lang="ru-RU" sz="20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783" y="1630447"/>
            <a:ext cx="3919698" cy="301604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760" y="1630447"/>
            <a:ext cx="2540000" cy="3041692"/>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8039" y="1630448"/>
            <a:ext cx="4647327" cy="3041690"/>
          </a:xfrm>
          <a:prstGeom prst="rect">
            <a:avLst/>
          </a:prstGeom>
        </p:spPr>
      </p:pic>
    </p:spTree>
    <p:extLst>
      <p:ext uri="{BB962C8B-B14F-4D97-AF65-F5344CB8AC3E}">
        <p14:creationId xmlns:p14="http://schemas.microsoft.com/office/powerpoint/2010/main" val="2136655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5659" y="289848"/>
            <a:ext cx="3472902" cy="5940088"/>
          </a:xfrm>
          <a:prstGeom prst="rect">
            <a:avLst/>
          </a:prstGeom>
        </p:spPr>
        <p:txBody>
          <a:bodyPr wrap="square">
            <a:spAutoFit/>
          </a:bodyPr>
          <a:lstStyle/>
          <a:p>
            <a:pPr algn="just"/>
            <a:r>
              <a:rPr lang="ru-RU" dirty="0"/>
              <a:t>5</a:t>
            </a:r>
            <a:r>
              <a:rPr lang="ru-RU" dirty="0" smtClean="0"/>
              <a:t>.	</a:t>
            </a:r>
            <a:r>
              <a:rPr lang="ru-RU" sz="2000" dirty="0" smtClean="0">
                <a:latin typeface="Times New Roman" panose="02020603050405020304" pitchFamily="18" charset="0"/>
                <a:cs typeface="Times New Roman" panose="02020603050405020304" pitchFamily="18" charset="0"/>
              </a:rPr>
              <a:t>Объединение мальчиков в отдельный хоровой коллектив позволяет проводить внеклассную хоровую работу с максимальным учетом всех особенностей их развития. Во время занятий и концертных выступлений мальчики находят единомышленников, раскрываются в новом позитивном качестве, обращают на себя внимание окружающих, растет самоуважение и самооценка. Эти качества позволяют мальчикам по-новому строить свою учебную и внешкольную деятельность.</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719" y="441960"/>
            <a:ext cx="7990841" cy="5787976"/>
          </a:xfrm>
          <a:prstGeom prst="rect">
            <a:avLst/>
          </a:prstGeom>
        </p:spPr>
      </p:pic>
    </p:spTree>
    <p:extLst>
      <p:ext uri="{BB962C8B-B14F-4D97-AF65-F5344CB8AC3E}">
        <p14:creationId xmlns:p14="http://schemas.microsoft.com/office/powerpoint/2010/main" val="1909105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1068" y="230204"/>
            <a:ext cx="11709779" cy="4093428"/>
          </a:xfrm>
          <a:prstGeom prst="rect">
            <a:avLst/>
          </a:prstGeom>
        </p:spPr>
        <p:txBody>
          <a:bodyPr wrap="square">
            <a:spAutoFit/>
          </a:bodyPr>
          <a:lstStyle/>
          <a:p>
            <a:pPr algn="just"/>
            <a:r>
              <a:rPr lang="ru-RU" dirty="0"/>
              <a:t>6</a:t>
            </a:r>
            <a:r>
              <a:rPr lang="ru-RU" dirty="0" smtClean="0"/>
              <a:t>.	</a:t>
            </a:r>
            <a:r>
              <a:rPr lang="ru-RU" sz="2000" dirty="0" smtClean="0">
                <a:latin typeface="Times New Roman" panose="02020603050405020304" pitchFamily="18" charset="0"/>
                <a:cs typeface="Times New Roman" panose="02020603050405020304" pitchFamily="18" charset="0"/>
              </a:rPr>
              <a:t>Текучесть состава у мальчиков выше, чем в хорах девочек. Причины этого кроются в самой форме хоровых занятий, их известной статичности, требующей усидчивости и длительного сосредоточивания внимания, что мальчикам даётся труднее, чем девочкам. Все эти и другие специфические особенности, свойственные мальчикам, требуют от руководителя хора особого подхода и к организаторской, и к учебной, и к воспитательной работе в коллективе.</a:t>
            </a:r>
          </a:p>
          <a:p>
            <a:pPr algn="just"/>
            <a:r>
              <a:rPr lang="ru-RU" sz="2000" dirty="0">
                <a:latin typeface="Times New Roman" panose="02020603050405020304" pitchFamily="18" charset="0"/>
                <a:cs typeface="Times New Roman" panose="02020603050405020304" pitchFamily="18" charset="0"/>
              </a:rPr>
              <a:t>7</a:t>
            </a:r>
            <a:r>
              <a:rPr lang="ru-RU" sz="2000" dirty="0" smtClean="0">
                <a:latin typeface="Times New Roman" panose="02020603050405020304" pitchFamily="18" charset="0"/>
                <a:cs typeface="Times New Roman" panose="02020603050405020304" pitchFamily="18" charset="0"/>
              </a:rPr>
              <a:t>.	Поэтому руководитель хора должен найти особые пути, чтобы заинтересовать мальчиков пением. Иногда надо побеседовать о значении музыки, хорового пения, убедить мальчика в перспективности его голоса.</a:t>
            </a:r>
          </a:p>
          <a:p>
            <a:pPr algn="just"/>
            <a:r>
              <a:rPr lang="ru-RU" sz="2000" dirty="0">
                <a:latin typeface="Times New Roman" panose="02020603050405020304" pitchFamily="18" charset="0"/>
                <a:cs typeface="Times New Roman" panose="02020603050405020304" pitchFamily="18" charset="0"/>
              </a:rPr>
              <a:t>8</a:t>
            </a:r>
            <a:r>
              <a:rPr lang="ru-RU" sz="2000" dirty="0" smtClean="0">
                <a:latin typeface="Times New Roman" panose="02020603050405020304" pitchFamily="18" charset="0"/>
                <a:cs typeface="Times New Roman" panose="02020603050405020304" pitchFamily="18" charset="0"/>
              </a:rPr>
              <a:t>.	Немалую роль играют также беседы с родителями о значении хорового пения для общего воспитания мальчика. Вызвать уважение родителей к занятиям пения не менее важно, чем воспитать у самих мальчиков привязанность к хору. Твёрдая заинтересованность родителей в посещении их сыном хоровых занятий часто определяет долголетнюю работу мальчика в коллективе. Важно, чтобы родители убедились в положительном воздействии занятий хором на развитие их сына.</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5652" y="4323632"/>
            <a:ext cx="4499048" cy="2168608"/>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665" y="4323632"/>
            <a:ext cx="5036695" cy="2168608"/>
          </a:xfrm>
          <a:prstGeom prst="rect">
            <a:avLst/>
          </a:prstGeom>
        </p:spPr>
      </p:pic>
    </p:spTree>
    <p:extLst>
      <p:ext uri="{BB962C8B-B14F-4D97-AF65-F5344CB8AC3E}">
        <p14:creationId xmlns:p14="http://schemas.microsoft.com/office/powerpoint/2010/main" val="2820359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4715" y="274177"/>
            <a:ext cx="11709779" cy="2246769"/>
          </a:xfrm>
          <a:prstGeom prst="rect">
            <a:avLst/>
          </a:prstGeom>
        </p:spPr>
        <p:txBody>
          <a:bodyPr wrap="square">
            <a:spAutoFit/>
          </a:bodyPr>
          <a:lstStyle/>
          <a:p>
            <a:pPr algn="ctr"/>
            <a:r>
              <a:rPr lang="ru-RU" sz="4000" b="1" dirty="0" smtClean="0">
                <a:solidFill>
                  <a:srgbClr val="FFC000"/>
                </a:solidFill>
                <a:latin typeface="Times New Roman" panose="02020603050405020304" pitchFamily="18" charset="0"/>
                <a:cs typeface="Times New Roman" panose="02020603050405020304" pitchFamily="18" charset="0"/>
              </a:rPr>
              <a:t>Особенности развития голоса мальчика</a:t>
            </a:r>
          </a:p>
          <a:p>
            <a:pPr algn="just"/>
            <a:r>
              <a:rPr lang="ru-RU" sz="2000" dirty="0">
                <a:latin typeface="Times New Roman" panose="02020603050405020304" pitchFamily="18" charset="0"/>
                <a:cs typeface="Times New Roman" panose="02020603050405020304" pitchFamily="18" charset="0"/>
              </a:rPr>
              <a:t>9</a:t>
            </a:r>
            <a:r>
              <a:rPr lang="ru-RU" sz="2000" dirty="0" smtClean="0">
                <a:latin typeface="Times New Roman" panose="02020603050405020304" pitchFamily="18" charset="0"/>
                <a:cs typeface="Times New Roman" panose="02020603050405020304" pitchFamily="18" charset="0"/>
              </a:rPr>
              <a:t>.	Вследствие специфичности голосового аппарата (короткие и тонкие голосовые связки, малая ёмкость лёгких и т. д.) голос мальчика отличается от голоса взрослого; ему свойственны «высокое» (головное) звучание, меньший диапазон, «серебристость» тембра. Высокий голос у мальчиков называют дискант, низкий голос - альт. Применение голосов в хоре связано с возрастными особенностями ребят. Голоса разделяются условно на три возрастные группы (возраст указан приблизительно).</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784" y="2520946"/>
            <a:ext cx="11452485" cy="4104706"/>
          </a:xfrm>
          <a:prstGeom prst="rect">
            <a:avLst/>
          </a:prstGeom>
        </p:spPr>
      </p:pic>
    </p:spTree>
    <p:extLst>
      <p:ext uri="{BB962C8B-B14F-4D97-AF65-F5344CB8AC3E}">
        <p14:creationId xmlns:p14="http://schemas.microsoft.com/office/powerpoint/2010/main" val="3560645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9306" y="303495"/>
            <a:ext cx="11709779" cy="1938992"/>
          </a:xfrm>
          <a:prstGeom prst="rect">
            <a:avLst/>
          </a:prstGeom>
        </p:spPr>
        <p:txBody>
          <a:bodyPr wrap="square">
            <a:spAutoFit/>
          </a:bodyPr>
          <a:lstStyle/>
          <a:p>
            <a:pPr algn="just"/>
            <a:r>
              <a:rPr lang="ru-RU" dirty="0" smtClean="0"/>
              <a:t>10.	</a:t>
            </a:r>
            <a:r>
              <a:rPr lang="ru-RU" sz="2000" dirty="0" smtClean="0">
                <a:latin typeface="Times New Roman" panose="02020603050405020304" pitchFamily="18" charset="0"/>
                <a:cs typeface="Times New Roman" panose="02020603050405020304" pitchFamily="18" charset="0"/>
              </a:rPr>
              <a:t>Первая, чисто детская стадия - от 6 до 9 лет. Голоса этой группы отличаются исключительно фальцетным (головным) звучанием, небольшим диапазоном (максимум-октава), небольшой силой - от пиано до меццо-форте. Существенного различия в этом возрасте между голосами мальчиков и девочек ещё нет. В этом, по сути начальном, периоде хорового воспитания закладываются необходимые профессиональные навыки пения - точное интонирование, элементы вокальной техники, </a:t>
            </a:r>
            <a:r>
              <a:rPr lang="ru-RU" sz="2000" dirty="0" err="1" smtClean="0">
                <a:latin typeface="Times New Roman" panose="02020603050405020304" pitchFamily="18" charset="0"/>
                <a:cs typeface="Times New Roman" panose="02020603050405020304" pitchFamily="18" charset="0"/>
              </a:rPr>
              <a:t>ансамблирование</a:t>
            </a:r>
            <a:r>
              <a:rPr lang="ru-RU" sz="2000" dirty="0" smtClean="0">
                <a:latin typeface="Times New Roman" panose="02020603050405020304" pitchFamily="18" charset="0"/>
                <a:cs typeface="Times New Roman" panose="02020603050405020304" pitchFamily="18" charset="0"/>
              </a:rPr>
              <a:t> и т. д.</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306" y="2242487"/>
            <a:ext cx="7093148" cy="4353186"/>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5081" y="2242487"/>
            <a:ext cx="4331377" cy="4353186"/>
          </a:xfrm>
          <a:prstGeom prst="rect">
            <a:avLst/>
          </a:prstGeom>
        </p:spPr>
      </p:pic>
    </p:spTree>
    <p:extLst>
      <p:ext uri="{BB962C8B-B14F-4D97-AF65-F5344CB8AC3E}">
        <p14:creationId xmlns:p14="http://schemas.microsoft.com/office/powerpoint/2010/main" val="42388097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
  <TotalTime>6164</TotalTime>
  <Words>676</Words>
  <Application>Microsoft Office PowerPoint</Application>
  <PresentationFormat>Широкоэкранный</PresentationFormat>
  <Paragraphs>59</Paragraphs>
  <Slides>21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21</vt:i4>
      </vt:variant>
    </vt:vector>
  </HeadingPairs>
  <TitlesOfParts>
    <vt:vector size="25" baseType="lpstr">
      <vt:lpstr>Century Gothic</vt:lpstr>
      <vt:lpstr>Garamond</vt:lpstr>
      <vt:lpstr>Times New Roman</vt:lpstr>
      <vt:lpstr>Savon</vt:lpstr>
      <vt:lpstr>Особенности  вокально-интонационной работы в хоре мальчиков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юля мэлмис</dc:creator>
  <cp:lastModifiedBy>юля мэлмис</cp:lastModifiedBy>
  <cp:revision>27</cp:revision>
  <dcterms:created xsi:type="dcterms:W3CDTF">2016-11-09T09:16:36Z</dcterms:created>
  <dcterms:modified xsi:type="dcterms:W3CDTF">2016-11-15T17:59:40Z</dcterms:modified>
</cp:coreProperties>
</file>