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76" r:id="rId5"/>
    <p:sldId id="280" r:id="rId6"/>
    <p:sldId id="277" r:id="rId7"/>
    <p:sldId id="279" r:id="rId8"/>
    <p:sldId id="257" r:id="rId9"/>
    <p:sldId id="260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2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9" autoAdjust="0"/>
    <p:restoredTop sz="92774" autoAdjust="0"/>
  </p:normalViewPr>
  <p:slideViewPr>
    <p:cSldViewPr snapToGrid="0">
      <p:cViewPr varScale="1">
        <p:scale>
          <a:sx n="117" d="100"/>
          <a:sy n="117" d="100"/>
        </p:scale>
        <p:origin x="-4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9CEE4-DC1B-4F27-A1E7-7E76A56D0F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1D8334-EE41-4004-B506-B27CDCA7316F}">
      <dgm:prSet/>
      <dgm:spPr/>
      <dgm:t>
        <a:bodyPr/>
        <a:lstStyle/>
        <a:p>
          <a:endParaRPr lang="ru-RU" dirty="0"/>
        </a:p>
      </dgm:t>
    </dgm:pt>
    <dgm:pt modelId="{F976EB86-6281-448E-9D37-AB280ED5E5D0}" type="parTrans" cxnId="{3CF9DE77-BC1D-48D0-B368-11BEDDDDCDF1}">
      <dgm:prSet/>
      <dgm:spPr/>
      <dgm:t>
        <a:bodyPr/>
        <a:lstStyle/>
        <a:p>
          <a:endParaRPr lang="ru-RU"/>
        </a:p>
      </dgm:t>
    </dgm:pt>
    <dgm:pt modelId="{525A36CB-DB5F-4726-8061-7A8387C2197D}" type="sibTrans" cxnId="{3CF9DE77-BC1D-48D0-B368-11BEDDDDCDF1}">
      <dgm:prSet/>
      <dgm:spPr/>
      <dgm:t>
        <a:bodyPr/>
        <a:lstStyle/>
        <a:p>
          <a:endParaRPr lang="ru-RU"/>
        </a:p>
      </dgm:t>
    </dgm:pt>
    <dgm:pt modelId="{BC52670A-5786-49BC-894D-9565CAF117E8}" type="pres">
      <dgm:prSet presAssocID="{0AB9CEE4-DC1B-4F27-A1E7-7E76A56D0F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8E2B0E-65C8-42C8-BD3A-FBB5AB139B50}" type="pres">
      <dgm:prSet presAssocID="{801D8334-EE41-4004-B506-B27CDCA7316F}" presName="parentText" presStyleLbl="node1" presStyleIdx="0" presStyleCnt="1" custLinFactX="1700000" custLinFactNeighborX="1750296" custLinFactNeighborY="-26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E0B434-E73B-42E0-A55D-05FA1D246828}" type="presOf" srcId="{801D8334-EE41-4004-B506-B27CDCA7316F}" destId="{DA8E2B0E-65C8-42C8-BD3A-FBB5AB139B50}" srcOrd="0" destOrd="0" presId="urn:microsoft.com/office/officeart/2005/8/layout/vList2"/>
    <dgm:cxn modelId="{3CF9DE77-BC1D-48D0-B368-11BEDDDDCDF1}" srcId="{0AB9CEE4-DC1B-4F27-A1E7-7E76A56D0FD8}" destId="{801D8334-EE41-4004-B506-B27CDCA7316F}" srcOrd="0" destOrd="0" parTransId="{F976EB86-6281-448E-9D37-AB280ED5E5D0}" sibTransId="{525A36CB-DB5F-4726-8061-7A8387C2197D}"/>
    <dgm:cxn modelId="{CFDC6CFA-5D0B-492B-9C05-E41BD7A76EBC}" type="presOf" srcId="{0AB9CEE4-DC1B-4F27-A1E7-7E76A56D0FD8}" destId="{BC52670A-5786-49BC-894D-9565CAF117E8}" srcOrd="0" destOrd="0" presId="urn:microsoft.com/office/officeart/2005/8/layout/vList2"/>
    <dgm:cxn modelId="{B4317425-A9E2-4DA1-A172-A25921F7C548}" type="presParOf" srcId="{BC52670A-5786-49BC-894D-9565CAF117E8}" destId="{DA8E2B0E-65C8-42C8-BD3A-FBB5AB139B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790F9B-5C85-4AE6-820A-831CBC3B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4809F4A-2389-40F7-B73B-8403CDEF5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D43C2D-7521-4FB2-B57D-8BFF51F6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CF2-97AA-4330-AC4A-C3FBDC5563F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BED4EF-F4E5-42F7-925D-377861EF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34C1A4-E446-4F23-B58D-042FD085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99FC-D33E-4856-BF67-8A69E6C51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59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F58D41-71A4-43BC-B6FE-4ED5D12A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64008A1-F0E6-4130-80D8-3301A799E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E787A0-3C23-4C0C-A299-52A626FD1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CF2-97AA-4330-AC4A-C3FBDC5563F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BC0445A-5A6F-43DD-86C4-A384BE583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D916E1B-ED02-4F8A-BC07-EA0A0E67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99FC-D33E-4856-BF67-8A69E6C51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4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99DCED1-2728-4FFA-A4A5-B16E84F19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1D92E94-C514-4F72-A79A-3ABA5ED26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740B6B-EA30-43E8-8C5F-4386DF6C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CF2-97AA-4330-AC4A-C3FBDC5563F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94CBA7-0CAC-4C44-806B-39AC9568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AE796E-299F-4AF2-A0DD-4217FA09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99FC-D33E-4856-BF67-8A69E6C51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6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8F6DB4-7738-436A-9678-83EC4A15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8EB373-48A7-457B-8D34-4D115DD5C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0AF030A-C9E6-4B11-801C-250C7C407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CF2-97AA-4330-AC4A-C3FBDC5563F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648C35-1885-4D41-99AE-3AE4E9A7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D3CAB1-48F7-4327-8352-2F873850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99FC-D33E-4856-BF67-8A69E6C51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32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AC2261-7A30-4776-8C79-D007939D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AD847C9-7FC7-486F-9110-29E1CC58D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2A46A3C-431B-4DFD-BBD5-8306F68B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CF2-97AA-4330-AC4A-C3FBDC5563F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84060A-87E2-4C78-8505-B269D9CE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E19544-4942-424B-B2DC-91822EF8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99FC-D33E-4856-BF67-8A69E6C51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BC9BBD-15B6-4362-B4BA-8BA9A16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C2AB67-0926-48F5-B326-1E039FF27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F0906D4-02B6-4DA8-ADFA-A674864AA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15E101E-9630-47D9-B041-745D5871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CF2-97AA-4330-AC4A-C3FBDC5563F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BD67BB4-C51F-48C3-8FBD-FA5820BF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A4814A-70BC-4126-9980-6538E360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99FC-D33E-4856-BF67-8A69E6C51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16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B1139E-EF20-4D88-96F9-D4FC7099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1B1C16-1D3B-406F-9945-C4A9F5F7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A707DFC-C7EF-4B74-9296-B20B3A3C7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42E15AC-CE83-402C-BDC5-EE945713A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16CE966-B5C9-43F2-A9C0-F0559B32B0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3A449FC-AA30-4930-828A-28CD5CFF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CF2-97AA-4330-AC4A-C3FBDC5563F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462835-440E-41BE-956F-9365D959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0486CB4-9A99-4CD1-A0DB-5C123C53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99FC-D33E-4856-BF67-8A69E6C51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9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CBB40A-B46B-4B9E-864C-76B43CDE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274438C-2041-45F1-937E-6AAC69C3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CF2-97AA-4330-AC4A-C3FBDC5563F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B903ECB-F009-4AB6-88FB-06AA832F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421A7F5-B20E-434C-A115-4DD2EB09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99FC-D33E-4856-BF67-8A69E6C51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24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55CA82E-F1A6-49E9-ABAA-BE2BC52F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CF2-97AA-4330-AC4A-C3FBDC5563F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4298230-CC51-4121-BCCF-CF033ABF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E9EDACE-A289-48F9-A748-59E9247C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99FC-D33E-4856-BF67-8A69E6C51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2BB64F-E670-4B96-8DDA-59D073851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6C2AC0-0660-4317-97B7-6D458E9BB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36AEA40-B42C-46F6-BF8F-66A38F133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B997F27-366D-4220-86B3-43CB7AB7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CF2-97AA-4330-AC4A-C3FBDC5563F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A0CC35B-CF03-4297-8DD1-0E674BC6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1712043-1595-4220-847E-C09E12B5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99FC-D33E-4856-BF67-8A69E6C51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3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2BE2A0-9252-44A9-A373-53B694D0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DACBF07-CFA7-4C2D-AF73-58CB14A66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7D367F5-B006-43CE-A346-BE5E2DB8C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5D2B41-2994-47C3-AF60-3A12AA81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FCF2-97AA-4330-AC4A-C3FBDC5563F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68D92D-C1C1-4E6D-8941-0556B3DE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2FEEC3-2F4B-4915-8051-452A4D7D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99FC-D33E-4856-BF67-8A69E6C51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6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8CE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9B9242-AD21-4836-8BC8-E7965D6C3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B9A927-1BE5-4035-B311-41673827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C14FDB-8B1D-487C-96C3-E4423A23A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4FCF2-97AA-4330-AC4A-C3FBDC5563F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C6DAF-9F72-41B5-BD45-517C0A520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AA93CD2-253A-4E15-8AC6-47042D571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799FC-D33E-4856-BF67-8A69E6C51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8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o.org/typo3temp/pics/41b26f2fb7.jpg" TargetMode="External"/><Relationship Id="rId13" Type="http://schemas.openxmlformats.org/officeDocument/2006/relationships/hyperlink" Target="https://ru.wikipedia.org/wiki/%D0%90%D0%BD%D1%82%D1%80%D0%BE%D0%BF%D0%BE%D0%B3%D0%B5%D0%BD%D0%BD%D0%BE%D0%B5_%D0%B7%D0%B0%D0%B3%D1%80%D1%8F%D0%B7%D0%BD%D0%B5%D0%BD%D0%B8%D0%B5" TargetMode="External"/><Relationship Id="rId18" Type="http://schemas.openxmlformats.org/officeDocument/2006/relationships/diagramColors" Target="../diagrams/colors1.xml"/><Relationship Id="rId3" Type="http://schemas.openxmlformats.org/officeDocument/2006/relationships/hyperlink" Target="https://cdnimg.rg.ru/img/content/182/64/92/iStock-1136564098_d_850.jpg" TargetMode="External"/><Relationship Id="rId7" Type="http://schemas.openxmlformats.org/officeDocument/2006/relationships/hyperlink" Target="https://vodavsochi.ru/wp-content/uploads/2020/09/%D0%B7%D0%B0%D0%B3%D1%80%D1%8F%D0%B7%D0%BD%D0%B5%D0%BD%D0%B8%D0%B5-%D0%B2%D0%BE%D0%B4%D1%8B.jpg" TargetMode="External"/><Relationship Id="rId12" Type="http://schemas.openxmlformats.org/officeDocument/2006/relationships/hyperlink" Target="https://cdnn21.img.ria.ru/images/150856/51/1508565197_0:203:2528:2099_1920x0_80_0_0_a15b4613d8e845c48e728574dd993efb.jpg" TargetMode="External"/><Relationship Id="rId17" Type="http://schemas.openxmlformats.org/officeDocument/2006/relationships/diagramQuickStyle" Target="../diagrams/quickStyle1.xml"/><Relationship Id="rId2" Type="http://schemas.openxmlformats.org/officeDocument/2006/relationships/hyperlink" Target="https://iceoom.com.ua/files/gallery/e4c4f608f1a11c4a43393d7fce60fe67.jpg" TargetMode="External"/><Relationship Id="rId16" Type="http://schemas.openxmlformats.org/officeDocument/2006/relationships/diagramLayout" Target="../diagrams/layou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ftok.ru/wp-content/uploads/2017/06/Neftyanoe-petno.jpg" TargetMode="External"/><Relationship Id="rId11" Type="http://schemas.openxmlformats.org/officeDocument/2006/relationships/hyperlink" Target="https://infourok.ru/prezentaciya-na-temu-zagryaznenie-okruzhayuschey-prirodi-2435168.html" TargetMode="External"/><Relationship Id="rId5" Type="http://schemas.openxmlformats.org/officeDocument/2006/relationships/hyperlink" Target="https://encrypted-tbn0.gstatic.com/images?q=tbn:ANd9GcSk3mZqsvoLxR7IqJBbVmwIRole4EhPT-ke8g&amp;usqp=CAU" TargetMode="External"/><Relationship Id="rId15" Type="http://schemas.openxmlformats.org/officeDocument/2006/relationships/diagramData" Target="../diagrams/data1.xml"/><Relationship Id="rId10" Type="http://schemas.openxmlformats.org/officeDocument/2006/relationships/hyperlink" Target="https://i2.wp.com/rayhaber.com/wp-content/uploads/2020/09/gurultu-kirliligi-nedir-nasil-olusur-ve-nasil-onlenir.jpg?resize=678,381&amp;ssl=1" TargetMode="External"/><Relationship Id="rId19" Type="http://schemas.microsoft.com/office/2007/relationships/diagramDrawing" Target="../diagrams/drawing1.xml"/><Relationship Id="rId4" Type="http://schemas.openxmlformats.org/officeDocument/2006/relationships/hyperlink" Target="https://lh3.googleusercontent.com/proxy/Gwb7hLX5hEhm9tQ-lrq7doBFNJU8VS2hMX1J_TaCr6BAPj8Orb3slcsC_8s68ilm7ChoaBM" TargetMode="External"/><Relationship Id="rId9" Type="http://schemas.openxmlformats.org/officeDocument/2006/relationships/hyperlink" Target="https://militaryarms.ru/wp-content/uploads/2020/01/neftyanoe-zagryaznenie-pochvy.jpg" TargetMode="External"/><Relationship Id="rId14" Type="http://schemas.openxmlformats.org/officeDocument/2006/relationships/hyperlink" Target="https://studfile.net/html/22145/227/html_8KJOML7Gsh.QI9D/img-_SgydG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DADAE7-DCFC-44F4-B782-6A21A5C51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479" y="1665514"/>
            <a:ext cx="9369879" cy="286566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ГАПОУ НСО</a:t>
            </a:r>
            <a:r>
              <a:rPr lang="ru-RU" sz="2400" b="1" dirty="0"/>
              <a:t> </a:t>
            </a:r>
            <a:r>
              <a:rPr lang="ru-RU" sz="2400" b="1" dirty="0" smtClean="0"/>
              <a:t>«Новосибирский областной колледж культуры и искусств»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Экологические </a:t>
            </a:r>
            <a:r>
              <a:rPr lang="ru-RU" sz="2400" b="1" dirty="0"/>
              <a:t>основы природопользования</a:t>
            </a:r>
            <a:br>
              <a:rPr lang="ru-RU" sz="2400" b="1" dirty="0"/>
            </a:br>
            <a:r>
              <a:rPr lang="ru-RU" sz="2400" b="1" dirty="0"/>
              <a:t>Тема:</a:t>
            </a:r>
            <a:br>
              <a:rPr lang="ru-RU" sz="2400" b="1" dirty="0"/>
            </a:br>
            <a:r>
              <a:rPr lang="ru-RU" sz="2400" b="1" dirty="0"/>
              <a:t>Загрязнение окружающей среды промышленными предприятиями и защита от загрязнений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B97B236-AFE1-4C27-A8B7-B4EEFC209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6630" y="5220268"/>
            <a:ext cx="5818496" cy="1637732"/>
          </a:xfrm>
        </p:spPr>
        <p:txBody>
          <a:bodyPr>
            <a:normAutofit/>
          </a:bodyPr>
          <a:lstStyle/>
          <a:p>
            <a:r>
              <a:rPr lang="ru-RU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Выполнила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ru-RU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Енгалычева Любовь </a:t>
            </a:r>
          </a:p>
          <a:p>
            <a:r>
              <a:rPr lang="ru-RU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Специальность:51.02.01 НХТ(по виду: хореографическое творчество)</a:t>
            </a:r>
            <a:endParaRPr lang="ru-RU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Руководитель</a:t>
            </a:r>
            <a:r>
              <a:rPr lang="ru-RU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ru-RU" sz="1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Жабинцева</a:t>
            </a:r>
            <a:r>
              <a:rPr lang="ru-RU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Ирина Николаевна</a:t>
            </a:r>
          </a:p>
          <a:p>
            <a:r>
              <a:rPr lang="ru-RU" sz="1200" smtClean="0">
                <a:latin typeface="Cambria Math" panose="02040503050406030204" pitchFamily="18" charset="0"/>
                <a:ea typeface="Cambria Math" panose="02040503050406030204" pitchFamily="18" charset="0"/>
              </a:rPr>
              <a:t>Новосибирск </a:t>
            </a:r>
            <a:r>
              <a:rPr lang="ru-RU" sz="1200" smtClean="0">
                <a:latin typeface="Cambria Math" panose="02040503050406030204" pitchFamily="18" charset="0"/>
                <a:ea typeface="Cambria Math" panose="02040503050406030204" pitchFamily="18" charset="0"/>
              </a:rPr>
              <a:t>2022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41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02D896-D491-4496-90D9-BD229AC5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5207430" y="4694343"/>
            <a:ext cx="3728634" cy="258201"/>
          </a:xfrm>
        </p:spPr>
        <p:txBody>
          <a:bodyPr>
            <a:normAutofit fontScale="90000"/>
          </a:bodyPr>
          <a:lstStyle/>
          <a:p>
            <a:endParaRPr lang="ru-RU" sz="32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D4FB79-649D-466E-B0CC-110D68025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8953"/>
            <a:ext cx="10515600" cy="546182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Загрязнение воды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Загрязнение водных ресурсов стало причиной потери многих видов флоры и фауны Земли. Это произошло из-за того, что промышленные отходы, сбрасываемые в реки и другие водные объекты, вызывают дисбаланс в водной среде, что приводит к серьезному загрязнению и смерти водных животных и растений.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8AF3DB8-9225-4310-A49F-5177AB329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16" y="3349865"/>
            <a:ext cx="5494303" cy="31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6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F49036-73CD-4B3D-A4A1-7496414A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256" y="4711191"/>
            <a:ext cx="415871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023168-8284-4835-A1C1-8E5D77A43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02" y="836134"/>
            <a:ext cx="10642171" cy="602186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Распыление инсектицидов, пестицидов (таких как ДДТ) на растения, загрязняют систему подземных вод. Разливы нефти в океанах, повлекли за собой значительный ущерб водным объектам.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717382D-28A7-41F8-8798-46E224CF6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2" y="2828036"/>
            <a:ext cx="4876800" cy="34956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0E30843-D8EF-49EB-A49E-2D2698F22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21" y="2828036"/>
            <a:ext cx="5267178" cy="35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73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E252C1-CF83-4DBC-936F-06B2C30E8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080" y="2572718"/>
            <a:ext cx="4153546" cy="2014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890938-E13A-4E1F-BD1C-5E0A7EAAF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7909" y="1273880"/>
            <a:ext cx="5084091" cy="4310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Загрязнение водных ресурсов вредит не только отдельным водным организмам, но и всей пищевой цепи, и серьезно влияет на людей, зависящих от пресной воды. В некоторых странах мира, из-за загрязнений воды, наблюдаются вспышки холеры и диареи.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BCC122-C75E-443B-AE46-40D3E41C9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9" y="1190959"/>
            <a:ext cx="6710767" cy="44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8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E867A2-5EBB-45E3-8D7D-2C371146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702" y="4680328"/>
            <a:ext cx="4136756" cy="1463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7E90B1-0593-4813-AEC8-AC2696C9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759" y="475308"/>
            <a:ext cx="11600482" cy="4205020"/>
          </a:xfrm>
        </p:spPr>
        <p:txBody>
          <a:bodyPr>
            <a:normAutofit/>
          </a:bodyPr>
          <a:lstStyle/>
          <a:p>
            <a:r>
              <a:rPr lang="ru-RU" b="1" dirty="0"/>
              <a:t>Загрязнение почвы</a:t>
            </a:r>
          </a:p>
          <a:p>
            <a:pPr marL="0" indent="0">
              <a:buNone/>
            </a:pPr>
            <a:r>
              <a:rPr lang="ru-RU" dirty="0"/>
              <a:t>    Эрозия почвы - этот вид загрязнения происходит когда в почву попадают вредные химические элементы, как правило, вызван деятельностью человечества. Инсектициды и пестициды всасывают соединения азота из почвы, после чего она становится неподходящей для роста растений.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8BCAD4D-415F-4843-9FC4-E3BD49702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959" y="2711811"/>
            <a:ext cx="5983455" cy="37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3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DB810B-B53A-499F-8217-B30B9DCC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324" y="4516546"/>
            <a:ext cx="4090261" cy="843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A62FF2-552A-437D-9C31-D65C829A3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57" y="449452"/>
            <a:ext cx="11653436" cy="47356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Промышленные отходы, добывание полезных ископаемых и обезлесение также негативно воздействуют на почву. Поскольку растения не могут произрастать необходимым образом, они не способны удерживать почву, в следствии чего образуется эрозия.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44864BD-6D17-4FC8-936F-3264ADD7B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8" y="2242566"/>
            <a:ext cx="6404675" cy="40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32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3B4D1E-17AD-4410-B72A-48C35864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909" y="3429000"/>
            <a:ext cx="4496445" cy="21606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DD943A4-7BC3-49DC-B45C-E90C6C273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52" y="645302"/>
            <a:ext cx="9887696" cy="5567396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65DFA5CA-D080-4FBE-AD3E-141F2B9E1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344" y="4953061"/>
            <a:ext cx="4860010" cy="21606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579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E66C55-6C7E-415D-AC77-5952012B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696632" y="4793428"/>
            <a:ext cx="404376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71F42AF-16FB-4973-9768-3A348D085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57" y="464950"/>
            <a:ext cx="10515600" cy="4351338"/>
          </a:xfrm>
        </p:spPr>
        <p:txBody>
          <a:bodyPr/>
          <a:lstStyle/>
          <a:p>
            <a:r>
              <a:rPr lang="ru-RU" b="1" dirty="0"/>
              <a:t>Шумовое загрязнение</a:t>
            </a:r>
          </a:p>
          <a:p>
            <a:pPr marL="0" indent="0">
              <a:buNone/>
            </a:pPr>
            <a:r>
              <a:rPr lang="ru-RU" dirty="0"/>
              <a:t>    Это загрязнение появляется, когда неприятные (громкие) звуки из окружающей среды воздействуют на органы слуха человека и приводят к психологическим проблемам, включая напряжение, повышенное давление, нарушение слуха и т.д. Оно может быть вызвано промышленным оборудованием, самолетами, автомобилями и т.д.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1DCFF7B-614A-4C14-95E4-F8EE4E439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8" t="10095" r="17814" b="7060"/>
          <a:stretch/>
        </p:blipFill>
        <p:spPr>
          <a:xfrm>
            <a:off x="4293030" y="2985550"/>
            <a:ext cx="4850970" cy="366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04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8029DB-8F08-43D7-9361-DA1D2A91E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151" y="473613"/>
            <a:ext cx="9344188" cy="6237153"/>
          </a:xfrm>
        </p:spPr>
        <p:txBody>
          <a:bodyPr>
            <a:normAutofit/>
          </a:bodyPr>
          <a:lstStyle/>
          <a:p>
            <a:r>
              <a:rPr lang="ru-RU" sz="3000" b="1" dirty="0"/>
              <a:t>Пластиковое загрязнение</a:t>
            </a:r>
          </a:p>
          <a:p>
            <a:pPr marL="0" indent="0">
              <a:buNone/>
            </a:pPr>
            <a:r>
              <a:rPr lang="ru-RU" dirty="0"/>
              <a:t>     </a:t>
            </a:r>
          </a:p>
          <a:p>
            <a:pPr marL="0" indent="0">
              <a:buNone/>
            </a:pPr>
            <a:r>
              <a:rPr lang="ru-RU" sz="3000" dirty="0"/>
              <a:t>    Включает в себя накопление пластмассовых изделий в окружающей среде, которые оказывают неблагоприятное воздействие на дикую природу, среду обитания животных или людей. Пластмассовые изделия являются недорогими и долговечными, что сделало их очень популярными среди людей. Однако этот материал очень медленно разлагается. </a:t>
            </a:r>
          </a:p>
        </p:txBody>
      </p:sp>
    </p:spTree>
    <p:extLst>
      <p:ext uri="{BB962C8B-B14F-4D97-AF65-F5344CB8AC3E}">
        <p14:creationId xmlns:p14="http://schemas.microsoft.com/office/powerpoint/2010/main" val="1411397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112BA3C-C5D7-4FD1-B513-B9EE2A8CB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50" y="694249"/>
            <a:ext cx="5096362" cy="5469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Пластиковое загрязнение может неблагоприятно влиять на почву, озера, реки, моря и океаны. Живые организмы, особенно морские животные, запутываются в пластмассовых отходах или страдают от воздействия химических веществ в пластмассе, которые вызывают перебои в биологических функциях. На людей также влияет пластиковое загрязнение, вызывая гормональный сбой.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B6BEE66-47D3-40F6-AA2A-FE63E52FD9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37" y="960895"/>
            <a:ext cx="6581613" cy="493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22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4E4AAA-716F-4BC0-A635-299DBB79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159" y="4839345"/>
            <a:ext cx="365114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2C0673B-3665-4693-94DE-939A2C9D3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95" y="557482"/>
            <a:ext cx="9965409" cy="5743036"/>
          </a:xfrm>
        </p:spPr>
      </p:pic>
    </p:spTree>
    <p:extLst>
      <p:ext uri="{BB962C8B-B14F-4D97-AF65-F5344CB8AC3E}">
        <p14:creationId xmlns:p14="http://schemas.microsoft.com/office/powerpoint/2010/main" val="68391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554661-9B57-47DA-B0B8-C2C357AED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Что есть загрязнение?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B6BEFD-5A85-49D0-9CA1-A41F290F7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    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Загрязнение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- это введение загрязняющих веществ в окружающую природную среду, которые вызывают неблагоприятные изменения. Загрязнение может принимать форму химических веществ или энергии, такой как шум, тепло или свет. Компонентами загрязнения, могут быть либо чужеродные вещества/энергия, либо природные загрязнители.</a:t>
            </a:r>
          </a:p>
        </p:txBody>
      </p:sp>
    </p:spTree>
    <p:extLst>
      <p:ext uri="{BB962C8B-B14F-4D97-AF65-F5344CB8AC3E}">
        <p14:creationId xmlns:p14="http://schemas.microsoft.com/office/powerpoint/2010/main" val="692180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D51831-3648-4E60-92D4-27BB8F31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46" y="167481"/>
            <a:ext cx="6462794" cy="425288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Информационные 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776199-A08F-4122-A0B7-CA645395A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07" y="712922"/>
            <a:ext cx="11714273" cy="4510007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https://iceoom.com.ua/files/gallery/e4c4f608f1a11c4a43393d7fce60fe67.jpg</a:t>
            </a:r>
            <a:endParaRPr lang="ru-RU" dirty="0"/>
          </a:p>
          <a:p>
            <a:r>
              <a:rPr lang="en-US" dirty="0">
                <a:hlinkClick r:id="rId3"/>
              </a:rPr>
              <a:t>https://cdnimg.rg.ru/img/content/182/64/92/iStock-1136564098_d_850.jpg</a:t>
            </a:r>
            <a:endParaRPr lang="ru-RU" dirty="0"/>
          </a:p>
          <a:p>
            <a:r>
              <a:rPr lang="en-US" dirty="0">
                <a:hlinkClick r:id="rId4"/>
              </a:rPr>
              <a:t>https://lh3.googleusercontent.com/proxy/Gwb7hLX5hEhm9tQ-lrq7doBFNJU8VS2hMX1J_TaCr6BAPj8Orb3slcsC_8s68ilm7ChoaBM</a:t>
            </a:r>
            <a:endParaRPr lang="ru-RU" dirty="0"/>
          </a:p>
          <a:p>
            <a:r>
              <a:rPr lang="en-US" dirty="0">
                <a:hlinkClick r:id="rId5"/>
              </a:rPr>
              <a:t>https://encrypted-tbn0.gstatic.com/images?q=tbn:ANd9GcSk3mZqsvoLxR7IqJBbVmwIRole4EhPT-ke8g&amp;usqp=CAU</a:t>
            </a:r>
            <a:endParaRPr lang="ru-RU" dirty="0"/>
          </a:p>
          <a:p>
            <a:r>
              <a:rPr lang="en-US" dirty="0">
                <a:hlinkClick r:id="rId6"/>
              </a:rPr>
              <a:t>https://neftok.ru/wp-content/uploads/2017/06/Neftyanoe-petno.jpg</a:t>
            </a:r>
            <a:endParaRPr lang="ru-RU" dirty="0"/>
          </a:p>
          <a:p>
            <a:r>
              <a:rPr lang="en-US" dirty="0">
                <a:hlinkClick r:id="rId7"/>
              </a:rPr>
              <a:t>https://vodavsochi.ru/wp-content/uploads/2020/09/%D0%B7%D0%B0%D0%B3%D1%80%D1%8F%D0%B7%D0%BD%D0%B5%D0%BD%D0%B8%D0%B5-%D0%B2%D0%BE%D0%B4%D1%8B.jpg</a:t>
            </a:r>
            <a:endParaRPr lang="ru-RU" dirty="0"/>
          </a:p>
          <a:p>
            <a:r>
              <a:rPr lang="en-US" dirty="0">
                <a:hlinkClick r:id="rId8"/>
              </a:rPr>
              <a:t>https://www.fao.org/typo3temp/pics/41b26f2fb7.jpg</a:t>
            </a:r>
            <a:endParaRPr lang="ru-RU" dirty="0"/>
          </a:p>
          <a:p>
            <a:r>
              <a:rPr lang="en-US" dirty="0">
                <a:hlinkClick r:id="rId9"/>
              </a:rPr>
              <a:t>https://militaryarms.ru/wp-content/uploads/2020/01/neftyanoe-zagryaznenie-pochvy.jpg</a:t>
            </a:r>
            <a:endParaRPr lang="ru-RU" dirty="0"/>
          </a:p>
          <a:p>
            <a:r>
              <a:rPr lang="en-US" dirty="0">
                <a:hlinkClick r:id="rId10"/>
              </a:rPr>
              <a:t>https://i2.wp.com/rayhaber.com/wp-content/uploads/2020/09/gurultu-kirliligi-nedir-nasil-olusur-ve-nasil-onlenir.jpg?resize=678%2C381&amp;ssl=1</a:t>
            </a:r>
            <a:endParaRPr lang="ru-RU" dirty="0"/>
          </a:p>
          <a:p>
            <a:r>
              <a:rPr lang="en-US" dirty="0">
                <a:hlinkClick r:id="rId11"/>
              </a:rPr>
              <a:t>https://infourok.ru/prezentaciya-na-temu-zagryaznenie-okruzhayuschey-prirodi-2435168.html</a:t>
            </a:r>
            <a:endParaRPr lang="ru-RU" dirty="0"/>
          </a:p>
          <a:p>
            <a:r>
              <a:rPr lang="en-US" dirty="0">
                <a:hlinkClick r:id="rId12"/>
              </a:rPr>
              <a:t>https://cdnn21.img.ria.ru/images/150856/51/1508565197_0:203:2528:2099_1920x0_80_0_0_a15b4613d8e845c48e728574dd993efb.jpg</a:t>
            </a:r>
            <a:endParaRPr lang="ru-RU" dirty="0"/>
          </a:p>
          <a:p>
            <a:endParaRPr lang="ru-RU" dirty="0"/>
          </a:p>
          <a:p>
            <a:r>
              <a:rPr lang="en-US" dirty="0">
                <a:hlinkClick r:id="rId13"/>
              </a:rPr>
              <a:t>https://ru.wikipedia.org/wiki/%D0%90%D0%BD%D1%82%D1%80%D0%BE%D0%BF%D0%BE%D0%B3%D0%B5%D0%BD%D0%BD%D0%BE%D0%B5_%D0%B7%D0%B0%D0%B3%D1%80%D1%8F%D0%B7%D0%BD%D0%B5%D0%BD%D0%B8%D0%B5</a:t>
            </a:r>
            <a:endParaRPr lang="ru-RU" dirty="0"/>
          </a:p>
          <a:p>
            <a:r>
              <a:rPr lang="en-US" dirty="0">
                <a:hlinkClick r:id="rId14"/>
              </a:rPr>
              <a:t>https://studfile.net/html/22145/227/html_8KJOML7Gsh.QI9D/img-_SgydG.png</a:t>
            </a:r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8723905A-0F51-4067-8E8E-871BCB4E0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8960541"/>
              </p:ext>
            </p:extLst>
          </p:nvPr>
        </p:nvGraphicFramePr>
        <p:xfrm>
          <a:off x="0" y="0"/>
          <a:ext cx="343408" cy="33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6561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1CF36B-0502-43BF-9B6E-D900C456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477"/>
            <a:ext cx="7096932" cy="1489211"/>
          </a:xfrm>
        </p:spPr>
        <p:txBody>
          <a:bodyPr>
            <a:normAutofit/>
          </a:bodyPr>
          <a:lstStyle/>
          <a:p>
            <a:r>
              <a:rPr lang="ru-RU" sz="4000" b="1" dirty="0"/>
              <a:t>Антропогенное загрязнение </a:t>
            </a:r>
            <a:r>
              <a:rPr lang="ru-RU" dirty="0"/>
              <a:t>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23968A-468A-445D-B1CF-64322745D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561163" cy="4466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воздействие на окружающую среду, вызванное деятельностью человечества. Основными источниками искусственного загрязнения выступает: индустриализация; изобретение автомобилей; рост населения Земли; обезлесение: уничтожение естественной среды обитания; ядерные взрывы; чрезмерная эксплуатация природных ресурсов; строительство зданий, дорог, плотин; создание взрывоопасных веществ, которые используются во время военных действий; использование удобрений и пестицидов; добыча полезных ископаемых.</a:t>
            </a:r>
          </a:p>
        </p:txBody>
      </p:sp>
    </p:spTree>
    <p:extLst>
      <p:ext uri="{BB962C8B-B14F-4D97-AF65-F5344CB8AC3E}">
        <p14:creationId xmlns:p14="http://schemas.microsoft.com/office/powerpoint/2010/main" val="255325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BCD6DB-C752-437F-B3BA-F55A807D2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610" y="1330122"/>
            <a:ext cx="9356780" cy="4197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   Тема загрязнения окружающей нас среды самим человеком и отходами его деятельности как во всем мире, так и в России актуальна в последнее время как никогда ранее.</a:t>
            </a:r>
          </a:p>
          <a:p>
            <a:pPr marL="0" indent="0">
              <a:buNone/>
            </a:pPr>
            <a:r>
              <a:rPr lang="ru-RU" sz="3200" dirty="0"/>
              <a:t>     Действия человека наносят часто непоправимый вред природе и ее компонентам, в следствие чего всегда страдает и сам человек.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04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8EEEE5-C13A-44F5-BB1B-6C9D680D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467" y="2472894"/>
            <a:ext cx="4023102" cy="2548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E5E2150-BE68-47C6-8182-00E470B0A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94" y="751100"/>
            <a:ext cx="9456812" cy="5355799"/>
          </a:xfrm>
        </p:spPr>
      </p:pic>
    </p:spTree>
    <p:extLst>
      <p:ext uri="{BB962C8B-B14F-4D97-AF65-F5344CB8AC3E}">
        <p14:creationId xmlns:p14="http://schemas.microsoft.com/office/powerpoint/2010/main" val="111843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D8B5EE-2B69-4C60-BF24-6B412DBA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97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Антропогенные источники загрязнения окружающей среды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F45123-3318-4AC4-93BB-64E6A80D9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207"/>
            <a:ext cx="10515600" cy="3842207"/>
          </a:xfrm>
        </p:spPr>
        <p:txBody>
          <a:bodyPr>
            <a:no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тепло-, гидроэлектростанции, атомные электростанции и теплоцентрали, сжигающие органическое топливо</a:t>
            </a:r>
          </a:p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транспорт, прежде всего автомобильный</a:t>
            </a:r>
          </a:p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черная и цветная металлургия</a:t>
            </a:r>
          </a:p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машиностроение</a:t>
            </a:r>
          </a:p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химическое производство</a:t>
            </a:r>
          </a:p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добыча и переработка минерального сырья</a:t>
            </a:r>
          </a:p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открытые источники (добыча, сельскохозяйственные пашни, строительство)</a:t>
            </a:r>
          </a:p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выбросы, связанные с добычей, обработкой и хранением радиоактивных веществ</a:t>
            </a:r>
          </a:p>
        </p:txBody>
      </p:sp>
    </p:spTree>
    <p:extLst>
      <p:ext uri="{BB962C8B-B14F-4D97-AF65-F5344CB8AC3E}">
        <p14:creationId xmlns:p14="http://schemas.microsoft.com/office/powerpoint/2010/main" val="71034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BA15B2-D0A4-4EFE-94F4-45343CF1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Последствия загрязнений: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1BD0BE-B32B-487C-A594-F942C3DFF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Деградация окружающей среды Окружающая среда является первой жертвой загрязнения атмосферы. Увеличение количества СО2 в атмосфере приводит к смогу, который может препятствовать проникновению солнечного света на поверхность земли. В связи с этим, процесс фотосинтеза растений значительно затрудняется. Такие </a:t>
            </a:r>
            <a:r>
              <a:rPr lang="ru-RU" dirty="0" err="1"/>
              <a:t>газы</a:t>
            </a:r>
            <a:r>
              <a:rPr lang="ru-RU" dirty="0"/>
              <a:t>, как диоксид серы и оксид азота, могут вызывать кислотные дожди. Загрязнение воды с точки зрения разлива нефти способно привести к гибели нескольких видов диких животных и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265105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910307-2C8F-432A-AFF1-63B286E5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877"/>
            <a:ext cx="10515600" cy="120095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Виды и причины загрязнения окружающей  среды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BC06EC-E248-4B0D-87E5-489B26C50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88" y="2103070"/>
            <a:ext cx="4415071" cy="475493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Загрязнение воздуха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Дым из дымоходов, заводов, транспортных средств или от сжигания древесины и угля делают воздух токсичным. </a:t>
            </a:r>
          </a:p>
          <a:p>
            <a:pPr marL="0" indent="0">
              <a:buNone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2465396-FF7F-499E-BE04-2EBF35EC84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71" y="2103070"/>
            <a:ext cx="6541317" cy="4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9FBF3D-077A-400D-88CC-507C749EE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872267" y="2808506"/>
            <a:ext cx="534771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A9522BC-C8D4-4903-8263-3C8C7A9A2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4038" y="544976"/>
            <a:ext cx="5058025" cy="6088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Очевидны также последствия загрязнения воздуха. Выброс диоксида серы и опасных газов в атмосферу вызывает глобальное потепление и кислотные дожди, которые, в свою очередь, повышают температуру, провоцируя чрезмерные осадки или засухи во всем мире, и усложняет жизнь животных. Мы также дышим каждой загрязненной частицей из воздуха и в результате увеличивается риск астмы, и рака лёгких.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7FDE95C-048C-40AA-B5EB-F72DBCB05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7" y="1334706"/>
            <a:ext cx="6335399" cy="422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15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835</Words>
  <Application>Microsoft Office PowerPoint</Application>
  <PresentationFormat>Произвольный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ГАПОУ НСО «Новосибирский областной колледж культуры и искусств»        Экологические основы природопользования Тема: Загрязнение окружающей среды промышленными предприятиями и защита от загрязнений </vt:lpstr>
      <vt:lpstr> Что есть загрязнение?</vt:lpstr>
      <vt:lpstr>Антропогенное загрязнение -</vt:lpstr>
      <vt:lpstr>Презентация PowerPoint</vt:lpstr>
      <vt:lpstr>Презентация PowerPoint</vt:lpstr>
      <vt:lpstr>Антропогенные источники загрязнения окружающей среды</vt:lpstr>
      <vt:lpstr>Последствия загрязнений:</vt:lpstr>
      <vt:lpstr>Виды и причины загрязнения окружающей 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основы природопользования Тема: Загрязнение окружающей среды промышленными предприятиями и защита от загрязнений </dc:title>
  <dc:creator>User</dc:creator>
  <cp:lastModifiedBy>KB-013</cp:lastModifiedBy>
  <cp:revision>22</cp:revision>
  <dcterms:created xsi:type="dcterms:W3CDTF">2021-10-31T14:31:53Z</dcterms:created>
  <dcterms:modified xsi:type="dcterms:W3CDTF">2021-12-14T00:57:27Z</dcterms:modified>
</cp:coreProperties>
</file>