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jpeg"/><Relationship Id="rId18" Type="http://schemas.openxmlformats.org/officeDocument/2006/relationships/slide" Target="slide12.xml"/><Relationship Id="rId3" Type="http://schemas.openxmlformats.org/officeDocument/2006/relationships/image" Target="../media/image10.jpeg"/><Relationship Id="rId21" Type="http://schemas.openxmlformats.org/officeDocument/2006/relationships/image" Target="../media/image19.png"/><Relationship Id="rId7" Type="http://schemas.openxmlformats.org/officeDocument/2006/relationships/image" Target="../media/image12.jpeg"/><Relationship Id="rId12" Type="http://schemas.openxmlformats.org/officeDocument/2006/relationships/slide" Target="slide9.xml"/><Relationship Id="rId17" Type="http://schemas.openxmlformats.org/officeDocument/2006/relationships/image" Target="../media/image17.jpeg"/><Relationship Id="rId2" Type="http://schemas.openxmlformats.org/officeDocument/2006/relationships/slide" Target="slide6.xml"/><Relationship Id="rId16" Type="http://schemas.openxmlformats.org/officeDocument/2006/relationships/slide" Target="slide1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slide" Target="slide8.xml"/><Relationship Id="rId19" Type="http://schemas.openxmlformats.org/officeDocument/2006/relationships/image" Target="../media/image18.jpeg"/><Relationship Id="rId4" Type="http://schemas.openxmlformats.org/officeDocument/2006/relationships/slide" Target="slide4.xml"/><Relationship Id="rId9" Type="http://schemas.openxmlformats.org/officeDocument/2006/relationships/image" Target="../media/image13.jpeg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cast.ru/uploads/2015/08/31/148872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599"/>
            <a:ext cx="6191250" cy="5105401"/>
          </a:xfrm>
          <a:prstGeom prst="rect">
            <a:avLst/>
          </a:prstGeom>
          <a:noFill/>
        </p:spPr>
      </p:pic>
      <p:pic>
        <p:nvPicPr>
          <p:cNvPr id="5128" name="Picture 8" descr="http://kz-en.ru/Materiali/kazakhskijjazyk/zhumbak/Ptit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380312" y="562038"/>
            <a:ext cx="1763688" cy="116183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79974" y="332656"/>
            <a:ext cx="8791340" cy="6402592"/>
            <a:chOff x="179974" y="332656"/>
            <a:chExt cx="8791340" cy="64025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974" y="332656"/>
              <a:ext cx="8735533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Птицы – </a:t>
              </a:r>
            </a:p>
            <a:p>
              <a:pPr algn="ctr"/>
              <a:r>
                <a:rPr lang="ru-RU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                        лесные жители</a:t>
              </a:r>
              <a:endPara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pic>
          <p:nvPicPr>
            <p:cNvPr id="5124" name="Picture 4" descr="https://s-media-cache-ak0.pinimg.com/originals/25/7b/6a/257b6a40abf778237f4dfff455be4aa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196752"/>
              <a:ext cx="1440160" cy="1152128"/>
            </a:xfrm>
            <a:prstGeom prst="rect">
              <a:avLst/>
            </a:prstGeom>
            <a:noFill/>
          </p:spPr>
        </p:pic>
        <p:pic>
          <p:nvPicPr>
            <p:cNvPr id="5130" name="Picture 10" descr="http://www.playcast.ru/uploads/2014/12/27/1130359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04048" y="1916832"/>
              <a:ext cx="2016224" cy="1814602"/>
            </a:xfrm>
            <a:prstGeom prst="rect">
              <a:avLst/>
            </a:prstGeom>
            <a:noFill/>
          </p:spPr>
        </p:pic>
        <p:pic>
          <p:nvPicPr>
            <p:cNvPr id="5132" name="Picture 12" descr="http://img0.liveinternet.ru/images/attach/c/7/97/585/97585344_1361351076_6.jpg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23527" y="4722755"/>
              <a:ext cx="1656184" cy="1946605"/>
            </a:xfrm>
            <a:prstGeom prst="rect">
              <a:avLst/>
            </a:prstGeom>
            <a:noFill/>
          </p:spPr>
        </p:pic>
        <p:pic>
          <p:nvPicPr>
            <p:cNvPr id="13" name="Picture 2" descr="http://izzhizni.ru/_bl/84/84837228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427906" y="2996952"/>
              <a:ext cx="3543408" cy="37382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rcRect r="23726"/>
          <a:stretch>
            <a:fillRect/>
          </a:stretch>
        </p:blipFill>
        <p:spPr>
          <a:xfrm>
            <a:off x="395536" y="260648"/>
            <a:ext cx="339546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4614" y="260648"/>
            <a:ext cx="2230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Ястреб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268760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Ястреб красивая и статная хищная птица с царственной осанкой. Ястреб из отряда соколиных, семейства ястребиных. В силу своего образа жизни ястреб наделен широкими короткими крыльями, длинным прямым хвостом, сильными когтистыми лапами и крючковатым острым клювом.</a:t>
            </a:r>
          </a:p>
          <a:p>
            <a:r>
              <a:rPr lang="ru-RU" sz="2000" b="1" dirty="0" smtClean="0"/>
              <a:t>     Гнездится ястреб на высоких деревьях, причем гнездо может быть как аккуратным, веточка к веточке, так и напоминающем кучу хвороста. </a:t>
            </a:r>
          </a:p>
          <a:p>
            <a:r>
              <a:rPr lang="ru-RU" sz="2000" b="1" dirty="0" smtClean="0"/>
              <a:t>    Пара ястребов охраняет свою территорию от захвата другими хищниками. Ястреб птица очень осторожная, самец и самка при подлете к гнезду путают следы. Ястреба можно назвать долгожителем, живут до 20 лет и погибают от старости, редко от голода.  </a:t>
            </a:r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8904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Хищный нрав у этой птицы,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 ней вам лучше не водиться.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Клюв раскрыл в порыве страсти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Кровожадный хищник ... 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509" y="332656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35253" y="260648"/>
            <a:ext cx="1548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Аист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225689"/>
            <a:ext cx="51125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Белый аист является наиболее известным представителем семейства аистовых.</a:t>
            </a:r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У них белый окрас оперения, исключение составляют лишь черные концы крыльев.     Эти птицы наделены длинным тонким клювом, имеющем красный цвет, длинной шеей, а также длинными ногами, для которых также характерен красноватый оттенок. </a:t>
            </a:r>
          </a:p>
          <a:p>
            <a:r>
              <a:rPr lang="ru-RU" sz="2000" b="1" dirty="0" smtClean="0"/>
              <a:t>    Интересен тот факт, что в момент, когда у аиста сложены крылья, может возникнуть обманчивое впечатление, что практически вся птица обладает черным окрасом.</a:t>
            </a:r>
          </a:p>
          <a:p>
            <a:r>
              <a:rPr lang="ru-RU" sz="2000" b="1" dirty="0" smtClean="0"/>
              <a:t>    Белые аисты мигрируют небольшими группами.</a:t>
            </a:r>
            <a:r>
              <a:rPr lang="ru-RU" sz="2000" dirty="0" smtClean="0"/>
              <a:t> </a:t>
            </a:r>
            <a:r>
              <a:rPr lang="ru-RU" sz="2000" b="1" dirty="0" smtClean="0"/>
              <a:t>Иногда стаями, которые они образуют непосредственно перед отлетом на места зимовки.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789040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Птица на крыше гнездышко вьет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Домик всех выше, счастье несет.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Птенчиков нежно будет учить,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Как безмятежно в небе парить.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Осенней порою на юг улетят,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Чтобы весною вернуться назад.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rcRect l="8666" r="17421"/>
          <a:stretch>
            <a:fillRect/>
          </a:stretch>
        </p:blipFill>
        <p:spPr>
          <a:xfrm>
            <a:off x="467544" y="404663"/>
            <a:ext cx="3312368" cy="33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29043" y="260648"/>
            <a:ext cx="1961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Дятел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225689"/>
            <a:ext cx="51125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Жизнь дятлов теснейшим образом связана с лесами. Эти птицы превосходно лазают по вертикальным стволам деревьев, часто долбят их.</a:t>
            </a:r>
          </a:p>
          <a:p>
            <a:r>
              <a:rPr lang="ru-RU" sz="2000" b="1" dirty="0" smtClean="0"/>
              <a:t>    Все дятлы - истинные строители. Выдолбленные ими дупла, в которых дятлы выводят птенцов, впоследствии служат убежищами и местом гнездования для многих птиц - </a:t>
            </a:r>
            <a:r>
              <a:rPr lang="ru-RU" sz="2000" b="1" dirty="0" err="1" smtClean="0"/>
              <a:t>дуплогнездников</a:t>
            </a:r>
            <a:r>
              <a:rPr lang="ru-RU" sz="2000" b="1" dirty="0" smtClean="0"/>
              <a:t>, не способных самостоятельно построить себе дом. </a:t>
            </a:r>
          </a:p>
          <a:p>
            <a:r>
              <a:rPr lang="ru-RU" sz="2000" b="1" dirty="0" smtClean="0"/>
              <a:t>    Дятлы еще и музыканты. Это единственные в наше стране птицы, которые для выражения чувств используют "музыкальные инструменты", т.е. сухой резонирующий сук, по которому бойко выстукивают свою "механическую песню".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лесу, под щебет, звон и свист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Стучит лесной телеграфист: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Здорово, дрозд, приятель!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ставит подпись ...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Дорогие ребята!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  <a:r>
              <a:rPr lang="ru-RU" sz="2400" b="1" dirty="0" smtClean="0"/>
              <a:t>А знаете ли вы, что дикие птицы занимают  разные этажи на деревьях?! Приглашаю Вас к себе в гости, где я познакомлю вас с пернатыми  обитателями деревьев.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988840"/>
            <a:ext cx="4464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charset="0"/>
              </a:rPr>
              <a:t>       </a:t>
            </a:r>
            <a:r>
              <a:rPr lang="ru-RU" sz="2000" b="1" dirty="0" smtClean="0">
                <a:latin typeface="Arial" charset="0"/>
              </a:rPr>
              <a:t>Зелёная стрелка поможет вам познакомиться с обитателями разных этажей. </a:t>
            </a:r>
          </a:p>
          <a:p>
            <a:pPr algn="just"/>
            <a:r>
              <a:rPr lang="ru-RU" sz="2000" b="1" dirty="0" smtClean="0">
                <a:latin typeface="Arial" charset="0"/>
              </a:rPr>
              <a:t>       А если вы нажмёте на маленькую картинку, то узнаете о птице больше.</a:t>
            </a:r>
          </a:p>
          <a:p>
            <a:pPr algn="just"/>
            <a:r>
              <a:rPr lang="ru-RU" sz="2000" b="1" dirty="0" smtClean="0">
                <a:latin typeface="Arial" charset="0"/>
              </a:rPr>
              <a:t>       Чтобы вернуться назад – нажмите на картинку с изображением  маленькой стрелочки в правом верхнем углу.</a:t>
            </a:r>
            <a:endParaRPr lang="be-BY" sz="2000" b="1" dirty="0">
              <a:latin typeface="Arial" charset="0"/>
            </a:endParaRPr>
          </a:p>
        </p:txBody>
      </p:sp>
      <p:pic>
        <p:nvPicPr>
          <p:cNvPr id="4098" name="Picture 2" descr="http://izzhizni.ru/_bl/84/848372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94960"/>
            <a:ext cx="3816424" cy="4026328"/>
          </a:xfrm>
          <a:prstGeom prst="rect">
            <a:avLst/>
          </a:prstGeom>
          <a:noFill/>
        </p:spPr>
      </p:pic>
      <p:pic>
        <p:nvPicPr>
          <p:cNvPr id="5" name="Рисунок 4" descr="77359716_e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24328" y="4913784"/>
            <a:ext cx="1458162" cy="1944216"/>
          </a:xfrm>
          <a:prstGeom prst="rect">
            <a:avLst/>
          </a:prstGeom>
        </p:spPr>
      </p:pic>
      <p:pic>
        <p:nvPicPr>
          <p:cNvPr id="6" name="Рисунок 5" descr="98598979_95593046_Butterfly_Vector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32240" y="4869160"/>
            <a:ext cx="864096" cy="904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547664" y="1556792"/>
            <a:ext cx="5400600" cy="2088232"/>
            <a:chOff x="683568" y="116632"/>
            <a:chExt cx="5400600" cy="2088232"/>
          </a:xfrm>
        </p:grpSpPr>
        <p:pic>
          <p:nvPicPr>
            <p:cNvPr id="4" name="Рисунок 3" descr="соловья.jp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984" y="548680"/>
              <a:ext cx="1656184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683568" y="116632"/>
              <a:ext cx="5256584" cy="2088232"/>
              <a:chOff x="683568" y="116632"/>
              <a:chExt cx="5256584" cy="2088232"/>
            </a:xfrm>
          </p:grpSpPr>
          <p:pic>
            <p:nvPicPr>
              <p:cNvPr id="2" name="Рисунок 1" descr="соловья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17206" r="7027"/>
              <a:stretch>
                <a:fillRect/>
              </a:stretch>
            </p:blipFill>
            <p:spPr>
              <a:xfrm>
                <a:off x="683568" y="548680"/>
                <a:ext cx="1739267" cy="165618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3" name="Рисунок 2" descr="соловья.jp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5776" y="548680"/>
                <a:ext cx="1728192" cy="165138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99592" y="116632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</a:rPr>
                  <a:t>ЖИТЕЛИ НИЖНЕГО ЭТАЖА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1475656" y="1556792"/>
            <a:ext cx="5481503" cy="2088232"/>
            <a:chOff x="1691680" y="2420888"/>
            <a:chExt cx="5481503" cy="208823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91680" y="2420888"/>
              <a:ext cx="5112568" cy="2055212"/>
              <a:chOff x="1691680" y="2420888"/>
              <a:chExt cx="5112568" cy="205521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63688" y="2420888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</a:rPr>
                  <a:t>ЖИТЕЛИ СРЕДНЕГО ЭТАЖА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" name="Рисунок 6" descr="соловья.jpg">
                <a:hlinkClick r:id="rId8" action="ppaction://hlinksldjump"/>
              </p:cNvPr>
              <p:cNvPicPr>
                <a:picLocks noChangeAspect="1"/>
              </p:cNvPicPr>
              <p:nvPr/>
            </p:nvPicPr>
            <p:blipFill>
              <a:blip r:embed="rId9" cstate="print"/>
              <a:srcRect l="6977"/>
              <a:stretch>
                <a:fillRect/>
              </a:stretch>
            </p:blipFill>
            <p:spPr>
              <a:xfrm>
                <a:off x="1691680" y="2852936"/>
                <a:ext cx="1728192" cy="160597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Рисунок 7" descr="соловья.jpg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1" cstate="print"/>
              <a:srcRect l="21611"/>
              <a:stretch>
                <a:fillRect/>
              </a:stretch>
            </p:blipFill>
            <p:spPr>
              <a:xfrm>
                <a:off x="3563888" y="2852936"/>
                <a:ext cx="1728192" cy="16231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9" name="Рисунок 8" descr="соловья.jpg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print"/>
            <a:srcRect r="21367"/>
            <a:stretch>
              <a:fillRect/>
            </a:stretch>
          </p:blipFill>
          <p:spPr>
            <a:xfrm>
              <a:off x="5436096" y="2852936"/>
              <a:ext cx="1737087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1547664" y="1556792"/>
            <a:ext cx="5256584" cy="2039520"/>
            <a:chOff x="2771800" y="4653136"/>
            <a:chExt cx="5256584" cy="2039520"/>
          </a:xfrm>
        </p:grpSpPr>
        <p:pic>
          <p:nvPicPr>
            <p:cNvPr id="12" name="Рисунок 11" descr="соловья.jpg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16016" y="5085184"/>
              <a:ext cx="1583203" cy="15832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2771800" y="4653136"/>
              <a:ext cx="5256584" cy="2039520"/>
              <a:chOff x="2771800" y="4653136"/>
              <a:chExt cx="5256584" cy="20395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771800" y="4653136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</a:rPr>
                  <a:t>ЖИТЕЛИ ВЕРХНЕГО ЭТАЖА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1" name="Рисунок 10" descr="соловья.jpg">
                <a:hlinkClick r:id="rId16" action="ppaction://hlinksldjump"/>
              </p:cNvPr>
              <p:cNvPicPr>
                <a:picLocks noChangeAspect="1"/>
              </p:cNvPicPr>
              <p:nvPr/>
            </p:nvPicPr>
            <p:blipFill>
              <a:blip r:embed="rId17" cstate="print"/>
              <a:srcRect r="23726"/>
              <a:stretch>
                <a:fillRect/>
              </a:stretch>
            </p:blipFill>
            <p:spPr>
              <a:xfrm>
                <a:off x="2771800" y="5085183"/>
                <a:ext cx="1800200" cy="160343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Рисунок 12" descr="соловья.jpg">
                <a:hlinkClick r:id="rId18" action="ppaction://hlinksldjump"/>
              </p:cNvPr>
              <p:cNvPicPr>
                <a:picLocks noChangeAspect="1"/>
              </p:cNvPicPr>
              <p:nvPr/>
            </p:nvPicPr>
            <p:blipFill>
              <a:blip r:embed="rId19" cstate="print"/>
              <a:srcRect l="8666" r="17421"/>
              <a:stretch>
                <a:fillRect/>
              </a:stretch>
            </p:blipFill>
            <p:spPr>
              <a:xfrm>
                <a:off x="6444208" y="5085184"/>
                <a:ext cx="1584176" cy="16074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0" name="Стрелка вправо 19"/>
          <p:cNvSpPr/>
          <p:nvPr/>
        </p:nvSpPr>
        <p:spPr>
          <a:xfrm>
            <a:off x="7308304" y="1340768"/>
            <a:ext cx="1368152" cy="3168352"/>
          </a:xfrm>
          <a:prstGeom prst="rightArrow">
            <a:avLst/>
          </a:prstGeom>
          <a:solidFill>
            <a:srgbClr val="00B05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izzhizni.ru/_bl/84/84837228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584" y="3789040"/>
            <a:ext cx="2383090" cy="25141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9552" y="332656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 рад приветствовать Вас у себя в гостях! Надеюсь вам будет интересно!</a:t>
            </a:r>
          </a:p>
          <a:p>
            <a:r>
              <a:rPr lang="ru-RU" sz="2000" b="1" dirty="0" smtClean="0"/>
              <a:t>А чтобы вам было не так скучно, я подобрал для вас занимательные загадки и интересные материалы.</a:t>
            </a:r>
            <a:endParaRPr lang="ru-RU" sz="2000" b="1" dirty="0"/>
          </a:p>
        </p:txBody>
      </p:sp>
      <p:pic>
        <p:nvPicPr>
          <p:cNvPr id="24" name="Рисунок 23" descr="98598979_95593046_Butterfly_Vector_2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rot="19054058">
            <a:off x="5691820" y="4149656"/>
            <a:ext cx="1800200" cy="1883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rcRect l="17206" r="7027"/>
          <a:stretch>
            <a:fillRect/>
          </a:stretch>
        </p:blipFill>
        <p:spPr>
          <a:xfrm>
            <a:off x="467545" y="476672"/>
            <a:ext cx="3240360" cy="30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8064" y="260648"/>
            <a:ext cx="2723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Соловей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Род птиц из отряда  воробьинообразных. Длина тела 17 см с длинными ножками, большими темными глазками, оперение буроватое, хвост рыжеватый.</a:t>
            </a:r>
          </a:p>
          <a:p>
            <a:r>
              <a:rPr lang="ru-RU" sz="2000" b="1" dirty="0" smtClean="0"/>
              <a:t>   Распространён в Европе и Западной Азии, к Югу до Северного Кавказа.</a:t>
            </a:r>
          </a:p>
          <a:p>
            <a:r>
              <a:rPr lang="ru-RU" sz="2000" b="1" dirty="0" smtClean="0"/>
              <a:t>   Перелетная птица, зимует в Африке.  </a:t>
            </a:r>
          </a:p>
          <a:p>
            <a:r>
              <a:rPr lang="ru-RU" sz="2000" b="1" dirty="0" smtClean="0"/>
              <a:t>   Обитает в сырых кустарниковых зарослях, в долинах рек. Гнёзда на земле или очень низко в кустах. В кладке 4-6 зеленоватых или голубоватых с пятнами яиц. </a:t>
            </a:r>
          </a:p>
          <a:p>
            <a:r>
              <a:rPr lang="ru-RU" sz="2000" b="1" dirty="0" smtClean="0"/>
              <a:t>    Питается пауками, насекомыми, червями, ягодами.</a:t>
            </a:r>
          </a:p>
          <a:p>
            <a:r>
              <a:rPr lang="ru-RU" sz="2000" b="1" dirty="0" smtClean="0"/>
              <a:t>    Пение звучное, с большим количеством колен.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 без нот и без свирели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Лучше всех выводит трели,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Голосистее, нежней?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Кто же это?  (Соловей)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548680"/>
            <a:ext cx="32403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4183" y="260648"/>
            <a:ext cx="345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Поползень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Гнездится в лиственных, хвойных и смешанных лесах, а также в садах и парках населённых пунктов. В поисках корма ловко передвигается по стволам и ветвям деревьев, зачастую вниз головой или даже вверх ногами.</a:t>
            </a:r>
          </a:p>
          <a:p>
            <a:r>
              <a:rPr lang="ru-RU" sz="2000" b="1" dirty="0" smtClean="0"/>
              <a:t>Зимой могут присоединяться к стайкам других птиц (главным образом синиц), однако сами стай не образуют.</a:t>
            </a:r>
          </a:p>
          <a:p>
            <a:r>
              <a:rPr lang="ru-RU" sz="2000" b="1" dirty="0" smtClean="0"/>
              <a:t>   Обыкновенный поползень — шумная птица, с большим репертуаром различных громких звуков. Во время поиска корма издаёт частые короткие посвисты «тью-тью-тью», а иногда «тцит» либо более протяжные «тци-ит», из-за которых их когда-то прозывали «ямщиками».  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Тащит в дупла лип упорно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Желуди, орехи, зерна,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Как заправский кладовщик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Бойкий ... ямщик.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548680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94421" y="260648"/>
            <a:ext cx="243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Синица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040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Мелкая птица с коротким тонким клювом и относительно коротким хвостом. </a:t>
            </a:r>
          </a:p>
          <a:p>
            <a:r>
              <a:rPr lang="ru-RU" sz="2000" b="1" dirty="0" smtClean="0"/>
              <a:t>    В окрасе заметно отличается от других видов синиц, прежде всего, сине-лазоревой шапочкой и тёмно-синими тонкими полосками по обеим сторонам клюва, которые проходят через глаза и далее смыкаются на затылке.</a:t>
            </a:r>
          </a:p>
          <a:p>
            <a:r>
              <a:rPr lang="ru-RU" sz="2000" b="1" dirty="0" smtClean="0"/>
              <a:t>   Очень подвижная птица, быстро перепархивает с ветки на ветку и зачастую свисает вниз головой, сидя на кончиках тонких веток. Полёт волнообразный и быстрый, с частыми взмахами крыльев.</a:t>
            </a:r>
          </a:p>
          <a:p>
            <a:r>
              <a:rPr lang="ru-RU" sz="2000" b="1" dirty="0" smtClean="0"/>
              <a:t>   Пение лазоревки отличается богатым репертуаром. </a:t>
            </a:r>
          </a:p>
          <a:p>
            <a:r>
              <a:rPr lang="ru-RU" sz="2000" b="1" dirty="0" smtClean="0"/>
              <a:t>  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89040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Эта небольшая птица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 боится простудиться,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Зимой ей угощенье снится. 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 в гости к нам летит ...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rcRect l="6977"/>
          <a:stretch>
            <a:fillRect/>
          </a:stretch>
        </p:blipFill>
        <p:spPr>
          <a:xfrm>
            <a:off x="395536" y="548680"/>
            <a:ext cx="3331990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75839" y="260648"/>
            <a:ext cx="306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Кедровка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    Эта  птица - любительница кедровых орешков. Крепким длинным клювом она ловко достает семена из спелых шишек. У кедровки на шее под кожей есть специальный мешок для перетаскивания орехов, который открывается под языком. В мешке может помещаться около сотни кедровых орешков. </a:t>
            </a:r>
          </a:p>
          <a:p>
            <a:pPr fontAlgn="base"/>
            <a:r>
              <a:rPr lang="ru-RU" sz="2000" b="1" dirty="0" smtClean="0"/>
              <a:t>      В ее кладовки часто наведываются разные птицы и даже звери. Часть семян остается во мху и к весне прорастает: так кедровка участвует в расселении сибирской кедровой сосны. Когда орехи еще не созрели, птицы едят жуков, гусениц, семена ели, ягоды.</a:t>
            </a:r>
          </a:p>
          <a:p>
            <a:pPr fontAlgn="base"/>
            <a:r>
              <a:rPr lang="ru-RU" sz="2000" b="1" dirty="0" smtClean="0"/>
              <a:t>     В годы, не урожайные на шишки, кедровки собираются в стаи и кочуют, часто улетая далеко за пределы таежной зоны.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Шишку кедра </a:t>
            </a:r>
            <a:r>
              <a:rPr lang="ru-RU" sz="2000" b="1" dirty="0" err="1" smtClean="0">
                <a:solidFill>
                  <a:srgbClr val="FF0000"/>
                </a:solidFill>
              </a:rPr>
              <a:t>разрызает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Эта птичка очень ловко,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 орехов запасает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На всю зиму, кто? (кедровка)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rcRect l="21611"/>
          <a:stretch>
            <a:fillRect/>
          </a:stretch>
        </p:blipFill>
        <p:spPr>
          <a:xfrm>
            <a:off x="395535" y="332656"/>
            <a:ext cx="329669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92272" y="260648"/>
            <a:ext cx="3634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Свиристель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184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    Гнездится в смешанных и хвойных лесах, состоящих из сосны, березы и ели. </a:t>
            </a:r>
            <a:br>
              <a:rPr lang="ru-RU" sz="2000" b="1" dirty="0" smtClean="0"/>
            </a:br>
            <a:r>
              <a:rPr lang="ru-RU" sz="2000" b="1" dirty="0" smtClean="0"/>
              <a:t>    Гнездо помещает на елях и соснах на высоте 2-16 м от земли. </a:t>
            </a:r>
            <a:br>
              <a:rPr lang="ru-RU" sz="2000" b="1" dirty="0" smtClean="0"/>
            </a:br>
            <a:r>
              <a:rPr lang="ru-RU" sz="2000" b="1" dirty="0" smtClean="0"/>
              <a:t>    Свиристель — перелетно-кочующая птица. В период размножения свиристели очень скрытны, и видеть их летом доводилось немногим. </a:t>
            </a:r>
            <a:br>
              <a:rPr lang="ru-RU" sz="2000" b="1" dirty="0" smtClean="0"/>
            </a:br>
            <a:r>
              <a:rPr lang="ru-RU" sz="2000" b="1" dirty="0" smtClean="0"/>
              <a:t>    Зимой широко кочует, появляясь большими стаями в городах, особенно в годы урожая рябины. </a:t>
            </a:r>
            <a:br>
              <a:rPr lang="ru-RU" sz="2000" b="1" dirty="0" smtClean="0"/>
            </a:br>
            <a:r>
              <a:rPr lang="ru-RU" sz="2000" b="1" dirty="0" smtClean="0"/>
              <a:t>    Летняя жизнь их изучена еще плохо, и наблюдаем мы этих птиц почти исключительно во время их осенних и зимних перекочевок.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Эти птички с хохолком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красивые притом,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 рябину прилетели.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Птички эти — … 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овья.jpg"/>
          <p:cNvPicPr>
            <a:picLocks noChangeAspect="1"/>
          </p:cNvPicPr>
          <p:nvPr/>
        </p:nvPicPr>
        <p:blipFill>
          <a:blip r:embed="rId2" cstate="print"/>
          <a:srcRect r="21367"/>
          <a:stretch>
            <a:fillRect/>
          </a:stretch>
        </p:blipFill>
        <p:spPr>
          <a:xfrm>
            <a:off x="395536" y="404664"/>
            <a:ext cx="339864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40011" y="260648"/>
            <a:ext cx="3539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Мухоловка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68760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На места гнездования птицы прибывают поздно, когда появляется достаточное количество летающих насекомых. </a:t>
            </a:r>
          </a:p>
          <a:p>
            <a:r>
              <a:rPr lang="ru-RU" sz="2000" b="1" dirty="0" smtClean="0"/>
              <a:t>    Кормом служат мхи, слепни, дневные бабочки, стрекозы.</a:t>
            </a:r>
          </a:p>
          <a:p>
            <a:r>
              <a:rPr lang="ru-RU" sz="2000" b="1" dirty="0" smtClean="0"/>
              <a:t>    Избегают глухих лесов, поселяясь обычно недалеко от лесных опушек, в садах и парках. </a:t>
            </a:r>
          </a:p>
          <a:p>
            <a:r>
              <a:rPr lang="ru-RU" sz="2000" b="1" dirty="0" smtClean="0"/>
              <a:t>     Близ жилья человека всегда много летающих насекомых, поэтому мухоловки часто селятся по соседству с людьми. </a:t>
            </a:r>
          </a:p>
          <a:p>
            <a:pPr fontAlgn="base"/>
            <a:r>
              <a:rPr lang="ru-RU" sz="2000" b="1" dirty="0" smtClean="0"/>
              <a:t>     Серая мухоловка – перелетная птица, которая зимы приводит в Африке, Передней Азии и в Индии.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Очень быстро,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Очень ловко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Ловит мошек…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316416" y="260648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568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25</cp:revision>
  <dcterms:created xsi:type="dcterms:W3CDTF">2015-11-08T14:34:13Z</dcterms:created>
  <dcterms:modified xsi:type="dcterms:W3CDTF">2015-11-09T05:15:03Z</dcterms:modified>
</cp:coreProperties>
</file>