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6" r:id="rId9"/>
    <p:sldId id="265" r:id="rId10"/>
    <p:sldId id="264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7F67-C4CA-45F6-B6A7-4D789BB44965}" type="datetimeFigureOut">
              <a:rPr lang="ru-RU" smtClean="0"/>
              <a:t>27.02.2022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19587-3018-4A3A-9D93-29FB79033B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535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7F67-C4CA-45F6-B6A7-4D789BB44965}" type="datetimeFigureOut">
              <a:rPr lang="ru-RU" smtClean="0"/>
              <a:t>27.02.2022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19587-3018-4A3A-9D93-29FB79033B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99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7F67-C4CA-45F6-B6A7-4D789BB44965}" type="datetimeFigureOut">
              <a:rPr lang="ru-RU" smtClean="0"/>
              <a:t>27.02.2022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19587-3018-4A3A-9D93-29FB79033B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361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7F67-C4CA-45F6-B6A7-4D789BB44965}" type="datetimeFigureOut">
              <a:rPr lang="ru-RU" smtClean="0"/>
              <a:t>27.02.2022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19587-3018-4A3A-9D93-29FB79033B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49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7F67-C4CA-45F6-B6A7-4D789BB44965}" type="datetimeFigureOut">
              <a:rPr lang="ru-RU" smtClean="0"/>
              <a:t>27.02.2022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19587-3018-4A3A-9D93-29FB79033B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90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7F67-C4CA-45F6-B6A7-4D789BB44965}" type="datetimeFigureOut">
              <a:rPr lang="ru-RU" smtClean="0"/>
              <a:t>27.02.2022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19587-3018-4A3A-9D93-29FB79033B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03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7F67-C4CA-45F6-B6A7-4D789BB44965}" type="datetimeFigureOut">
              <a:rPr lang="ru-RU" smtClean="0"/>
              <a:t>27.02.2022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19587-3018-4A3A-9D93-29FB79033B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33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7F67-C4CA-45F6-B6A7-4D789BB44965}" type="datetimeFigureOut">
              <a:rPr lang="ru-RU" smtClean="0"/>
              <a:t>27.02.2022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19587-3018-4A3A-9D93-29FB79033B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37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7F67-C4CA-45F6-B6A7-4D789BB44965}" type="datetimeFigureOut">
              <a:rPr lang="ru-RU" smtClean="0"/>
              <a:t>27.02.2022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19587-3018-4A3A-9D93-29FB79033B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05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7F67-C4CA-45F6-B6A7-4D789BB44965}" type="datetimeFigureOut">
              <a:rPr lang="ru-RU" smtClean="0"/>
              <a:t>27.02.2022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19587-3018-4A3A-9D93-29FB79033B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22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7F67-C4CA-45F6-B6A7-4D789BB44965}" type="datetimeFigureOut">
              <a:rPr lang="ru-RU" smtClean="0"/>
              <a:t>27.02.2022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19587-3018-4A3A-9D93-29FB79033B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50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A7F67-C4CA-45F6-B6A7-4D789BB44965}" type="datetimeFigureOut">
              <a:rPr lang="ru-RU" smtClean="0"/>
              <a:t>27.02.2022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19587-3018-4A3A-9D93-29FB79033B1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phonoteka.org/uploads/posts/2021-05/1621764144_20-phonoteka_org-p-fon-dlya-slaida-v-prezentatsii-delovoi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98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68581" y="916862"/>
            <a:ext cx="86036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Роль духовно-нравственного воспитания дошкольников в формировании ценностного отношения к окружающей действительности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68146" y="5003824"/>
            <a:ext cx="36298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Воспитатель МБДОУ №23 г. Пензы «Росиночка»: Козина Г.В.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38" name="Picture 14" descr="https://1.bp.blogspot.com/-WGqkfWuA-aQ/YEiQK4lzc0I/AAAAAAAABBw/Ggg9NaR2Fuwhql5JPecCqaK6q-jGTV5bQCLcBGAsYHQ/s706/%25D0%25B4%25D1%2583%25D1%2585-%25D0%25BD%25D1%2580%25D0%25B0%25D0%25B2-%25D1%2580%25D0%25B0%25D0%25B7%25D0%25B2%25D0%25B8%25D1%2582%25D0%25B8%25D0%25B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2" y="4530436"/>
            <a:ext cx="2346296" cy="19257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62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phonoteka.org/uploads/posts/2021-05/1621764144_20-phonoteka_org-p-fon-dlya-slaida-v-prezentatsii-delovoi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20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603" y="3172691"/>
            <a:ext cx="4913745" cy="36853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52" y="578429"/>
            <a:ext cx="4210916" cy="56145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10220" y="1083191"/>
            <a:ext cx="6096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2060"/>
                </a:solidFill>
                <a:ea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игре формируются нравственные чувства, нравственное сознание и моральные поступки, коллективистские навыки, дружеские отношения, умение следовать игровым правилам, общему замыслу.</a:t>
            </a:r>
            <a:endParaRPr lang="ru-RU" sz="20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2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phonoteka.org/uploads/posts/2021-05/1621764144_20-phonoteka_org-p-fon-dlya-slaida-v-prezentatsii-delovoi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983"/>
            <a:ext cx="12191999" cy="720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Documents and Settings\Садик\Рабочий стол\ОТЧЕТЫ 2017-2018,2019  года в УПРАВЛЕНИЕ\ОГОРОД\DSCN20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1" y="387040"/>
            <a:ext cx="5292435" cy="425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74"/>
          <a:stretch/>
        </p:blipFill>
        <p:spPr>
          <a:xfrm>
            <a:off x="7426037" y="387040"/>
            <a:ext cx="3616037" cy="42524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9269" y="5117237"/>
            <a:ext cx="1054172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Формируя положительное  эмоциональное отношение к труду, педагог  воспитывает трудолюбие – важное моральное качество личности.</a:t>
            </a:r>
            <a:b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В труде дошкольники успешно усваивают и закрепляют нравственные нормы поведения, уважение к труду, своим обязанностям.</a:t>
            </a:r>
            <a:endParaRPr lang="ru-RU" sz="20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3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phonoteka.org/uploads/posts/2021-05/1621764144_20-phonoteka_org-p-fon-dlya-slaida-v-prezentatsii-delovoi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720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13" y="633822"/>
            <a:ext cx="3963209" cy="2838489"/>
          </a:xfrm>
          <a:prstGeom prst="rect">
            <a:avLst/>
          </a:prstGeom>
        </p:spPr>
      </p:pic>
      <p:pic>
        <p:nvPicPr>
          <p:cNvPr id="4" name="Picture 6" descr=" Акция «Сад памяти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29" y="781419"/>
            <a:ext cx="2664822" cy="269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«Покормите птиц зимой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55" y="3880545"/>
            <a:ext cx="4265409" cy="276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2768" y="3475678"/>
            <a:ext cx="402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Акция «Добро делать просто»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645" y="6715135"/>
            <a:ext cx="501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Экологическая акция «Покормите птиц зимой»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6381" y="3440144"/>
            <a:ext cx="3199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«Сад памяти»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2" name="Picture 4" descr="Экологический проект &quot;ВторБум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381" y="3841643"/>
            <a:ext cx="3333750" cy="283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31426" y="6673334"/>
            <a:ext cx="412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Экологический проект «</a:t>
            </a:r>
            <a:r>
              <a:rPr lang="ru-RU" dirty="0" err="1" smtClean="0">
                <a:solidFill>
                  <a:srgbClr val="002060"/>
                </a:solidFill>
              </a:rPr>
              <a:t>ВторБум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194" y="170127"/>
            <a:ext cx="119438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Способствует развитию гуманных и патриотических чувств проведение совместных с родителями акций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phonoteka.org/uploads/posts/2021-05/1621764144_20-phonoteka_org-p-fon-dlya-slaida-v-prezentatsii-delovoi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83729"/>
            <a:ext cx="12191999" cy="724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День семьи, любви и верн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37" y="823508"/>
            <a:ext cx="3233675" cy="242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ень России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349" y="918645"/>
            <a:ext cx="3264900" cy="23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«23 февраля - День защитника Отечества»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349" y="3913132"/>
            <a:ext cx="3421122" cy="228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«Мой родной край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39" y="3903334"/>
            <a:ext cx="3250361" cy="230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837" y="3239658"/>
            <a:ext cx="343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«День любви, семьи и верности»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4458" y="3277658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                 «День России»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1349" y="6280154"/>
            <a:ext cx="312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«День Победы»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03" y="6199932"/>
            <a:ext cx="3662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«День </a:t>
            </a:r>
            <a:r>
              <a:rPr lang="ru-RU" dirty="0">
                <a:solidFill>
                  <a:srgbClr val="00206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бразования Пензенской области»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80120" y="1585186"/>
            <a:ext cx="411517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Комплексный подход к формированию духовности, нравственно-патриотических чувств, воспитанию любви и привязанности к родному краю, уважению к семейным ценностям и традициям у детей дошкольного возраста осуществляется в ходе </a:t>
            </a:r>
            <a:r>
              <a:rPr lang="ru-RU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проектной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деятельности, приуроченной к государственным и народным праздникам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5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phonoteka.org/uploads/posts/2021-05/1621764144_20-phonoteka_org-p-fon-dlya-slaida-v-prezentatsii-delovoi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06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www.i-igrushki.ru/upload/medialibrary/369/369ea2c280b710155fadd58632fb19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68" y="398697"/>
            <a:ext cx="8381910" cy="550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8354" y="5978676"/>
            <a:ext cx="10483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Основой духовно-нравственного развития ребенка дошкольного возраста является семья.</a:t>
            </a:r>
          </a:p>
        </p:txBody>
      </p:sp>
    </p:spTree>
    <p:extLst>
      <p:ext uri="{BB962C8B-B14F-4D97-AF65-F5344CB8AC3E}">
        <p14:creationId xmlns:p14="http://schemas.microsoft.com/office/powerpoint/2010/main" val="7482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phonoteka.org/uploads/posts/2021-05/1621764144_20-phonoteka_org-p-fon-dlya-slaida-v-prezentatsii-delovoi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88" y="-1"/>
            <a:ext cx="12254635" cy="686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7565" y="4316262"/>
            <a:ext cx="1207443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Для </a:t>
            </a:r>
            <a:r>
              <a:rPr lang="ru-RU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повышения эффективности духовно-нравственного воспитания дошкольников необходима системная организация работы, включающая учебную, досуговую, трудовую, повседневную сферу жизнедеятельности дошкольников, использование многообразных форм и активных методов, в ходе которой решается задача по формированию у детей ценностного отношения к окружающей действительности.</a:t>
            </a:r>
          </a:p>
        </p:txBody>
      </p:sp>
      <p:pic>
        <p:nvPicPr>
          <p:cNvPr id="5122" name="Picture 2" descr="https://fsd.kopilkaurokov.ru/up/html/2017/08/29/k_59a58e598dc73/426681_3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9" t="39389" r="29326" b="3186"/>
          <a:stretch/>
        </p:blipFill>
        <p:spPr bwMode="auto">
          <a:xfrm>
            <a:off x="3762015" y="496390"/>
            <a:ext cx="4702627" cy="39449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67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626/0001a04d-ba548526/img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1" t="27582" r="7914" b="938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1885" y="154774"/>
            <a:ext cx="11408229" cy="244473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Основной целью духовно-нравственного воспитания является развитие </a:t>
            </a:r>
            <a:r>
              <a:rPr lang="ru-RU" sz="4000" b="1" dirty="0" smtClean="0">
                <a:solidFill>
                  <a:srgbClr val="002060"/>
                </a:solidFill>
              </a:rPr>
              <a:t>духовно-нравственной личности ребенка</a:t>
            </a:r>
            <a:r>
              <a:rPr lang="ru-RU" sz="4000" b="1" dirty="0">
                <a:solidFill>
                  <a:srgbClr val="002060"/>
                </a:solidFill>
              </a:rPr>
              <a:t>, его </a:t>
            </a:r>
            <a:r>
              <a:rPr lang="ru-RU" sz="4000" b="1" dirty="0" smtClean="0">
                <a:solidFill>
                  <a:srgbClr val="002060"/>
                </a:solidFill>
              </a:rPr>
              <a:t>самосознания и </a:t>
            </a:r>
            <a:r>
              <a:rPr lang="ru-RU" sz="4000" b="1" dirty="0">
                <a:solidFill>
                  <a:srgbClr val="002060"/>
                </a:solidFill>
              </a:rPr>
              <a:t>морально-этических качеств.</a:t>
            </a:r>
          </a:p>
        </p:txBody>
      </p:sp>
    </p:spTree>
    <p:extLst>
      <p:ext uri="{BB962C8B-B14F-4D97-AF65-F5344CB8AC3E}">
        <p14:creationId xmlns:p14="http://schemas.microsoft.com/office/powerpoint/2010/main" val="8684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phonoteka.org/uploads/posts/2021-05/1621764144_20-phonoteka_org-p-fon-dlya-slaida-v-prezentatsii-delovoi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983"/>
            <a:ext cx="12191999" cy="720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0945" y="38072"/>
            <a:ext cx="9448800" cy="667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Задачи </a:t>
            </a:r>
            <a:r>
              <a:rPr lang="ru-RU" sz="3200" b="1" dirty="0">
                <a:solidFill>
                  <a:srgbClr val="C00000"/>
                </a:solidFill>
                <a:ea typeface="Times New Roman" panose="02020603050405020304" pitchFamily="18" charset="0"/>
              </a:rPr>
              <a:t>духовно-нравственного воспитания </a:t>
            </a:r>
            <a:r>
              <a:rPr lang="ru-RU" sz="32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детей </a:t>
            </a:r>
            <a:r>
              <a:rPr lang="ru-RU" sz="3200" b="1" dirty="0">
                <a:solidFill>
                  <a:srgbClr val="C00000"/>
                </a:solidFill>
                <a:ea typeface="Times New Roman" panose="02020603050405020304" pitchFamily="18" charset="0"/>
              </a:rPr>
              <a:t>дошкольного возраста: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• </a:t>
            </a:r>
            <a:r>
              <a:rPr lang="ru-RU" sz="2200" b="1" dirty="0">
                <a:solidFill>
                  <a:srgbClr val="002060"/>
                </a:solidFill>
                <a:ea typeface="Times New Roman" panose="02020603050405020304" pitchFamily="18" charset="0"/>
              </a:rPr>
              <a:t>формирование начал патриотизма и гражданственности;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  <a:ea typeface="Times New Roman" panose="02020603050405020304" pitchFamily="18" charset="0"/>
              </a:rPr>
              <a:t>• формирование гуманного отношения к людям и окружающей природе;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  <a:ea typeface="Times New Roman" panose="02020603050405020304" pitchFamily="18" charset="0"/>
              </a:rPr>
              <a:t>• формирование духовно-нравственного отношения и чувства сопричастности к культурному наследию своего народа;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  <a:ea typeface="Times New Roman" panose="02020603050405020304" pitchFamily="18" charset="0"/>
              </a:rPr>
              <a:t>• уважение к своей нации и понимание своих национальных особенностей;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  <a:ea typeface="Times New Roman" panose="02020603050405020304" pitchFamily="18" charset="0"/>
              </a:rPr>
              <a:t>• формирование чувства собственного достоинства, как представителя </a:t>
            </a:r>
            <a:r>
              <a:rPr lang="ru-RU" sz="22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своего народа </a:t>
            </a:r>
            <a:r>
              <a:rPr lang="ru-RU" sz="2200" b="1" dirty="0">
                <a:solidFill>
                  <a:srgbClr val="002060"/>
                </a:solidFill>
                <a:ea typeface="Times New Roman" panose="02020603050405020304" pitchFamily="18" charset="0"/>
              </a:rPr>
              <a:t>и уважения к представителям других национальностей;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  <a:ea typeface="Times New Roman" panose="02020603050405020304" pitchFamily="18" charset="0"/>
              </a:rPr>
              <a:t>• формирование положительных, доброжелательных, коллективных взаимоотношений и эмпатийных чувств (сочувствия, сопереживания, коммуникативных способностей (дружелюбие в общении с окружающими, взаимопонимание и искренность, уважение к личности, эмоциональный контакт)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  <a:ea typeface="Times New Roman" panose="02020603050405020304" pitchFamily="18" charset="0"/>
              </a:rPr>
              <a:t>• воспитание уважительного отношения к труду.</a:t>
            </a:r>
            <a:endParaRPr lang="ru-RU" sz="2200" b="1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1028" name="Picture 4" descr="https://catherineasquithgallery.com/uploads/posts/2021-02/1612623132_129-p-semya-na-zelenom-fone-2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19"/>
          <a:stretch/>
        </p:blipFill>
        <p:spPr bwMode="auto">
          <a:xfrm>
            <a:off x="10030690" y="3352800"/>
            <a:ext cx="1691501" cy="3028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s05.infourok.ru/uploads/ex/013d/000187dc-9c1dadf7/hello_html_402a3d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71" y="3725387"/>
            <a:ext cx="5551717" cy="300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67427" y="110836"/>
            <a:ext cx="8403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Механизм нравственного воспитания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726" y="911862"/>
            <a:ext cx="2304951" cy="92482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Знания и представления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6972" y="2539443"/>
            <a:ext cx="1900456" cy="81365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Мотивы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969697" y="2489666"/>
            <a:ext cx="2341418" cy="9215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Чувства и отношения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14748" y="2481110"/>
            <a:ext cx="2341418" cy="9215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Навыки и привычки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6" name="Picture 8" descr="https://i.pinimg.com/originals/85/a4/94/85a4949c6d36e132b841ca442322da7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4" t="21490" r="19465" b="19579"/>
          <a:stretch/>
        </p:blipFill>
        <p:spPr bwMode="auto">
          <a:xfrm>
            <a:off x="1029248" y="2006836"/>
            <a:ext cx="375905" cy="36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https://i.pinimg.com/originals/85/a4/94/85a4949c6d36e132b841ca442322da7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4" t="21490" r="19465" b="19579"/>
          <a:stretch/>
        </p:blipFill>
        <p:spPr bwMode="auto">
          <a:xfrm>
            <a:off x="2364075" y="2828372"/>
            <a:ext cx="375905" cy="36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https://i.pinimg.com/originals/85/a4/94/85a4949c6d36e132b841ca442322da7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4" t="21490" r="19465" b="19579"/>
          <a:stretch/>
        </p:blipFill>
        <p:spPr bwMode="auto">
          <a:xfrm>
            <a:off x="5442784" y="2828372"/>
            <a:ext cx="375905" cy="36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https://i.pinimg.com/originals/85/a4/94/85a4949c6d36e132b841ca442322da7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4" t="21490" r="19465" b="19579"/>
          <a:stretch/>
        </p:blipFill>
        <p:spPr bwMode="auto">
          <a:xfrm>
            <a:off x="7070708" y="3621156"/>
            <a:ext cx="375905" cy="36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Скругленный прямоугольник 37"/>
          <p:cNvSpPr/>
          <p:nvPr/>
        </p:nvSpPr>
        <p:spPr>
          <a:xfrm>
            <a:off x="6106184" y="4201025"/>
            <a:ext cx="2304951" cy="92482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Поступки и поведение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8" name="Picture 10" descr="https://www.stratege.ru/forums/files/gallery/1/daa/f13/b0798bb9d00f931b60b6ef9532a4ac8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35032" y="4487222"/>
            <a:ext cx="471055" cy="35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9495669" y="4204324"/>
            <a:ext cx="2341418" cy="9215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Нравственное качество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60" name="Picture 12" descr="https://cp12.nevsepic.com.ua/2-3/1358104623-1026527-www.nevsepic.com.u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136" y="972385"/>
            <a:ext cx="3780864" cy="2490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54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phonoteka.org/uploads/posts/2021-05/1621764144_20-phonoteka_org-p-fon-dlya-slaida-v-prezentatsii-delovoi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983"/>
            <a:ext cx="12191999" cy="720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14945" y="0"/>
            <a:ext cx="918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Методы духовно-нравственного </a:t>
            </a:r>
            <a:r>
              <a:rPr lang="ru-RU" sz="3600" b="1" dirty="0" smtClean="0">
                <a:solidFill>
                  <a:srgbClr val="C00000"/>
                </a:solidFill>
              </a:rPr>
              <a:t>воспитания</a:t>
            </a: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583751"/>
              </p:ext>
            </p:extLst>
          </p:nvPr>
        </p:nvGraphicFramePr>
        <p:xfrm>
          <a:off x="526472" y="763429"/>
          <a:ext cx="11139054" cy="5810435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5636149">
                  <a:extLst>
                    <a:ext uri="{9D8B030D-6E8A-4147-A177-3AD203B41FA5}">
                      <a16:colId xmlns:a16="http://schemas.microsoft.com/office/drawing/2014/main" val="2018266966"/>
                    </a:ext>
                  </a:extLst>
                </a:gridCol>
                <a:gridCol w="5502905">
                  <a:extLst>
                    <a:ext uri="{9D8B030D-6E8A-4147-A177-3AD203B41FA5}">
                      <a16:colId xmlns:a16="http://schemas.microsoft.com/office/drawing/2014/main" val="1284433240"/>
                    </a:ext>
                  </a:extLst>
                </a:gridCol>
              </a:tblGrid>
              <a:tr h="12455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Методы формирования нравственного поведения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62" marR="55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Поручения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Упражнения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Требования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Положительные примеры взрослых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Воспитывающие ситуации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62" marR="55462" marT="0" marB="0"/>
                </a:tc>
                <a:extLst>
                  <a:ext uri="{0D108BD9-81ED-4DB2-BD59-A6C34878D82A}">
                    <a16:rowId xmlns:a16="http://schemas.microsoft.com/office/drawing/2014/main" val="2524968291"/>
                  </a:ext>
                </a:extLst>
              </a:tr>
              <a:tr h="12455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Формирование нравственного сознания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62" marR="55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Этическая беседа</a:t>
                      </a:r>
                      <a:b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Пример</a:t>
                      </a:r>
                      <a:b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Просьба</a:t>
                      </a:r>
                      <a:b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Объяснение</a:t>
                      </a:r>
                      <a:b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Внушение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62" marR="55462" marT="0" marB="0"/>
                </a:tc>
                <a:extLst>
                  <a:ext uri="{0D108BD9-81ED-4DB2-BD59-A6C34878D82A}">
                    <a16:rowId xmlns:a16="http://schemas.microsoft.com/office/drawing/2014/main" val="2731949510"/>
                  </a:ext>
                </a:extLst>
              </a:tr>
              <a:tr h="1023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Методы стимулирования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62" marR="55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Одобрение</a:t>
                      </a:r>
                      <a:b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Соревнование</a:t>
                      </a:r>
                      <a:b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Поощрение</a:t>
                      </a:r>
                      <a:b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Награждение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62" marR="55462" marT="0" marB="0"/>
                </a:tc>
                <a:extLst>
                  <a:ext uri="{0D108BD9-81ED-4DB2-BD59-A6C34878D82A}">
                    <a16:rowId xmlns:a16="http://schemas.microsoft.com/office/drawing/2014/main" val="3220925331"/>
                  </a:ext>
                </a:extLst>
              </a:tr>
              <a:tr h="344201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1920"/>
                        </a:spcAft>
                      </a:pPr>
                      <a:r>
                        <a:rPr lang="ru-RU" sz="2000" u="sng" dirty="0" smtClean="0">
                          <a:solidFill>
                            <a:srgbClr val="002060"/>
                          </a:solidFill>
                          <a:effectLst/>
                        </a:rPr>
                        <a:t>По </a:t>
                      </a:r>
                      <a:r>
                        <a:rPr lang="ru-RU" sz="2000" u="sng" dirty="0">
                          <a:solidFill>
                            <a:srgbClr val="002060"/>
                          </a:solidFill>
                          <a:effectLst/>
                        </a:rPr>
                        <a:t>способу выражения и </a:t>
                      </a:r>
                      <a:r>
                        <a:rPr lang="ru-RU" sz="2000" u="sng" dirty="0" smtClean="0">
                          <a:solidFill>
                            <a:srgbClr val="002060"/>
                          </a:solidFill>
                          <a:effectLst/>
                        </a:rPr>
                        <a:t>воздействия</a:t>
                      </a: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62" marR="5546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516203"/>
                  </a:ext>
                </a:extLst>
              </a:tr>
              <a:tr h="688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  <a:effectLst/>
                        </a:rPr>
                        <a:t>Наглядный </a:t>
                      </a: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метод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62" marR="55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Наблюдение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за сказочными героями, рассматривание иллюстраций, репродукций, предметов, проведение экскурсий, и другое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62" marR="55462" marT="0" marB="0"/>
                </a:tc>
                <a:extLst>
                  <a:ext uri="{0D108BD9-81ED-4DB2-BD59-A6C34878D82A}">
                    <a16:rowId xmlns:a16="http://schemas.microsoft.com/office/drawing/2014/main" val="47953341"/>
                  </a:ext>
                </a:extLst>
              </a:tr>
              <a:tr h="658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Словесный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62" marR="55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Беседа</a:t>
                      </a:r>
                      <a:r>
                        <a:rPr lang="ru-RU" sz="1400" b="1" dirty="0">
                          <a:effectLst/>
                        </a:rPr>
                        <a:t>,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рассказ, чтение сказок, разгадывание загадок, заучивание песенок, поговорок, считалок, разбор ситуаций, проведение конкурсов, утренников и так далее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62" marR="55462" marT="0" marB="0"/>
                </a:tc>
                <a:extLst>
                  <a:ext uri="{0D108BD9-81ED-4DB2-BD59-A6C34878D82A}">
                    <a16:rowId xmlns:a16="http://schemas.microsoft.com/office/drawing/2014/main" val="2949680010"/>
                  </a:ext>
                </a:extLst>
              </a:tr>
              <a:tr h="4338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2060"/>
                          </a:solidFill>
                          <a:effectLst/>
                        </a:rPr>
                        <a:t>Практический 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62" marR="554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Изготовление поделок, рисование, разучивание танцев, проведение игр, инсценировок, проекты и так далее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62" marR="55462" marT="0" marB="0"/>
                </a:tc>
                <a:extLst>
                  <a:ext uri="{0D108BD9-81ED-4DB2-BD59-A6C34878D82A}">
                    <a16:rowId xmlns:a16="http://schemas.microsoft.com/office/drawing/2014/main" val="3873769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4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phonoteka.org/uploads/posts/2021-05/1621764144_20-phonoteka_org-p-fon-dlya-slaida-v-prezentatsii-delovoi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29768"/>
            <a:ext cx="12191999" cy="719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712684" y="1717963"/>
            <a:ext cx="4385297" cy="309640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Средства духовно-нравственного воспитания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72836" y="647701"/>
            <a:ext cx="3032411" cy="13854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Художественные средства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69830" y="3914566"/>
            <a:ext cx="2445861" cy="145687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Природа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286752" y="446809"/>
            <a:ext cx="2464375" cy="158634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Виды детской деятельности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730508" y="4100684"/>
            <a:ext cx="2756186" cy="14430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Окружающая обстановка (социум)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3905247" y="1620982"/>
            <a:ext cx="555917" cy="41217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7730836" y="1717964"/>
            <a:ext cx="555916" cy="457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335311" y="3914566"/>
            <a:ext cx="438482" cy="3722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8097981" y="3662378"/>
            <a:ext cx="810492" cy="3692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407098" y="2160240"/>
            <a:ext cx="21613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- художественная </a:t>
            </a:r>
            <a:r>
              <a:rPr lang="ru-RU" dirty="0">
                <a:solidFill>
                  <a:srgbClr val="002060"/>
                </a:solidFill>
              </a:rPr>
              <a:t>литература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- изобразительное </a:t>
            </a:r>
            <a:r>
              <a:rPr lang="ru-RU" dirty="0">
                <a:solidFill>
                  <a:srgbClr val="002060"/>
                </a:solidFill>
              </a:rPr>
              <a:t>искусство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- музыка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- кино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00918" y="5543706"/>
            <a:ext cx="2638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- эмоциональное </a:t>
            </a:r>
            <a:r>
              <a:rPr lang="ru-RU" dirty="0">
                <a:solidFill>
                  <a:srgbClr val="002060"/>
                </a:solidFill>
              </a:rPr>
              <a:t>благополучие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- любовь </a:t>
            </a:r>
            <a:r>
              <a:rPr lang="ru-RU" dirty="0">
                <a:solidFill>
                  <a:srgbClr val="002060"/>
                </a:solidFill>
              </a:rPr>
              <a:t>окружающих взрослых и сверстников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7098" y="5668892"/>
            <a:ext cx="2818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- живая </a:t>
            </a:r>
            <a:r>
              <a:rPr lang="ru-RU" dirty="0">
                <a:solidFill>
                  <a:srgbClr val="002060"/>
                </a:solidFill>
              </a:rPr>
              <a:t>природа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- неживая </a:t>
            </a:r>
            <a:r>
              <a:rPr lang="ru-RU" dirty="0">
                <a:solidFill>
                  <a:srgbClr val="002060"/>
                </a:solidFill>
              </a:rPr>
              <a:t>природа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08289" y="2102166"/>
            <a:ext cx="21295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- игровая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- познавательная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- трудовая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- творческая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- коммуникативная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8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phonoteka.org/uploads/posts/2021-05/1621764144_20-phonoteka_org-p-fon-dlya-slaida-v-prezentatsii-delovoi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2" y="0"/>
            <a:ext cx="12191999" cy="720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Admin\Pictures\ju.png"/>
          <p:cNvPicPr/>
          <p:nvPr/>
        </p:nvPicPr>
        <p:blipFill>
          <a:blip r:embed="rId3" cstate="print"/>
          <a:srcRect l="16515" t="5983" r="18546" b="23362"/>
          <a:stretch>
            <a:fillRect/>
          </a:stretch>
        </p:blipFill>
        <p:spPr bwMode="auto">
          <a:xfrm>
            <a:off x="6544020" y="1366092"/>
            <a:ext cx="5014136" cy="35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6960" y="1000723"/>
            <a:ext cx="603457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ru-RU" sz="1700" dirty="0" smtClean="0">
                <a:solidFill>
                  <a:srgbClr val="002060"/>
                </a:solidFill>
                <a:ea typeface="Calibri" panose="020F0502020204030204" pitchFamily="34" charset="0"/>
              </a:rPr>
              <a:t>     </a:t>
            </a:r>
            <a:r>
              <a:rPr lang="ru-RU" smtClean="0">
                <a:solidFill>
                  <a:srgbClr val="002060"/>
                </a:solidFill>
                <a:ea typeface="Calibri" panose="020F0502020204030204" pitchFamily="34" charset="0"/>
              </a:rPr>
              <a:t>Во время чтения </a:t>
            </a:r>
            <a:r>
              <a:rPr lang="ru-RU" i="1" dirty="0" smtClean="0">
                <a:solidFill>
                  <a:srgbClr val="002060"/>
                </a:solidFill>
                <a:ea typeface="Calibri" panose="020F0502020204030204" pitchFamily="34" charset="0"/>
              </a:rPr>
              <a:t>художественной литературы </a:t>
            </a: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</a:rPr>
              <a:t>раскрываются лучшие черты и качества человека и осуждаются отрицательные поступки и явления. Сопереживая героям у детей появляется желание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следовать хорошим примерам и воздерживаться от отрицательных поступков.  В них начинают пробуждаться гуманные </a:t>
            </a:r>
            <a:r>
              <a:rPr lang="ru-RU" dirty="0" smtClean="0">
                <a:solidFill>
                  <a:srgbClr val="002060"/>
                </a:solidFill>
              </a:rPr>
              <a:t>чувства.</a:t>
            </a:r>
            <a:r>
              <a:rPr lang="ru-RU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i="1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Этическая </a:t>
            </a:r>
            <a:r>
              <a:rPr lang="ru-RU" i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беседа 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сочетается с разными видами деятельности дошкольников, упражнениями, нацеленными на формирование нравственного сознания и поведения.</a:t>
            </a:r>
            <a:r>
              <a:rPr lang="ru-RU" dirty="0">
                <a:solidFill>
                  <a:srgbClr val="002060"/>
                </a:solidFill>
              </a:rPr>
              <a:t>  В процессе беседы педагог не только задает вопросы для обсуждения, но и ищет, то главное, что стимулирует стремление детей думать, высказывать свою точку зрения, доказывать ее, 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правильно использовать нравственные понятия и их противоположности. 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5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s2.detsad.tver.ru/wp-content/uploads/sites/33/2016/03/DSCN4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6" y="368526"/>
            <a:ext cx="4646690" cy="348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xn-----7kcablefcdl4h1avobfe.xn--p1ai/wp-content/uploads/2014/09/iskusstvo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536" y="368526"/>
            <a:ext cx="4218753" cy="304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10800000" flipV="1">
            <a:off x="274204" y="4148153"/>
            <a:ext cx="58522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</a:rPr>
              <a:t>Дошкольники получают </a:t>
            </a: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</a:rPr>
              <a:t>знания об искусстве, знакомятся с различными видами искусства: музыкой, литературой, живописью, графикой, архитектурой, скульптурой, театром, декоративно-прикладным искусством, это даёт возможность прививать любовь к Родине, к её истории, к народным традициям, воспитывать патриотические чувства</a:t>
            </a:r>
            <a:r>
              <a:rPr lang="ru-RU" sz="2000" dirty="0">
                <a:ea typeface="Calibri" panose="020F0502020204030204" pitchFamily="34" charset="0"/>
              </a:rPr>
              <a:t>.</a:t>
            </a:r>
            <a:endParaRPr lang="ru-RU" sz="2000" dirty="0"/>
          </a:p>
        </p:txBody>
      </p:sp>
      <p:pic>
        <p:nvPicPr>
          <p:cNvPr id="3084" name="Picture 12" descr="https://kikonline.ru/wp-content/upload/fotos/97-97/img_74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536" y="3744026"/>
            <a:ext cx="4381308" cy="284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phonoteka.org/uploads/posts/2021-05/1621764144_20-phonoteka_org-p-fon-dlya-slaida-v-prezentatsii-delovoi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983"/>
            <a:ext cx="12191999" cy="720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Проект бумага\IMG_20190123_1128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6361" y="448112"/>
            <a:ext cx="4582404" cy="64098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826" y="0"/>
            <a:ext cx="70167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         В процессе наблюдений за объектами живой и неживой природы, дети усваивают не только  знания о названиях, свойствах, связях </a:t>
            </a:r>
            <a:r>
              <a:rPr lang="ru-RU" sz="2000" dirty="0">
                <a:solidFill>
                  <a:srgbClr val="002060"/>
                </a:solidFill>
              </a:rPr>
              <a:t>и </a:t>
            </a:r>
            <a:r>
              <a:rPr lang="ru-RU" sz="2000" dirty="0" smtClean="0">
                <a:solidFill>
                  <a:srgbClr val="002060"/>
                </a:solidFill>
              </a:rPr>
              <a:t>зависимостях, но и узнают правила поведения людей в природе. Представления о взаимодействии человека с природой, способах её охраны станут предпосылкой воспитания у детей гуманного отношения, желание заботиться, оберегать.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www.maam.ru/upload/blogs/detsad-234516-153703622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 bwMode="auto">
          <a:xfrm>
            <a:off x="164826" y="2541336"/>
            <a:ext cx="6429375" cy="412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0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661</Words>
  <Application>Microsoft Office PowerPoint</Application>
  <PresentationFormat>Широкоэкранный</PresentationFormat>
  <Paragraphs>72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духовно-нравственного воспитания дошкольников в формировании ценностного отношения к окружающей действительности</dc:title>
  <dc:creator>Пользователь</dc:creator>
  <cp:lastModifiedBy>Пользователь</cp:lastModifiedBy>
  <cp:revision>69</cp:revision>
  <dcterms:created xsi:type="dcterms:W3CDTF">2021-11-07T21:19:10Z</dcterms:created>
  <dcterms:modified xsi:type="dcterms:W3CDTF">2022-02-27T07:26:38Z</dcterms:modified>
</cp:coreProperties>
</file>