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4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9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9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8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5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8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9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7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818A0A-7FF6-4268-952C-2D8DD4CB88E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CAD23-956A-481C-B02B-435FE9A1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89BC5-6903-437D-A3C0-59B0707C1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594" y="1560787"/>
            <a:ext cx="7127474" cy="1825878"/>
          </a:xfrm>
        </p:spPr>
        <p:txBody>
          <a:bodyPr/>
          <a:lstStyle/>
          <a:p>
            <a:r>
              <a:rPr lang="ru-RU" dirty="0"/>
              <a:t>Тема: Этика отношения к детству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978AE0-BB77-4C4B-B06D-7E8D5DF43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0594" y="3657597"/>
            <a:ext cx="7439278" cy="1639616"/>
          </a:xfrm>
        </p:spPr>
        <p:txBody>
          <a:bodyPr>
            <a:normAutofit/>
          </a:bodyPr>
          <a:lstStyle/>
          <a:p>
            <a:r>
              <a:rPr lang="ru-RU" sz="3200" dirty="0"/>
              <a:t>Правила отношения к ребенку в образовательном процессе со стороны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323578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CF4A5A-7AD5-4A72-95EB-37A60024AF98}"/>
              </a:ext>
            </a:extLst>
          </p:cNvPr>
          <p:cNvSpPr/>
          <p:nvPr/>
        </p:nvSpPr>
        <p:spPr>
          <a:xfrm>
            <a:off x="919655" y="13468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4</a:t>
            </a:r>
          </a:p>
          <a:p>
            <a:r>
              <a:rPr lang="ru-RU" dirty="0"/>
              <a:t>Установление личных границ</a:t>
            </a:r>
          </a:p>
          <a:p>
            <a:r>
              <a:rPr lang="ru-RU" dirty="0"/>
              <a:t>Учитель или педагог не должен переступать границы личной жизни в общении со своими учениками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B998F-6B31-4A3C-A647-0D8CD44E7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27" y="2330506"/>
            <a:ext cx="5368397" cy="35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0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99D38E-1CC2-4249-AFF1-3B71E3C37FF2}"/>
              </a:ext>
            </a:extLst>
          </p:cNvPr>
          <p:cNvSpPr/>
          <p:nvPr/>
        </p:nvSpPr>
        <p:spPr>
          <a:xfrm>
            <a:off x="982718" y="12714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5</a:t>
            </a:r>
          </a:p>
          <a:p>
            <a:r>
              <a:rPr lang="ru-RU" dirty="0"/>
              <a:t>Умение говорить своим ученикам о допущенных ими ошибок</a:t>
            </a:r>
          </a:p>
          <a:p>
            <a:r>
              <a:rPr lang="ru-RU" dirty="0"/>
              <a:t>Говорить об ошибках ученикам необходимо .Однако, стоит помнить о том, что дети только приобретают новые навыки. Говорить о недочетах стоит мягко и не унижая ребенка.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942EE-0FD9-4EDE-B379-033CACC5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27" y="2748767"/>
            <a:ext cx="4246179" cy="33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37D77B-F6A9-4D24-A1B6-A8A09967E96C}"/>
              </a:ext>
            </a:extLst>
          </p:cNvPr>
          <p:cNvSpPr/>
          <p:nvPr/>
        </p:nvSpPr>
        <p:spPr>
          <a:xfrm>
            <a:off x="5065986" y="116108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6</a:t>
            </a:r>
          </a:p>
          <a:p>
            <a:r>
              <a:rPr lang="ru-RU" dirty="0"/>
              <a:t>Похвала</a:t>
            </a:r>
          </a:p>
          <a:p>
            <a:r>
              <a:rPr lang="ru-RU" dirty="0"/>
              <a:t>Умение хвалить ребенка ,за хорошо выполненные задания.</a:t>
            </a:r>
          </a:p>
          <a:p>
            <a:r>
              <a:rPr lang="ru-RU" dirty="0"/>
              <a:t>Именно похвала со стороны наставника дает силы и веру, желание работать на хороший результат.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67FEF-9F4A-41D8-B254-CABB9DF1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0" y="2747210"/>
            <a:ext cx="4578569" cy="29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73D213-9052-49C4-8BB2-4A3E9DDC5840}"/>
              </a:ext>
            </a:extLst>
          </p:cNvPr>
          <p:cNvSpPr/>
          <p:nvPr/>
        </p:nvSpPr>
        <p:spPr>
          <a:xfrm>
            <a:off x="872358" y="12049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7</a:t>
            </a:r>
          </a:p>
          <a:p>
            <a:r>
              <a:rPr lang="ru-RU" dirty="0"/>
              <a:t>Умение педагога попросить прощение</a:t>
            </a:r>
          </a:p>
          <a:p>
            <a:r>
              <a:rPr lang="ru-RU" dirty="0"/>
              <a:t>Педагог так же как и ученик способен совершать ошибки. Важно принимать их и уметь просить прощение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56235-1319-4EBA-82E8-7EC4341D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92" y="1560786"/>
            <a:ext cx="6148550" cy="43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A326C9-5678-41C4-9F2A-E2E368A25C56}"/>
              </a:ext>
            </a:extLst>
          </p:cNvPr>
          <p:cNvSpPr/>
          <p:nvPr/>
        </p:nvSpPr>
        <p:spPr>
          <a:xfrm>
            <a:off x="903890" y="12872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8</a:t>
            </a:r>
          </a:p>
          <a:p>
            <a:r>
              <a:rPr lang="ru-RU" dirty="0"/>
              <a:t>Атмосфера в кабинете </a:t>
            </a:r>
          </a:p>
          <a:p>
            <a:r>
              <a:rPr lang="ru-RU" dirty="0"/>
              <a:t>Именно педагог создает атмосферу на своем уроке. Она является начальной частичкой любви к предмету и преподавателю у ученика.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F6681-5E69-4832-9691-B909B7E8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3851"/>
            <a:ext cx="5050221" cy="3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EB80C2-254B-4176-A4CB-B4D7615F9048}"/>
              </a:ext>
            </a:extLst>
          </p:cNvPr>
          <p:cNvSpPr/>
          <p:nvPr/>
        </p:nvSpPr>
        <p:spPr>
          <a:xfrm>
            <a:off x="888124" y="10946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9</a:t>
            </a:r>
          </a:p>
          <a:p>
            <a:r>
              <a:rPr lang="ru-RU" dirty="0"/>
              <a:t>Соблюдение субординации </a:t>
            </a:r>
          </a:p>
          <a:p>
            <a:r>
              <a:rPr lang="ru-RU" dirty="0"/>
              <a:t>Не переходить на оскорбления, повышения тона в общении с учениками.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22362-DE2F-4906-9CEC-FB18263C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07" y="2262840"/>
            <a:ext cx="5851634" cy="35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5FCEEA-C073-44E6-A3E9-28CAA4DD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34" y="681859"/>
            <a:ext cx="6605752" cy="54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EBAF92-1073-4866-88D9-7D8C4287F7F0}"/>
              </a:ext>
            </a:extLst>
          </p:cNvPr>
          <p:cNvSpPr/>
          <p:nvPr/>
        </p:nvSpPr>
        <p:spPr>
          <a:xfrm>
            <a:off x="667407" y="5666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Многочисленные российские исследования в области гуманистической и социальной педагогики рассматривают детство как начальную и особую стадию индивидуального жизненного цикла, когда генетические часы обеспечивают наиболее интенсивный рост человеческого организма, а ближайшая социокультурная среда закладывает основные особенности психики и опыт последующего социального поведения человека, помогает или тормозит самораскрытие уникального творческого потенциала человеческой индивидуальности и личности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84F983-34A9-4CCA-BAF1-81F88A35C1BF}"/>
              </a:ext>
            </a:extLst>
          </p:cNvPr>
          <p:cNvSpPr/>
          <p:nvPr/>
        </p:nvSpPr>
        <p:spPr>
          <a:xfrm>
            <a:off x="5270938" y="405295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детстве обычно выделяют период младенчества (от рождения до 1 года), раннее детство (от 1 года .]0 3 лет), дошкольный возраст (от 3 до 6 лет), младший школьный возраст (от 6 до 10 лет). Как показывает педагогическая теория и практика, по мере развития производства и повышения культурного уровня общества происходит постепенное сдвигание верхних возрастных границ.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2D721E-62C9-43F1-8DE4-05BC03BD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25" y="3460101"/>
            <a:ext cx="3168213" cy="2624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43A40A-E053-4985-BB7D-9963FA55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12" y="1854041"/>
            <a:ext cx="4743637" cy="16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86FE1D-BEDB-4753-993D-CC51B500A939}"/>
              </a:ext>
            </a:extLst>
          </p:cNvPr>
          <p:cNvSpPr/>
          <p:nvPr/>
        </p:nvSpPr>
        <p:spPr>
          <a:xfrm>
            <a:off x="790903" y="716256"/>
            <a:ext cx="34631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Педагогическая этика – это совокупность норм и правил поведения педагога, обеспечивающая нравственный характер педагогической деятельности и взаимоотношений, обусловленных педагогической деятельностью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712AE-D571-4A7A-AC77-19C01E2A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62" y="2261681"/>
            <a:ext cx="6357773" cy="35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7E6203-D668-4048-8E92-F4392D2CA7E1}"/>
              </a:ext>
            </a:extLst>
          </p:cNvPr>
          <p:cNvSpPr/>
          <p:nvPr/>
        </p:nvSpPr>
        <p:spPr>
          <a:xfrm>
            <a:off x="4104290" y="770500"/>
            <a:ext cx="7199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Роль этики в процессе педагогической деятельности занимает одну из</a:t>
            </a:r>
          </a:p>
          <a:p>
            <a:r>
              <a:rPr lang="ru-RU" dirty="0"/>
              <a:t>ведущих ролей, так как педагог является авторитетом и примером для</a:t>
            </a:r>
          </a:p>
          <a:p>
            <a:r>
              <a:rPr lang="ru-RU" dirty="0"/>
              <a:t>подражания, его поведение напрямую влияет на его взаимоотношения с</a:t>
            </a:r>
          </a:p>
          <a:p>
            <a:r>
              <a:rPr lang="ru-RU" dirty="0"/>
              <a:t>обучающимися, их родителями, психологический климат внутри класса или</a:t>
            </a:r>
          </a:p>
          <a:p>
            <a:r>
              <a:rPr lang="ru-RU" dirty="0"/>
              <a:t>группы. Навыки педагогического общения и принципы профессиональной</a:t>
            </a:r>
          </a:p>
          <a:p>
            <a:r>
              <a:rPr lang="ru-RU" dirty="0"/>
              <a:t>этики педагог вырабатывает как опытным путем, при работе в учебном</a:t>
            </a:r>
          </a:p>
          <a:p>
            <a:r>
              <a:rPr lang="ru-RU" dirty="0"/>
              <a:t>заведении, так и в процессе подготовки, например, изучая детскую</a:t>
            </a:r>
          </a:p>
          <a:p>
            <a:r>
              <a:rPr lang="ru-RU" dirty="0"/>
              <a:t>психологию, методику, педагогику, право и другие науки, которые</a:t>
            </a:r>
          </a:p>
          <a:p>
            <a:r>
              <a:rPr lang="ru-RU" dirty="0"/>
              <a:t>способствуют формированию знаний и представлений о корректном</a:t>
            </a:r>
          </a:p>
          <a:p>
            <a:r>
              <a:rPr lang="ru-RU" dirty="0"/>
              <a:t>поведении при работе в школе или другом образовательном учреждении.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3D5F4-C32E-43DE-85A2-350C605D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755" y="2478660"/>
            <a:ext cx="6967495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5986C6-0935-4629-9DA5-D915FDF05BF4}"/>
              </a:ext>
            </a:extLst>
          </p:cNvPr>
          <p:cNvSpPr/>
          <p:nvPr/>
        </p:nvSpPr>
        <p:spPr>
          <a:xfrm>
            <a:off x="951186" y="91679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Помимо прочего в профессиональный стандарт включены следующие</a:t>
            </a:r>
          </a:p>
          <a:p>
            <a:r>
              <a:rPr lang="ru-RU" dirty="0"/>
              <a:t>компетенции педагога:</a:t>
            </a:r>
          </a:p>
          <a:p>
            <a:r>
              <a:rPr lang="ru-RU" dirty="0"/>
              <a:t> умение распознавать трудности или проблемы в личной жизни</a:t>
            </a:r>
          </a:p>
          <a:p>
            <a:r>
              <a:rPr lang="ru-RU" dirty="0"/>
              <a:t>обучающегося на основании его поведения, реакции на похвалу или</a:t>
            </a:r>
          </a:p>
          <a:p>
            <a:r>
              <a:rPr lang="ru-RU" dirty="0"/>
              <a:t>наказание, общении со сверстниками, педагогами и другими</a:t>
            </a:r>
          </a:p>
          <a:p>
            <a:r>
              <a:rPr lang="ru-RU" dirty="0"/>
              <a:t>сотрудниками образовательного учреждения;</a:t>
            </a:r>
          </a:p>
          <a:p>
            <a:r>
              <a:rPr lang="ru-RU" dirty="0"/>
              <a:t> соблюдение правовых, нравственных и этических норм, требований</a:t>
            </a:r>
          </a:p>
          <a:p>
            <a:r>
              <a:rPr lang="ru-RU" dirty="0"/>
              <a:t>профессиональной этики.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C6DA4-1376-4CF7-A509-3C1FDE37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1494439"/>
            <a:ext cx="4210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000CA9-4C36-462D-9357-978BF2620C46}"/>
              </a:ext>
            </a:extLst>
          </p:cNvPr>
          <p:cNvSpPr/>
          <p:nvPr/>
        </p:nvSpPr>
        <p:spPr>
          <a:xfrm>
            <a:off x="4114800" y="843677"/>
            <a:ext cx="7220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Другой важный аспект педагогической этики – моральный образ</a:t>
            </a:r>
          </a:p>
          <a:p>
            <a:r>
              <a:rPr lang="ru-RU" dirty="0"/>
              <a:t>школы, как социального института, который призван не просто</a:t>
            </a:r>
          </a:p>
          <a:p>
            <a:r>
              <a:rPr lang="ru-RU" dirty="0"/>
              <a:t>транслировать информацию, а обучать и воспитывать детей, прививать им</a:t>
            </a:r>
          </a:p>
          <a:p>
            <a:r>
              <a:rPr lang="ru-RU" dirty="0"/>
              <a:t>общечеловеческие ценности, такие как добро, справедливость, милосердие. В</a:t>
            </a:r>
          </a:p>
          <a:p>
            <a:r>
              <a:rPr lang="ru-RU" dirty="0"/>
              <a:t>свою очередь педагог, как представитель этого социального института</a:t>
            </a:r>
          </a:p>
          <a:p>
            <a:r>
              <a:rPr lang="ru-RU" dirty="0"/>
              <a:t>должен обладать всеми личностными и профессиональными качествами,</a:t>
            </a:r>
          </a:p>
          <a:p>
            <a:r>
              <a:rPr lang="ru-RU" dirty="0"/>
              <a:t>которые формируют педагогическую этику.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80E85-2FBC-45AA-8DCA-912EB7F6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93" y="3429000"/>
            <a:ext cx="3514223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4BB81A-3EE8-483D-BDE0-24A1EFDF6C0C}"/>
              </a:ext>
            </a:extLst>
          </p:cNvPr>
          <p:cNvSpPr/>
          <p:nvPr/>
        </p:nvSpPr>
        <p:spPr>
          <a:xfrm>
            <a:off x="919656" y="9505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1</a:t>
            </a:r>
          </a:p>
          <a:p>
            <a:r>
              <a:rPr lang="ru-RU" dirty="0"/>
              <a:t>Каждый ребенок должен быть услышан педагогом</a:t>
            </a:r>
          </a:p>
          <a:p>
            <a:r>
              <a:rPr lang="ru-RU" dirty="0"/>
              <a:t>Преподавателю необходимо создавать условия для того ,чтобы у воспитанников была возможность говорить о своих правах в образовательном процессе.</a:t>
            </a:r>
          </a:p>
          <a:p>
            <a:r>
              <a:rPr lang="ru-RU" dirty="0"/>
              <a:t>В настоящее время дети стали выполнять посильные для них, общественные задачи. Таким способом формируется ответственность у детей за свои действия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9A79D-75DA-41E7-9002-1B05EC42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33" y="3075583"/>
            <a:ext cx="4356739" cy="28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957FD8-D07B-4315-9480-40068A5F3D5E}"/>
              </a:ext>
            </a:extLst>
          </p:cNvPr>
          <p:cNvSpPr/>
          <p:nvPr/>
        </p:nvSpPr>
        <p:spPr>
          <a:xfrm>
            <a:off x="762000" y="8244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2</a:t>
            </a:r>
          </a:p>
          <a:p>
            <a:r>
              <a:rPr lang="ru-RU" dirty="0"/>
              <a:t>Открытость</a:t>
            </a:r>
          </a:p>
          <a:p>
            <a:r>
              <a:rPr lang="ru-RU" dirty="0"/>
              <a:t>Открытость- важнейшая этическая категория, объясняющая многие глубины бессознательных процессов. Это мера свободы и согласия человека в отношении себя и других.</a:t>
            </a:r>
          </a:p>
          <a:p>
            <a:r>
              <a:rPr lang="ru-RU" dirty="0"/>
              <a:t>Для становления развития личности , ребенку необходимо быть открытым. Именно педагог может поспособствовать раскрепощению воспитанника.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DE39A-8782-4221-BA3C-53B308A1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23354"/>
            <a:ext cx="4968109" cy="33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3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1ECEBC-0F29-4714-990D-8D35861D340C}"/>
              </a:ext>
            </a:extLst>
          </p:cNvPr>
          <p:cNvSpPr/>
          <p:nvPr/>
        </p:nvSpPr>
        <p:spPr>
          <a:xfrm>
            <a:off x="5318235" y="8773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Правило 3</a:t>
            </a:r>
          </a:p>
          <a:p>
            <a:r>
              <a:rPr lang="ru-RU" dirty="0"/>
              <a:t>Быть внимательным и эмпатичным человеком.</a:t>
            </a:r>
          </a:p>
          <a:p>
            <a:r>
              <a:rPr lang="ru-RU" dirty="0"/>
              <a:t>Учитель должен стараться обращать внимания даже на значимые мелочи в образовательном процессе, которые непосредственно касаются детей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71876-271B-4B3C-A1FA-1E7B6D398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" y="2589557"/>
            <a:ext cx="4628015" cy="33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647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Тема: Этика отношения к детству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Этика отношения к детству</dc:title>
  <dc:creator>Пользователь</dc:creator>
  <cp:lastModifiedBy>Пользователь</cp:lastModifiedBy>
  <cp:revision>8</cp:revision>
  <dcterms:created xsi:type="dcterms:W3CDTF">2021-12-17T16:03:41Z</dcterms:created>
  <dcterms:modified xsi:type="dcterms:W3CDTF">2021-12-18T16:47:01Z</dcterms:modified>
</cp:coreProperties>
</file>