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6" r:id="rId7"/>
    <p:sldId id="265" r:id="rId8"/>
    <p:sldId id="267" r:id="rId9"/>
    <p:sldId id="261" r:id="rId10"/>
    <p:sldId id="268" r:id="rId11"/>
    <p:sldId id="269" r:id="rId12"/>
    <p:sldId id="270" r:id="rId13"/>
    <p:sldId id="264" r:id="rId14"/>
    <p:sldId id="271" r:id="rId15"/>
    <p:sldId id="273" r:id="rId16"/>
    <p:sldId id="263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48E3E96-0F0A-4F2B-9356-ECB7844B051C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E61B2CB-3BCD-4271-9239-3534475CA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8E3E96-0F0A-4F2B-9356-ECB7844B051C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1B2CB-3BCD-4271-9239-3534475CA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48E3E96-0F0A-4F2B-9356-ECB7844B051C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E61B2CB-3BCD-4271-9239-3534475CA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8E3E96-0F0A-4F2B-9356-ECB7844B051C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1B2CB-3BCD-4271-9239-3534475CA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48E3E96-0F0A-4F2B-9356-ECB7844B051C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E61B2CB-3BCD-4271-9239-3534475CA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8E3E96-0F0A-4F2B-9356-ECB7844B051C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1B2CB-3BCD-4271-9239-3534475CA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8E3E96-0F0A-4F2B-9356-ECB7844B051C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1B2CB-3BCD-4271-9239-3534475CA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8E3E96-0F0A-4F2B-9356-ECB7844B051C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1B2CB-3BCD-4271-9239-3534475CA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48E3E96-0F0A-4F2B-9356-ECB7844B051C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1B2CB-3BCD-4271-9239-3534475CA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8E3E96-0F0A-4F2B-9356-ECB7844B051C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1B2CB-3BCD-4271-9239-3534475CA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8E3E96-0F0A-4F2B-9356-ECB7844B051C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1B2CB-3BCD-4271-9239-3534475CAD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48E3E96-0F0A-4F2B-9356-ECB7844B051C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E61B2CB-3BCD-4271-9239-3534475CA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libri"/>
                <a:ea typeface="Calibri"/>
                <a:cs typeface="Times New Roman"/>
              </a:rPr>
              <a:t>Моделирование в развитии математических представлений дошкольников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3929066"/>
            <a:ext cx="5114778" cy="2714644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 </a:t>
            </a:r>
            <a:r>
              <a:rPr lang="ru-RU" dirty="0" smtClean="0"/>
              <a:t>старший воспитатель</a:t>
            </a:r>
            <a:endParaRPr lang="ru-RU" dirty="0" smtClean="0"/>
          </a:p>
          <a:p>
            <a:r>
              <a:rPr lang="ru-RU" dirty="0" smtClean="0"/>
              <a:t>Филатова Татьяна Александровна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МБДОУ </a:t>
            </a:r>
            <a:r>
              <a:rPr lang="ru-RU" dirty="0" smtClean="0"/>
              <a:t>«Детский </a:t>
            </a:r>
            <a:r>
              <a:rPr lang="ru-RU" dirty="0" smtClean="0"/>
              <a:t>сад </a:t>
            </a:r>
            <a:r>
              <a:rPr lang="ru-RU" dirty="0" smtClean="0"/>
              <a:t>имени Н.К.Крупской»</a:t>
            </a:r>
            <a:endParaRPr lang="ru-RU" dirty="0" smtClean="0"/>
          </a:p>
          <a:p>
            <a:pPr algn="ctr"/>
            <a:r>
              <a:rPr lang="ru-RU" dirty="0" smtClean="0"/>
              <a:t>Село Барское Татарово</a:t>
            </a:r>
            <a:endParaRPr lang="ru-RU" dirty="0"/>
          </a:p>
        </p:txBody>
      </p:sp>
      <p:pic>
        <p:nvPicPr>
          <p:cNvPr id="4" name="Picture 2" descr="C:\Users\1\Desktop\Мама\личные картинки\2014-02-12 дети1\картинки дети\collagepodg3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786190"/>
            <a:ext cx="2928958" cy="2829210"/>
          </a:xfrm>
          <a:prstGeom prst="rect">
            <a:avLst/>
          </a:prstGeom>
          <a:noFill/>
        </p:spPr>
      </p:pic>
      <p:pic>
        <p:nvPicPr>
          <p:cNvPr id="6" name="Picture 2" descr="C:\Users\1\Desktop\Screenshot_20190217-220448.jpeg"/>
          <p:cNvPicPr>
            <a:picLocks noChangeAspect="1" noChangeArrowheads="1"/>
          </p:cNvPicPr>
          <p:nvPr/>
        </p:nvPicPr>
        <p:blipFill>
          <a:blip r:embed="rId3" cstate="print"/>
          <a:srcRect t="3952" r="53125" b="63114"/>
          <a:stretch>
            <a:fillRect/>
          </a:stretch>
        </p:blipFill>
        <p:spPr bwMode="auto">
          <a:xfrm>
            <a:off x="714348" y="500042"/>
            <a:ext cx="2357454" cy="2946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algn="ctr"/>
            <a:r>
              <a:rPr lang="ru-RU" dirty="0" smtClean="0"/>
              <a:t>предметные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«Блоки Дьенеша»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«Кубики для всех» Никитина.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u="sng" dirty="0" smtClean="0"/>
              <a:t>Палочки </a:t>
            </a:r>
            <a:r>
              <a:rPr lang="ru-RU" u="sng" dirty="0" err="1" smtClean="0"/>
              <a:t>Кюизенера</a:t>
            </a:r>
            <a:endParaRPr lang="ru-RU" u="sng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C:\Users\1\Desktop\моделирование и ФЭМП\Screenshot_20190217-163833.jpeg"/>
          <p:cNvPicPr>
            <a:picLocks noChangeAspect="1" noChangeArrowheads="1"/>
          </p:cNvPicPr>
          <p:nvPr/>
        </p:nvPicPr>
        <p:blipFill>
          <a:blip r:embed="rId2" cstate="print"/>
          <a:srcRect t="5451" b="61841"/>
          <a:stretch>
            <a:fillRect/>
          </a:stretch>
        </p:blipFill>
        <p:spPr bwMode="auto">
          <a:xfrm>
            <a:off x="3643306" y="1142984"/>
            <a:ext cx="2500330" cy="1455017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56" t="5210" r="7812" b="55269"/>
          <a:stretch>
            <a:fillRect/>
          </a:stretch>
        </p:blipFill>
        <p:spPr bwMode="auto">
          <a:xfrm>
            <a:off x="5262569" y="2214554"/>
            <a:ext cx="266701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 l="15735" t="28006" r="8215" b="35145"/>
          <a:stretch>
            <a:fillRect/>
          </a:stretch>
        </p:blipFill>
        <p:spPr bwMode="auto">
          <a:xfrm>
            <a:off x="4214810" y="4429132"/>
            <a:ext cx="2568882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14843" t="28923" r="12500" b="15749"/>
          <a:stretch>
            <a:fillRect/>
          </a:stretch>
        </p:blipFill>
        <p:spPr bwMode="auto">
          <a:xfrm>
            <a:off x="6500826" y="1500174"/>
            <a:ext cx="2143140" cy="290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111" t="43433" r="5594" b="19718"/>
          <a:stretch>
            <a:fillRect/>
          </a:stretch>
        </p:blipFill>
        <p:spPr bwMode="auto">
          <a:xfrm>
            <a:off x="3714744" y="0"/>
            <a:ext cx="3071834" cy="247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285720" y="428604"/>
            <a:ext cx="6858016" cy="607223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Логические планшеты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Многофункциональные развивающие игрушки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«Сложи узор»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print"/>
          <a:srcRect l="10488" t="6583" r="349" b="53620"/>
          <a:stretch>
            <a:fillRect/>
          </a:stretch>
        </p:blipFill>
        <p:spPr bwMode="auto">
          <a:xfrm>
            <a:off x="3000364" y="3964761"/>
            <a:ext cx="3643338" cy="289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ru-RU" dirty="0" smtClean="0"/>
              <a:t>Предметно-схематические</a:t>
            </a:r>
            <a:endParaRPr lang="ru-RU" dirty="0"/>
          </a:p>
        </p:txBody>
      </p:sp>
      <p:pic>
        <p:nvPicPr>
          <p:cNvPr id="4103" name="Picture 7" descr="C:\Users\1\Desktop\Screenshot_20190217-21031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758" t="7754" r="8765" b="25043"/>
          <a:stretch>
            <a:fillRect/>
          </a:stretch>
        </p:blipFill>
        <p:spPr bwMode="auto">
          <a:xfrm>
            <a:off x="642910" y="1285860"/>
            <a:ext cx="2071702" cy="3077957"/>
          </a:xfrm>
          <a:prstGeom prst="rect">
            <a:avLst/>
          </a:prstGeom>
          <a:noFill/>
        </p:spPr>
      </p:pic>
      <p:pic>
        <p:nvPicPr>
          <p:cNvPr id="4104" name="Picture 8" descr="C:\Users\1\Desktop\Screenshot_20190217-210327.jpeg"/>
          <p:cNvPicPr>
            <a:picLocks noChangeAspect="1" noChangeArrowheads="1"/>
          </p:cNvPicPr>
          <p:nvPr/>
        </p:nvPicPr>
        <p:blipFill>
          <a:blip r:embed="rId3" cstate="print"/>
          <a:srcRect l="21875" t="35509" r="7812" b="35509"/>
          <a:stretch>
            <a:fillRect/>
          </a:stretch>
        </p:blipFill>
        <p:spPr bwMode="auto">
          <a:xfrm>
            <a:off x="3214678" y="1643049"/>
            <a:ext cx="3078328" cy="2257441"/>
          </a:xfrm>
          <a:prstGeom prst="rect">
            <a:avLst/>
          </a:prstGeom>
          <a:noFill/>
        </p:spPr>
      </p:pic>
      <p:pic>
        <p:nvPicPr>
          <p:cNvPr id="4105" name="Picture 9" descr="C:\Users\1\Desktop\cvetochki.jpg"/>
          <p:cNvPicPr>
            <a:picLocks noChangeAspect="1" noChangeArrowheads="1"/>
          </p:cNvPicPr>
          <p:nvPr/>
        </p:nvPicPr>
        <p:blipFill>
          <a:blip r:embed="rId4" cstate="print"/>
          <a:srcRect l="27500" t="16666" r="23750" b="18333"/>
          <a:stretch>
            <a:fillRect/>
          </a:stretch>
        </p:blipFill>
        <p:spPr bwMode="auto">
          <a:xfrm>
            <a:off x="5500694" y="857232"/>
            <a:ext cx="257176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C:\Users\1\Desktop\poloska-s-dvumya-limonami-ostalnye-zakryty-specialnym-dvizhkom-600x450.jpg"/>
          <p:cNvPicPr>
            <a:picLocks noChangeAspect="1" noChangeArrowheads="1"/>
          </p:cNvPicPr>
          <p:nvPr/>
        </p:nvPicPr>
        <p:blipFill>
          <a:blip r:embed="rId5" cstate="print"/>
          <a:srcRect t="41667" r="3750" b="31666"/>
          <a:stretch>
            <a:fillRect/>
          </a:stretch>
        </p:blipFill>
        <p:spPr bwMode="auto">
          <a:xfrm rot="2500395">
            <a:off x="-136178" y="4662882"/>
            <a:ext cx="3539213" cy="735424"/>
          </a:xfrm>
          <a:prstGeom prst="rect">
            <a:avLst/>
          </a:prstGeom>
          <a:noFill/>
        </p:spPr>
      </p:pic>
      <p:pic>
        <p:nvPicPr>
          <p:cNvPr id="4107" name="Picture 11" descr="C:\Users\1\Desktop\fruktovoe-derev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3893348"/>
            <a:ext cx="3667131" cy="2750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Плоскостное моделирование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txBody>
          <a:bodyPr/>
          <a:lstStyle/>
          <a:p>
            <a:r>
              <a:rPr lang="ru-RU" dirty="0" smtClean="0"/>
              <a:t>Игра «</a:t>
            </a:r>
            <a:r>
              <a:rPr lang="ru-RU" dirty="0" err="1" smtClean="0"/>
              <a:t>Танграм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err="1" smtClean="0"/>
              <a:t>Колумбово</a:t>
            </a:r>
            <a:r>
              <a:rPr lang="ru-RU" dirty="0" smtClean="0"/>
              <a:t> яйцо»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Геометрическая мозаика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2500" t="37749" r="3125" b="34192"/>
          <a:stretch>
            <a:fillRect/>
          </a:stretch>
        </p:blipFill>
        <p:spPr bwMode="auto">
          <a:xfrm rot="19065103">
            <a:off x="5301369" y="1647331"/>
            <a:ext cx="3322215" cy="196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1\Desktop\танграм.jpeg"/>
          <p:cNvPicPr>
            <a:picLocks noChangeAspect="1" noChangeArrowheads="1"/>
          </p:cNvPicPr>
          <p:nvPr/>
        </p:nvPicPr>
        <p:blipFill>
          <a:blip r:embed="rId3" cstate="print"/>
          <a:srcRect t="3893" r="781" b="44731"/>
          <a:stretch>
            <a:fillRect/>
          </a:stretch>
        </p:blipFill>
        <p:spPr bwMode="auto">
          <a:xfrm>
            <a:off x="3357555" y="1000107"/>
            <a:ext cx="2279290" cy="2099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7" name="Picture 3" descr="C:\Users\1\Desktop\10116866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143380"/>
            <a:ext cx="2695555" cy="2318498"/>
          </a:xfrm>
          <a:prstGeom prst="rect">
            <a:avLst/>
          </a:prstGeom>
          <a:noFill/>
        </p:spPr>
      </p:pic>
      <p:pic>
        <p:nvPicPr>
          <p:cNvPr id="9" name="Picture 5" descr="C:\Users\1\Desktop\Screenshot_20190217-213005.jpeg"/>
          <p:cNvPicPr>
            <a:picLocks noChangeAspect="1" noChangeArrowheads="1"/>
          </p:cNvPicPr>
          <p:nvPr/>
        </p:nvPicPr>
        <p:blipFill>
          <a:blip r:embed="rId5" cstate="print"/>
          <a:srcRect t="5210" r="781" b="64491"/>
          <a:stretch>
            <a:fillRect/>
          </a:stretch>
        </p:blipFill>
        <p:spPr bwMode="auto">
          <a:xfrm>
            <a:off x="3643306" y="4286255"/>
            <a:ext cx="4167206" cy="2264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pPr algn="ctr"/>
            <a:r>
              <a:rPr lang="ru-RU" dirty="0" smtClean="0"/>
              <a:t>Графические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455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Мнемотаблицы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FF0000"/>
                </a:solidFill>
              </a:rPr>
              <a:t>Графики, пиктограммы, </a:t>
            </a:r>
            <a:r>
              <a:rPr lang="ru-RU" dirty="0" smtClean="0"/>
              <a:t>которые подбираются и создаются в зависимости от задач деятельности.</a:t>
            </a:r>
          </a:p>
          <a:p>
            <a:r>
              <a:rPr lang="ru-RU" dirty="0" smtClean="0"/>
              <a:t>По ознакомлению с </a:t>
            </a:r>
          </a:p>
          <a:p>
            <a:pPr>
              <a:buNone/>
            </a:pPr>
            <a:r>
              <a:rPr lang="ru-RU" dirty="0" smtClean="0"/>
              <a:t>геометрическими фигурами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-По конструированию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 По ознакомлению со временем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Picture 4" descr="C:\Users\1\Desktop\моделирование и ФЭМП\Screenshot_20190217-195134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12" t="11797" r="-1563" b="61856"/>
          <a:stretch>
            <a:fillRect/>
          </a:stretch>
        </p:blipFill>
        <p:spPr bwMode="auto">
          <a:xfrm>
            <a:off x="6215074" y="1857364"/>
            <a:ext cx="2488423" cy="135732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8" name="Picture 7" descr="C:\Users\1\Desktop\моделирование и ФЭМП\Screenshot_20190217-195452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13210" t="5749" r="7528" b="42096"/>
          <a:stretch>
            <a:fillRect/>
          </a:stretch>
        </p:blipFill>
        <p:spPr bwMode="auto">
          <a:xfrm>
            <a:off x="4000496" y="2725087"/>
            <a:ext cx="2143140" cy="2508967"/>
          </a:xfrm>
          <a:prstGeom prst="rect">
            <a:avLst/>
          </a:prstGeom>
          <a:noFill/>
        </p:spPr>
      </p:pic>
      <p:pic>
        <p:nvPicPr>
          <p:cNvPr id="9" name="Picture 10" descr="C:\Users\1\Desktop\моделирование и ФЭМП\Screenshot_20190217-201357.jpeg"/>
          <p:cNvPicPr>
            <a:picLocks noChangeAspect="1" noChangeArrowheads="1"/>
          </p:cNvPicPr>
          <p:nvPr/>
        </p:nvPicPr>
        <p:blipFill>
          <a:blip r:embed="rId4" cstate="print"/>
          <a:srcRect t="6528" r="781" b="56587"/>
          <a:stretch>
            <a:fillRect/>
          </a:stretch>
        </p:blipFill>
        <p:spPr bwMode="auto">
          <a:xfrm>
            <a:off x="5786446" y="4714884"/>
            <a:ext cx="2916154" cy="192880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7239000" cy="6357982"/>
          </a:xfrm>
        </p:spPr>
        <p:txBody>
          <a:bodyPr/>
          <a:lstStyle/>
          <a:p>
            <a:r>
              <a:rPr lang="ru-RU" dirty="0" smtClean="0"/>
              <a:t>Формирование навыков счета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Решение логических задач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Решение и составление задач</a:t>
            </a:r>
            <a:endParaRPr lang="ru-RU" dirty="0"/>
          </a:p>
        </p:txBody>
      </p:sp>
      <p:pic>
        <p:nvPicPr>
          <p:cNvPr id="5" name="Picture 9" descr="C:\Users\1\Desktop\моделирование и ФЭМП\Screenshot_20190217-195954.jpeg"/>
          <p:cNvPicPr>
            <a:picLocks noChangeAspect="1" noChangeArrowheads="1"/>
          </p:cNvPicPr>
          <p:nvPr/>
        </p:nvPicPr>
        <p:blipFill>
          <a:blip r:embed="rId2" cstate="print"/>
          <a:srcRect t="5210" r="3125" b="55361"/>
          <a:stretch>
            <a:fillRect/>
          </a:stretch>
        </p:blipFill>
        <p:spPr bwMode="auto">
          <a:xfrm>
            <a:off x="5143504" y="2214554"/>
            <a:ext cx="3000396" cy="189236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7170" name="Picture 2" descr="C:\Users\1\Desktop\моделирование и ФЭМП\Screenshot_20190217-200120.jpeg"/>
          <p:cNvPicPr>
            <a:picLocks noChangeAspect="1" noChangeArrowheads="1"/>
          </p:cNvPicPr>
          <p:nvPr/>
        </p:nvPicPr>
        <p:blipFill>
          <a:blip r:embed="rId3" cstate="print"/>
          <a:srcRect l="7812" t="39461" r="7812" b="24971"/>
          <a:stretch>
            <a:fillRect/>
          </a:stretch>
        </p:blipFill>
        <p:spPr bwMode="auto">
          <a:xfrm>
            <a:off x="5357818" y="0"/>
            <a:ext cx="2571769" cy="19288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8" name="Picture 13" descr="C:\Users\1\Desktop\числовые домики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642918"/>
            <a:ext cx="2267088" cy="1657808"/>
          </a:xfrm>
          <a:prstGeom prst="rect">
            <a:avLst/>
          </a:prstGeom>
          <a:noFill/>
        </p:spPr>
      </p:pic>
      <p:pic>
        <p:nvPicPr>
          <p:cNvPr id="9" name="Picture 8" descr="C:\Users\1\Desktop\моделирование и ФЭМП\Screenshot_20190217-195740.jpeg"/>
          <p:cNvPicPr>
            <a:picLocks noChangeAspect="1" noChangeArrowheads="1"/>
          </p:cNvPicPr>
          <p:nvPr/>
        </p:nvPicPr>
        <p:blipFill>
          <a:blip r:embed="rId5" cstate="print"/>
          <a:srcRect t="11797" r="-1563" b="54904"/>
          <a:stretch>
            <a:fillRect/>
          </a:stretch>
        </p:blipFill>
        <p:spPr bwMode="auto">
          <a:xfrm>
            <a:off x="285720" y="4714884"/>
            <a:ext cx="3214710" cy="18752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" name="Picture 8" descr="C:\Users\1\Desktop\моделирование и ФЭМП\Screenshot_20190217-195740.jpeg"/>
          <p:cNvPicPr>
            <a:picLocks noChangeAspect="1" noChangeArrowheads="1"/>
          </p:cNvPicPr>
          <p:nvPr/>
        </p:nvPicPr>
        <p:blipFill>
          <a:blip r:embed="rId5" cstate="print"/>
          <a:srcRect t="44878" r="-1563" b="17067"/>
          <a:stretch>
            <a:fillRect/>
          </a:stretch>
        </p:blipFill>
        <p:spPr bwMode="auto">
          <a:xfrm>
            <a:off x="5000628" y="4619670"/>
            <a:ext cx="3214710" cy="21430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Графическое моделирование при Составлении задач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txBody>
          <a:bodyPr/>
          <a:lstStyle/>
          <a:p>
            <a:r>
              <a:rPr lang="ru-RU" dirty="0" smtClean="0"/>
              <a:t>Использование схем позволяет ребенку понять смысл и значение арифметических задач, формирует обобщенное умение анализировать и решать задачи.</a:t>
            </a:r>
          </a:p>
          <a:p>
            <a:r>
              <a:rPr lang="ru-RU" dirty="0" smtClean="0"/>
              <a:t>Ребенок может не только нарисовать конкретную задачу, но и  составить новую, меняя сюжет.</a:t>
            </a:r>
          </a:p>
          <a:p>
            <a:r>
              <a:rPr lang="ru-RU" dirty="0" smtClean="0"/>
              <a:t>Для составления задачи используются различные символы (понятные детям): точки, фигуры, </a:t>
            </a:r>
            <a:r>
              <a:rPr lang="ru-RU" dirty="0" err="1" smtClean="0"/>
              <a:t>цыфры</a:t>
            </a:r>
            <a:r>
              <a:rPr lang="ru-RU" dirty="0" smtClean="0"/>
              <a:t>, использование различных цветов спектра.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285728"/>
            <a:ext cx="51251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составление задач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28662" y="1071547"/>
          <a:ext cx="6691338" cy="534990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345669"/>
                <a:gridCol w="3345669"/>
              </a:tblGrid>
              <a:tr h="1026033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Что было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3590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Что произошло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3590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Что нужно узнать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2603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Решение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2603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Ответ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5214942" y="2357430"/>
            <a:ext cx="142876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люс 6"/>
          <p:cNvSpPr/>
          <p:nvPr/>
        </p:nvSpPr>
        <p:spPr>
          <a:xfrm>
            <a:off x="4929190" y="4786322"/>
            <a:ext cx="714380" cy="50006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6143636" y="4929198"/>
            <a:ext cx="928694" cy="50006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 8"/>
          <p:cNvSpPr/>
          <p:nvPr/>
        </p:nvSpPr>
        <p:spPr>
          <a:xfrm>
            <a:off x="5572132" y="5715016"/>
            <a:ext cx="1357322" cy="57150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1071546"/>
            <a:ext cx="8125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86380" y="3357562"/>
            <a:ext cx="1285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build="allAtOnce"/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7" name="Picture 3" descr="C:\Users\1\Desktop\Screenshot_20190217-220752.jpeg"/>
          <p:cNvPicPr>
            <a:picLocks noChangeAspect="1" noChangeArrowheads="1"/>
          </p:cNvPicPr>
          <p:nvPr/>
        </p:nvPicPr>
        <p:blipFill>
          <a:blip r:embed="rId2" cstate="print"/>
          <a:srcRect t="10480" r="-1563" b="38144"/>
          <a:stretch>
            <a:fillRect/>
          </a:stretch>
        </p:blipFill>
        <p:spPr bwMode="auto">
          <a:xfrm>
            <a:off x="1285852" y="1714475"/>
            <a:ext cx="5572164" cy="5014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7239000" cy="624144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Модель </a:t>
            </a:r>
            <a:r>
              <a:rPr lang="ru-RU" dirty="0" smtClean="0"/>
              <a:t>- обобщенный образ существенных свойств моделируемого объекта (план комнаты, географическая карта, глобус и т.д.)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Метод моделирования</a:t>
            </a:r>
            <a:r>
              <a:rPr lang="ru-RU" dirty="0" smtClean="0"/>
              <a:t>, разработанный Д. Б. </a:t>
            </a:r>
            <a:r>
              <a:rPr lang="ru-RU" dirty="0" err="1" smtClean="0"/>
              <a:t>Элькониным</a:t>
            </a:r>
            <a:r>
              <a:rPr lang="ru-RU" dirty="0" smtClean="0"/>
              <a:t>, Л. А. </a:t>
            </a:r>
            <a:r>
              <a:rPr lang="ru-RU" dirty="0" err="1" smtClean="0"/>
              <a:t>Венгером</a:t>
            </a:r>
            <a:r>
              <a:rPr lang="ru-RU" dirty="0" smtClean="0"/>
              <a:t>, Н.А.Ветлугиной, Н. Н. </a:t>
            </a:r>
            <a:r>
              <a:rPr lang="ru-RU" dirty="0" err="1" smtClean="0"/>
              <a:t>Поддьяковым</a:t>
            </a:r>
            <a:r>
              <a:rPr lang="ru-RU" dirty="0" smtClean="0"/>
              <a:t>, заключается в том, что мышление ребенка развивают с помощью специальных схем, моделей, которые в наглядной и доступной для него форме воспроизводят скрытые свойства и связи того или иного объекта.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Основное назначение моделей </a:t>
            </a:r>
            <a:r>
              <a:rPr lang="ru-RU" dirty="0" smtClean="0"/>
              <a:t>- облегчить ребенку познание, открыть доступ к скрытым, непосредственно не воспринимаемым свойствам, качествам вещей, их связям.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Важнейшие принципы моделирования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Воображение </a:t>
            </a:r>
            <a:r>
              <a:rPr lang="ru-RU" dirty="0" smtClean="0"/>
              <a:t>- это основной познавательный процесс чувственного отражения действительности, её предметов и явлений при их непосредственном воздействии на органы чувств. </a:t>
            </a:r>
          </a:p>
          <a:p>
            <a:endParaRPr lang="ru-RU" dirty="0" smtClean="0"/>
          </a:p>
          <a:p>
            <a:r>
              <a:rPr lang="ru-RU" i="1" dirty="0" smtClean="0"/>
              <a:t>Ассоциация</a:t>
            </a:r>
            <a:r>
              <a:rPr lang="ru-RU" dirty="0" smtClean="0"/>
              <a:t> -это мысленная связь между двумя образами.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Основа Метода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Принцип замещени</a:t>
            </a:r>
            <a:r>
              <a:rPr lang="ru-RU" dirty="0" smtClean="0">
                <a:solidFill>
                  <a:srgbClr val="FF0000"/>
                </a:solidFill>
              </a:rPr>
              <a:t>я</a:t>
            </a:r>
            <a:r>
              <a:rPr lang="ru-RU" dirty="0" smtClean="0"/>
              <a:t>: реальный предмет ребенок замещает другим предметом, его изображением, каким-либо условным знаком. Первоначально способность к замещению формируется у детей в игре (камешек становится конфеткой, песок - кашкой для куклы, а он сам - папой, шофером, космонавтом).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u="sng" dirty="0" smtClean="0"/>
              <a:t>дошкольной педагогике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модели для обучения детей 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звуковому анализу слов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(Л. Е. </a:t>
            </a:r>
            <a:r>
              <a:rPr lang="ru-RU" dirty="0" err="1" smtClean="0"/>
              <a:t>Журова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к</a:t>
            </a:r>
            <a:r>
              <a:rPr lang="ru-RU" i="1" dirty="0" smtClean="0">
                <a:solidFill>
                  <a:srgbClr val="7030A0"/>
                </a:solidFill>
              </a:rPr>
              <a:t>онструированию</a:t>
            </a:r>
            <a:r>
              <a:rPr lang="ru-RU" dirty="0" smtClean="0"/>
              <a:t> (Л. А. Парамонова),</a:t>
            </a:r>
          </a:p>
          <a:p>
            <a:r>
              <a:rPr lang="ru-RU" dirty="0" smtClean="0"/>
              <a:t> </a:t>
            </a:r>
            <a:r>
              <a:rPr lang="ru-RU" i="1" dirty="0" smtClean="0">
                <a:solidFill>
                  <a:srgbClr val="7030A0"/>
                </a:solidFill>
              </a:rPr>
              <a:t>для формирования природоведческих знаний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(Н. И. </a:t>
            </a:r>
            <a:r>
              <a:rPr lang="ru-RU" dirty="0" err="1" smtClean="0"/>
              <a:t>Ветрова</a:t>
            </a:r>
            <a:r>
              <a:rPr lang="ru-RU" dirty="0" smtClean="0"/>
              <a:t>, Е. Ф. Терентьева),</a:t>
            </a:r>
          </a:p>
          <a:p>
            <a:r>
              <a:rPr lang="ru-RU" dirty="0" smtClean="0"/>
              <a:t> </a:t>
            </a:r>
            <a:r>
              <a:rPr lang="ru-RU" i="1" dirty="0" smtClean="0">
                <a:solidFill>
                  <a:srgbClr val="7030A0"/>
                </a:solidFill>
              </a:rPr>
              <a:t>представлений о труде взрос</a:t>
            </a:r>
            <a:r>
              <a:rPr lang="ru-RU" i="1" dirty="0" smtClean="0"/>
              <a:t>лых</a:t>
            </a:r>
            <a:r>
              <a:rPr lang="ru-RU" dirty="0" smtClean="0"/>
              <a:t> (В. И. Логинова, Н. М. Крылова) и др.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Математические представления </a:t>
            </a:r>
            <a:r>
              <a:rPr lang="ru-RU" dirty="0" smtClean="0"/>
              <a:t>(</a:t>
            </a:r>
            <a:r>
              <a:rPr lang="ru-RU" dirty="0" err="1" smtClean="0"/>
              <a:t>Венгер</a:t>
            </a:r>
            <a:r>
              <a:rPr lang="ru-RU" dirty="0" smtClean="0"/>
              <a:t> Л.А., </a:t>
            </a:r>
            <a:r>
              <a:rPr lang="ru-RU" dirty="0" err="1" smtClean="0"/>
              <a:t>Белошистая</a:t>
            </a:r>
            <a:r>
              <a:rPr lang="ru-RU" dirty="0" smtClean="0"/>
              <a:t> А.В., Никитины, </a:t>
            </a:r>
            <a:r>
              <a:rPr lang="ru-RU" dirty="0" err="1" smtClean="0"/>
              <a:t>Дьенеш</a:t>
            </a:r>
            <a:r>
              <a:rPr lang="ru-RU" dirty="0" smtClean="0"/>
              <a:t>, </a:t>
            </a:r>
            <a:r>
              <a:rPr lang="ru-RU" dirty="0" err="1" smtClean="0"/>
              <a:t>Кюизенер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pPr algn="ctr"/>
            <a:r>
              <a:rPr lang="ru-RU" dirty="0" smtClean="0"/>
              <a:t>Цели моделирования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Активизировать познавательную деятельность детей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Формировать умение составлять условную предметную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модель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соответственно ситуации</a:t>
            </a:r>
            <a:r>
              <a:rPr lang="ru-RU" dirty="0" smtClean="0"/>
              <a:t>, заданной словесно, сначала совместно со взрослым, затем самостоятельно. (но не по образцу)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Формировать умение составлять условную предметно-схематическую модель соответственно ситуации</a:t>
            </a:r>
            <a:r>
              <a:rPr lang="ru-RU" dirty="0" smtClean="0"/>
              <a:t>, заданной словесно, сначала совместно со взрослым, затем самостоятельно.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Составлять условную плоскостную, а затем графическую модель соответственно ситуации</a:t>
            </a:r>
            <a:r>
              <a:rPr lang="ru-RU" dirty="0" smtClean="0"/>
              <a:t>, заданной словесно; сначала совместно со взрослым, затем самостоятельно.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15328" cy="12515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моделирования в формировании математических представлений дошкольников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Воспитывать интерес к математическим действиям.</a:t>
            </a:r>
          </a:p>
          <a:p>
            <a:r>
              <a:rPr lang="ru-RU" dirty="0" smtClean="0"/>
              <a:t>Развивать </a:t>
            </a:r>
            <a:r>
              <a:rPr lang="ru-RU" dirty="0" err="1" smtClean="0"/>
              <a:t>логико</a:t>
            </a:r>
            <a:r>
              <a:rPr lang="ru-RU" dirty="0" smtClean="0"/>
              <a:t> –математические представления: о геометрических фигурах, пространстве, величинах, времени, числах.</a:t>
            </a:r>
          </a:p>
          <a:p>
            <a:r>
              <a:rPr lang="ru-RU" dirty="0" smtClean="0"/>
              <a:t>Помочь ребенку выявлять скрытые связи между явлениями и сделать их доступными  его пониманию; </a:t>
            </a:r>
          </a:p>
          <a:p>
            <a:r>
              <a:rPr lang="ru-RU" dirty="0" smtClean="0"/>
              <a:t>Повысить наблюдательность ребенка, возможность заметить особенности окружающего мира; </a:t>
            </a:r>
          </a:p>
          <a:p>
            <a:r>
              <a:rPr lang="ru-RU" dirty="0" smtClean="0"/>
              <a:t>Ознакомление детей с математическими понятиями и образами, классификациями.</a:t>
            </a:r>
          </a:p>
          <a:p>
            <a:r>
              <a:rPr lang="ru-RU" dirty="0" smtClean="0"/>
              <a:t>Упорядочение имеющегося у детей опыта.</a:t>
            </a:r>
          </a:p>
          <a:p>
            <a:r>
              <a:rPr lang="ru-RU" dirty="0" smtClean="0"/>
              <a:t>Формировать умение детей определять и отражать в речи основания группировки, классификации, связи и зависимости.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Последовательность моделирования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286776" cy="5857892"/>
          </a:xfrm>
        </p:spPr>
        <p:txBody>
          <a:bodyPr>
            <a:noAutofit/>
          </a:bodyPr>
          <a:lstStyle/>
          <a:p>
            <a:r>
              <a:rPr lang="ru-RU" sz="1800" dirty="0" smtClean="0"/>
              <a:t>1-й этап </a:t>
            </a:r>
            <a:r>
              <a:rPr lang="ru-RU" sz="1800" b="1" u="sng" dirty="0" smtClean="0"/>
              <a:t>Знакомство</a:t>
            </a:r>
            <a:r>
              <a:rPr lang="ru-RU" sz="1800" dirty="0" smtClean="0"/>
              <a:t>, целью которого является накопление опыта практического использования модели для выделения свойств и отношений предметов, восприятия модели, замещения, целесообразно использовать игры типа «Составь картинку», «Отгадки», «Домики свойств», «Клады», «Какая крона у дерева?» и </a:t>
            </a:r>
            <a:r>
              <a:rPr lang="ru-RU" sz="1800" dirty="0" err="1" smtClean="0"/>
              <a:t>др</a:t>
            </a:r>
            <a:endParaRPr lang="ru-RU" sz="1800" dirty="0" smtClean="0"/>
          </a:p>
          <a:p>
            <a:r>
              <a:rPr lang="ru-RU" sz="1800" dirty="0" smtClean="0"/>
              <a:t>2-й этап </a:t>
            </a:r>
            <a:r>
              <a:rPr lang="ru-RU" sz="1800" b="1" u="sng" dirty="0" smtClean="0"/>
              <a:t>Обучение</a:t>
            </a:r>
            <a:r>
              <a:rPr lang="ru-RU" sz="1800" dirty="0" smtClean="0"/>
              <a:t>, которое направлено на развитие у детей умений использовать модель в установлении отношений, сопоставлять, сравнивать реальность и модель. При этом дети осваивают модель, как средство измерения отношений в играх типа «Волшебная фотография», «Волшебный компьютер», «Что чем узнаем?», «Рассадим гостей» и др.</a:t>
            </a:r>
          </a:p>
          <a:p>
            <a:r>
              <a:rPr lang="ru-RU" sz="1800" dirty="0" smtClean="0"/>
              <a:t>3-й этап </a:t>
            </a:r>
            <a:r>
              <a:rPr lang="ru-RU" sz="1800" b="1" u="sng" dirty="0" smtClean="0"/>
              <a:t>Развитие </a:t>
            </a:r>
            <a:r>
              <a:rPr lang="ru-RU" sz="1800" dirty="0" smtClean="0"/>
              <a:t>у детей умений использовать модель </a:t>
            </a:r>
            <a:r>
              <a:rPr lang="ru-RU" sz="1800" b="1" dirty="0" smtClean="0"/>
              <a:t>в совместной со взрослым и самостоятельной деятельности </a:t>
            </a:r>
            <a:r>
              <a:rPr lang="ru-RU" sz="1800" dirty="0" smtClean="0"/>
              <a:t>для обобщения, схематизации представлений. Осваивались игры типа «Общее свойство», «Похожи - не похожи», «Найди семейку» и т.п.  </a:t>
            </a:r>
          </a:p>
          <a:p>
            <a:r>
              <a:rPr lang="ru-RU" sz="1800" dirty="0" smtClean="0"/>
              <a:t>4-й этап  </a:t>
            </a:r>
            <a:r>
              <a:rPr lang="ru-RU" sz="1800" b="1" u="sng" dirty="0" smtClean="0"/>
              <a:t>Закреплять</a:t>
            </a:r>
            <a:r>
              <a:rPr lang="ru-RU" sz="1800" dirty="0" smtClean="0"/>
              <a:t> у детей умений использовать модель в и </a:t>
            </a:r>
            <a:r>
              <a:rPr lang="ru-RU" sz="1800" b="1" dirty="0" smtClean="0"/>
              <a:t>самостоятельной деятельности</a:t>
            </a:r>
            <a:r>
              <a:rPr lang="ru-RU" sz="1800" dirty="0" smtClean="0"/>
              <a:t> для обобщения, схематизации представлений, сюжетных играх: «Карта пиратов», «Кодовый замок» и т.д.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algn="ctr"/>
            <a:r>
              <a:rPr lang="ru-RU" dirty="0" smtClean="0"/>
              <a:t>виды </a:t>
            </a:r>
            <a:r>
              <a:rPr lang="ru-RU" u="sng" dirty="0" smtClean="0"/>
              <a:t>моделей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7239000" cy="484632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Предметные</a:t>
            </a:r>
            <a:r>
              <a:rPr lang="ru-RU" dirty="0" smtClean="0"/>
              <a:t> – модели, которые воспроизводят конструктивные особенности, пропорции, взаимосвязь частей.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Предметно-схематические</a:t>
            </a:r>
            <a:r>
              <a:rPr lang="ru-RU" dirty="0" smtClean="0"/>
              <a:t> – модели, в которых существенные признаки и связи выражены с помощью предметов - заместителей.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Плоскостные</a:t>
            </a:r>
            <a:r>
              <a:rPr lang="ru-RU" dirty="0" smtClean="0"/>
              <a:t> -построение различных моделей на плоскости из геометрических фигур.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Графические-</a:t>
            </a:r>
            <a:r>
              <a:rPr lang="ru-RU" dirty="0" smtClean="0"/>
              <a:t> модели, в которых существенные признаки и связи выражены с помощью предметов- заместителей, графических знаков.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551</TotalTime>
  <Words>815</Words>
  <Application>Microsoft Office PowerPoint</Application>
  <PresentationFormat>Экран (4:3)</PresentationFormat>
  <Paragraphs>109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Моделирование в развитии математических представлений дошкольников</vt:lpstr>
      <vt:lpstr>Слайд 2</vt:lpstr>
      <vt:lpstr>Важнейшие принципы моделирования</vt:lpstr>
      <vt:lpstr>Основа Метода</vt:lpstr>
      <vt:lpstr>В дошкольной педагогике</vt:lpstr>
      <vt:lpstr>Цели моделирования</vt:lpstr>
      <vt:lpstr>Задачи моделирования в формировании математических представлений дошкольников</vt:lpstr>
      <vt:lpstr>Последовательность моделирования</vt:lpstr>
      <vt:lpstr>виды моделей</vt:lpstr>
      <vt:lpstr>предметные</vt:lpstr>
      <vt:lpstr>Слайд 11</vt:lpstr>
      <vt:lpstr>Предметно-схематические</vt:lpstr>
      <vt:lpstr>Плоскостное моделирование</vt:lpstr>
      <vt:lpstr>Графические</vt:lpstr>
      <vt:lpstr>Слайд 15</vt:lpstr>
      <vt:lpstr>Графическое моделирование при Составлении задач</vt:lpstr>
      <vt:lpstr>Слайд 17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в развитии математических представлений дошкольников</dc:title>
  <dc:creator>1</dc:creator>
  <cp:lastModifiedBy>HP</cp:lastModifiedBy>
  <cp:revision>56</cp:revision>
  <dcterms:created xsi:type="dcterms:W3CDTF">2002-01-01T00:30:13Z</dcterms:created>
  <dcterms:modified xsi:type="dcterms:W3CDTF">2022-01-22T16:44:13Z</dcterms:modified>
</cp:coreProperties>
</file>