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5" r:id="rId5"/>
    <p:sldId id="261" r:id="rId6"/>
    <p:sldId id="262" r:id="rId7"/>
    <p:sldId id="263" r:id="rId8"/>
    <p:sldId id="264" r:id="rId9"/>
    <p:sldId id="265" r:id="rId10"/>
    <p:sldId id="266" r:id="rId11"/>
    <p:sldId id="269" r:id="rId12"/>
    <p:sldId id="283" r:id="rId13"/>
    <p:sldId id="284" r:id="rId14"/>
    <p:sldId id="285" r:id="rId15"/>
    <p:sldId id="286" r:id="rId16"/>
    <p:sldId id="270" r:id="rId17"/>
    <p:sldId id="267" r:id="rId18"/>
    <p:sldId id="271" r:id="rId19"/>
    <p:sldId id="272" r:id="rId20"/>
    <p:sldId id="277" r:id="rId21"/>
    <p:sldId id="280" r:id="rId22"/>
    <p:sldId id="281" r:id="rId23"/>
    <p:sldId id="282" r:id="rId24"/>
    <p:sldId id="276" r:id="rId25"/>
    <p:sldId id="273" r:id="rId26"/>
    <p:sldId id="278" r:id="rId27"/>
    <p:sldId id="279" r:id="rId28"/>
    <p:sldId id="289" r:id="rId29"/>
    <p:sldId id="290" r:id="rId30"/>
    <p:sldId id="292" r:id="rId31"/>
    <p:sldId id="291" r:id="rId32"/>
    <p:sldId id="25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35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file:///C:\Users\www\Desktop\&#1082;&#1086;&#1085;&#1082;&#1091;&#1088;&#1089;\&#1050;&#1072;&#1087;&#1080;&#1090;&#1072;&#1085;%20&#1050;&#1088;&#1072;&#1073;%20-%20&#1050;&#1072;&#1087;&#1080;&#1090;&#1072;&#1085;%20&#1050;&#1088;&#1072;&#1073;_%20_&#1055;&#1072;&#1076;&#1077;&#1078;&#1080;_%20(muzzo.ru).mp3" TargetMode="Externa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ru.drivemusic.me/klassicheskaya_muzyka/64907-sviridov-vals-k-povesti-metel.html" TargetMode="External"/><Relationship Id="rId2" Type="http://schemas.openxmlformats.org/officeDocument/2006/relationships/hyperlink" Target="http://elenaranko.ucoz.ru/" TargetMode="External"/><Relationship Id="rId1" Type="http://schemas.openxmlformats.org/officeDocument/2006/relationships/slideLayout" Target="../slideLayouts/slideLayout2.xml"/><Relationship Id="rId4" Type="http://schemas.openxmlformats.org/officeDocument/2006/relationships/hyperlink" Target="https://pibig.info/106238-metel-zimoj.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file:///C:\Users\www\Desktop\&#1082;&#1086;&#1085;&#1082;&#1091;&#1088;&#1089;\sviridov-vals-k-povesti-metel.mp3"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547664" y="1052736"/>
            <a:ext cx="6120680"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6000" dirty="0" smtClean="0">
                <a:solidFill>
                  <a:schemeClr val="accent2">
                    <a:lumMod val="75000"/>
                  </a:schemeClr>
                </a:solidFill>
                <a:ea typeface="+mj-ea"/>
                <a:cs typeface="+mj-cs"/>
              </a:rPr>
              <a:t>Урок русского языка 3 класс</a:t>
            </a:r>
            <a:endParaRPr kumimoji="0" lang="ru-RU" sz="6000" i="0" u="none" strike="noStrike" kern="1200" cap="none" spc="0" normalizeH="0" baseline="0" noProof="0" dirty="0" smtClean="0">
              <a:ln>
                <a:noFill/>
              </a:ln>
              <a:solidFill>
                <a:schemeClr val="accent2">
                  <a:lumMod val="75000"/>
                </a:schemeClr>
              </a:solidFill>
              <a:effectLst/>
              <a:uLnTx/>
              <a:uFillTx/>
              <a:latin typeface="+mn-lt"/>
              <a:ea typeface="+mj-ea"/>
              <a:cs typeface="+mj-cs"/>
            </a:endParaRPr>
          </a:p>
        </p:txBody>
      </p:sp>
      <p:sp>
        <p:nvSpPr>
          <p:cNvPr id="5" name="Подзаголовок 2"/>
          <p:cNvSpPr>
            <a:spLocks noGrp="1"/>
          </p:cNvSpPr>
          <p:nvPr>
            <p:ph type="subTitle" idx="4294967295"/>
          </p:nvPr>
        </p:nvSpPr>
        <p:spPr>
          <a:xfrm>
            <a:off x="4067944" y="4077072"/>
            <a:ext cx="4124002" cy="1728787"/>
          </a:xfrm>
        </p:spPr>
        <p:txBody>
          <a:bodyPr>
            <a:noAutofit/>
          </a:bodyPr>
          <a:lstStyle/>
          <a:p>
            <a:pPr>
              <a:spcBef>
                <a:spcPts val="0"/>
              </a:spcBef>
              <a:buNone/>
            </a:pPr>
            <a:r>
              <a:rPr lang="ru-RU" sz="2400" i="1" dirty="0" smtClean="0">
                <a:latin typeface="Times New Roman" pitchFamily="18" charset="0"/>
                <a:cs typeface="Times New Roman" pitchFamily="18" charset="0"/>
              </a:rPr>
              <a:t>Презентацию составила </a:t>
            </a:r>
            <a:r>
              <a:rPr lang="ru-RU" sz="2400" i="1" dirty="0" err="1" smtClean="0">
                <a:latin typeface="Times New Roman" pitchFamily="18" charset="0"/>
                <a:cs typeface="Times New Roman" pitchFamily="18" charset="0"/>
              </a:rPr>
              <a:t>Кущева</a:t>
            </a:r>
            <a:r>
              <a:rPr lang="ru-RU" sz="2400" i="1" dirty="0" smtClean="0">
                <a:latin typeface="Times New Roman" pitchFamily="18" charset="0"/>
                <a:cs typeface="Times New Roman" pitchFamily="18" charset="0"/>
              </a:rPr>
              <a:t> И.И. учитель начальных классов МБОУ </a:t>
            </a:r>
            <a:r>
              <a:rPr lang="ru-RU" sz="2400" i="1" dirty="0" err="1" smtClean="0">
                <a:latin typeface="Times New Roman" pitchFamily="18" charset="0"/>
                <a:cs typeface="Times New Roman" pitchFamily="18" charset="0"/>
              </a:rPr>
              <a:t>Заларинской</a:t>
            </a:r>
            <a:r>
              <a:rPr lang="ru-RU" sz="2400" i="1" dirty="0" smtClean="0">
                <a:latin typeface="Times New Roman" pitchFamily="18" charset="0"/>
                <a:cs typeface="Times New Roman" pitchFamily="18" charset="0"/>
              </a:rPr>
              <a:t> СОШ №2</a:t>
            </a:r>
            <a:endParaRPr lang="ru-RU" sz="2400" i="1" dirty="0" smtClean="0">
              <a:solidFill>
                <a:schemeClr val="tx1"/>
              </a:solidFill>
              <a:latin typeface="Times New Roman" pitchFamily="18" charset="0"/>
              <a:cs typeface="Times New Roman" pitchFamily="18" charset="0"/>
            </a:endParaRPr>
          </a:p>
          <a:p>
            <a:pPr>
              <a:spcBef>
                <a:spcPts val="0"/>
              </a:spcBef>
            </a:pPr>
            <a:endParaRPr lang="ru-RU" sz="2400"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Блиц - опрос</a:t>
            </a:r>
            <a:endParaRPr lang="ru-RU" b="1" dirty="0">
              <a:latin typeface="+mn-lt"/>
            </a:endParaRPr>
          </a:p>
        </p:txBody>
      </p:sp>
      <p:sp>
        <p:nvSpPr>
          <p:cNvPr id="3" name="Содержимое 2"/>
          <p:cNvSpPr>
            <a:spLocks noGrp="1"/>
          </p:cNvSpPr>
          <p:nvPr>
            <p:ph idx="1"/>
          </p:nvPr>
        </p:nvSpPr>
        <p:spPr/>
        <p:txBody>
          <a:bodyPr/>
          <a:lstStyle/>
          <a:p>
            <a:pPr>
              <a:buNone/>
            </a:pPr>
            <a:endParaRPr lang="ru-RU" dirty="0" smtClean="0"/>
          </a:p>
          <a:p>
            <a:pPr marL="514350" indent="-514350" fontAlgn="base">
              <a:spcBef>
                <a:spcPct val="0"/>
              </a:spcBef>
              <a:spcAft>
                <a:spcPct val="0"/>
              </a:spcAft>
              <a:buNone/>
              <a:defRPr/>
            </a:pPr>
            <a:r>
              <a:rPr lang="ru-RU" dirty="0" smtClean="0"/>
              <a:t> </a:t>
            </a:r>
            <a:r>
              <a:rPr lang="ru-RU" dirty="0" smtClean="0">
                <a:latin typeface="Times New Roman" panose="02020603050405020304" pitchFamily="18" charset="0"/>
                <a:cs typeface="Times New Roman" panose="02020603050405020304" pitchFamily="18" charset="0"/>
              </a:rPr>
              <a:t>6. Сколько падежей в русском языке?</a:t>
            </a:r>
          </a:p>
          <a:p>
            <a:pPr marL="514350" indent="-514350" fontAlgn="base">
              <a:spcBef>
                <a:spcPct val="0"/>
              </a:spcBef>
              <a:spcAft>
                <a:spcPct val="0"/>
              </a:spcAft>
              <a:buNone/>
              <a:defRPr/>
            </a:pPr>
            <a:r>
              <a:rPr lang="ru-RU" dirty="0" smtClean="0">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Шесть.</a:t>
            </a:r>
            <a:r>
              <a:rPr lang="ru-RU"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smtClean="0"/>
          </a:p>
          <a:p>
            <a:pPr algn="just">
              <a:buNone/>
            </a:pPr>
            <a:r>
              <a:rPr lang="ru-RU" dirty="0" smtClean="0"/>
              <a:t>                            </a:t>
            </a:r>
            <a:r>
              <a:rPr lang="ru-RU" sz="4400" b="1" dirty="0" smtClean="0">
                <a:solidFill>
                  <a:srgbClr val="FF0000"/>
                </a:solidFill>
                <a:latin typeface="Times New Roman" panose="02020603050405020304" pitchFamily="18" charset="0"/>
                <a:cs typeface="Times New Roman" panose="02020603050405020304" pitchFamily="18" charset="0"/>
              </a:rPr>
              <a:t>МОЛОДЦЫ !</a:t>
            </a:r>
            <a:endParaRPr lang="ru-RU"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Падежи имён существительных</a:t>
            </a:r>
            <a:endParaRPr lang="ru-RU" dirty="0"/>
          </a:p>
        </p:txBody>
      </p:sp>
      <p:graphicFrame>
        <p:nvGraphicFramePr>
          <p:cNvPr id="4" name="Содержимое 3"/>
          <p:cNvGraphicFramePr>
            <a:graphicFrameLocks noGrp="1"/>
          </p:cNvGraphicFramePr>
          <p:nvPr>
            <p:ph idx="1"/>
          </p:nvPr>
        </p:nvGraphicFramePr>
        <p:xfrm>
          <a:off x="457200" y="1600200"/>
          <a:ext cx="8229600" cy="2123440"/>
        </p:xfrm>
        <a:graphic>
          <a:graphicData uri="http://schemas.openxmlformats.org/drawingml/2006/table">
            <a:tbl>
              <a:tblPr firstRow="1" bandRow="1">
                <a:tableStyleId>{5C22544A-7EE6-4342-B048-85BDC9FD1C3A}</a:tableStyleId>
              </a:tblPr>
              <a:tblGrid>
                <a:gridCol w="1882552"/>
                <a:gridCol w="2376264"/>
                <a:gridCol w="1913384"/>
                <a:gridCol w="2057400"/>
              </a:tblGrid>
              <a:tr h="370840">
                <a:tc>
                  <a:txBody>
                    <a:bodyPr/>
                    <a:lstStyle/>
                    <a:p>
                      <a:pPr algn="ctr"/>
                      <a:r>
                        <a:rPr lang="ru-RU" dirty="0" smtClean="0"/>
                        <a:t>Падежи</a:t>
                      </a:r>
                      <a:endParaRPr lang="ru-RU" dirty="0"/>
                    </a:p>
                  </a:txBody>
                  <a:tcPr/>
                </a:tc>
                <a:tc>
                  <a:txBody>
                    <a:bodyPr/>
                    <a:lstStyle/>
                    <a:p>
                      <a:pPr algn="ctr"/>
                      <a:r>
                        <a:rPr lang="ru-RU" dirty="0" smtClean="0"/>
                        <a:t>Вспомогательное</a:t>
                      </a:r>
                      <a:r>
                        <a:rPr lang="ru-RU" baseline="0" dirty="0" smtClean="0"/>
                        <a:t> слово</a:t>
                      </a:r>
                      <a:endParaRPr lang="ru-RU" dirty="0"/>
                    </a:p>
                  </a:txBody>
                  <a:tcPr/>
                </a:tc>
                <a:tc>
                  <a:txBody>
                    <a:bodyPr/>
                    <a:lstStyle/>
                    <a:p>
                      <a:pPr algn="ctr"/>
                      <a:r>
                        <a:rPr lang="ru-RU" dirty="0" smtClean="0"/>
                        <a:t>Вопросы</a:t>
                      </a:r>
                      <a:endParaRPr lang="ru-RU" dirty="0"/>
                    </a:p>
                  </a:txBody>
                  <a:tcPr/>
                </a:tc>
                <a:tc>
                  <a:txBody>
                    <a:bodyPr/>
                    <a:lstStyle/>
                    <a:p>
                      <a:pPr algn="ctr"/>
                      <a:r>
                        <a:rPr lang="ru-RU" dirty="0" smtClean="0"/>
                        <a:t>Предлоги</a:t>
                      </a:r>
                      <a:endParaRPr lang="ru-RU" dirty="0"/>
                    </a:p>
                  </a:txBody>
                  <a:tcPr/>
                </a:tc>
              </a:tr>
              <a:tr h="370840">
                <a:tc>
                  <a:txBody>
                    <a:bodyPr/>
                    <a:lstStyle/>
                    <a:p>
                      <a:r>
                        <a:rPr lang="ru-RU" dirty="0" smtClean="0"/>
                        <a:t>Именительный</a:t>
                      </a:r>
                      <a:endParaRPr lang="ru-RU" dirty="0"/>
                    </a:p>
                  </a:txBody>
                  <a:tcPr/>
                </a:tc>
                <a:tc>
                  <a:txBody>
                    <a:bodyPr/>
                    <a:lstStyle/>
                    <a:p>
                      <a:pPr algn="ctr"/>
                      <a:r>
                        <a:rPr lang="ru-RU" dirty="0" smtClean="0"/>
                        <a:t>есть</a:t>
                      </a:r>
                      <a:endParaRPr lang="ru-RU" dirty="0"/>
                    </a:p>
                  </a:txBody>
                  <a:tcPr/>
                </a:tc>
                <a:tc>
                  <a:txBody>
                    <a:bodyPr/>
                    <a:lstStyle/>
                    <a:p>
                      <a:pPr algn="ctr"/>
                      <a:r>
                        <a:rPr lang="ru-RU" dirty="0" smtClean="0"/>
                        <a:t> кто? что?</a:t>
                      </a:r>
                      <a:endParaRPr lang="ru-RU" dirty="0"/>
                    </a:p>
                  </a:txBody>
                  <a:tcPr/>
                </a:tc>
                <a:tc>
                  <a:txBody>
                    <a:bodyPr/>
                    <a:lstStyle/>
                    <a:p>
                      <a:pPr algn="ctr"/>
                      <a:r>
                        <a:rPr lang="ru-RU" dirty="0" smtClean="0"/>
                        <a:t>без предлогов</a:t>
                      </a:r>
                      <a:endParaRPr lang="ru-RU" dirty="0"/>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Падежи имён существительных</a:t>
            </a:r>
            <a:endParaRPr lang="ru-RU" dirty="0"/>
          </a:p>
        </p:txBody>
      </p:sp>
      <p:graphicFrame>
        <p:nvGraphicFramePr>
          <p:cNvPr id="4" name="Содержимое 3"/>
          <p:cNvGraphicFramePr>
            <a:graphicFrameLocks noGrp="1"/>
          </p:cNvGraphicFramePr>
          <p:nvPr>
            <p:ph idx="1"/>
          </p:nvPr>
        </p:nvGraphicFramePr>
        <p:xfrm>
          <a:off x="457200" y="1600200"/>
          <a:ext cx="8229600" cy="2667000"/>
        </p:xfrm>
        <a:graphic>
          <a:graphicData uri="http://schemas.openxmlformats.org/drawingml/2006/table">
            <a:tbl>
              <a:tblPr firstRow="1" bandRow="1">
                <a:tableStyleId>{5C22544A-7EE6-4342-B048-85BDC9FD1C3A}</a:tableStyleId>
              </a:tblPr>
              <a:tblGrid>
                <a:gridCol w="1954560"/>
                <a:gridCol w="2448272"/>
                <a:gridCol w="1769368"/>
                <a:gridCol w="2057400"/>
              </a:tblGrid>
              <a:tr h="370840">
                <a:tc>
                  <a:txBody>
                    <a:bodyPr/>
                    <a:lstStyle/>
                    <a:p>
                      <a:pPr algn="ctr"/>
                      <a:r>
                        <a:rPr lang="ru-RU" dirty="0" smtClean="0"/>
                        <a:t>Падежи</a:t>
                      </a:r>
                      <a:endParaRPr lang="ru-RU" dirty="0"/>
                    </a:p>
                  </a:txBody>
                  <a:tcPr/>
                </a:tc>
                <a:tc>
                  <a:txBody>
                    <a:bodyPr/>
                    <a:lstStyle/>
                    <a:p>
                      <a:pPr algn="ctr"/>
                      <a:r>
                        <a:rPr lang="ru-RU" dirty="0" smtClean="0"/>
                        <a:t>Вспомогательное</a:t>
                      </a:r>
                      <a:r>
                        <a:rPr lang="ru-RU" baseline="0" dirty="0" smtClean="0"/>
                        <a:t> слово</a:t>
                      </a:r>
                      <a:endParaRPr lang="ru-RU" dirty="0"/>
                    </a:p>
                  </a:txBody>
                  <a:tcPr/>
                </a:tc>
                <a:tc>
                  <a:txBody>
                    <a:bodyPr/>
                    <a:lstStyle/>
                    <a:p>
                      <a:pPr algn="ctr"/>
                      <a:r>
                        <a:rPr lang="ru-RU" dirty="0" smtClean="0"/>
                        <a:t>Вопросы</a:t>
                      </a:r>
                      <a:endParaRPr lang="ru-RU" dirty="0"/>
                    </a:p>
                  </a:txBody>
                  <a:tcPr/>
                </a:tc>
                <a:tc>
                  <a:txBody>
                    <a:bodyPr/>
                    <a:lstStyle/>
                    <a:p>
                      <a:pPr algn="ctr"/>
                      <a:r>
                        <a:rPr lang="ru-RU" dirty="0" smtClean="0"/>
                        <a:t>Предлоги</a:t>
                      </a:r>
                      <a:endParaRPr lang="ru-RU" dirty="0"/>
                    </a:p>
                  </a:txBody>
                  <a:tcPr/>
                </a:tc>
              </a:tr>
              <a:tr h="370840">
                <a:tc>
                  <a:txBody>
                    <a:bodyPr/>
                    <a:lstStyle/>
                    <a:p>
                      <a:r>
                        <a:rPr lang="ru-RU" dirty="0" smtClean="0"/>
                        <a:t>Именительный</a:t>
                      </a:r>
                      <a:endParaRPr lang="ru-RU" dirty="0"/>
                    </a:p>
                  </a:txBody>
                  <a:tcPr/>
                </a:tc>
                <a:tc>
                  <a:txBody>
                    <a:bodyPr/>
                    <a:lstStyle/>
                    <a:p>
                      <a:pPr algn="ctr"/>
                      <a:r>
                        <a:rPr lang="ru-RU" dirty="0" smtClean="0"/>
                        <a:t>есть</a:t>
                      </a:r>
                      <a:endParaRPr lang="ru-RU" dirty="0"/>
                    </a:p>
                  </a:txBody>
                  <a:tcPr/>
                </a:tc>
                <a:tc>
                  <a:txBody>
                    <a:bodyPr/>
                    <a:lstStyle/>
                    <a:p>
                      <a:pPr algn="ctr"/>
                      <a:r>
                        <a:rPr lang="ru-RU" dirty="0" smtClean="0"/>
                        <a:t>кто? что?</a:t>
                      </a:r>
                      <a:endParaRPr lang="ru-RU" dirty="0"/>
                    </a:p>
                  </a:txBody>
                  <a:tcPr/>
                </a:tc>
                <a:tc>
                  <a:txBody>
                    <a:bodyPr/>
                    <a:lstStyle/>
                    <a:p>
                      <a:pPr algn="ctr"/>
                      <a:r>
                        <a:rPr lang="ru-RU" dirty="0" smtClean="0"/>
                        <a:t>без предлогов</a:t>
                      </a:r>
                      <a:endParaRPr lang="ru-RU" dirty="0"/>
                    </a:p>
                  </a:txBody>
                  <a:tcPr/>
                </a:tc>
              </a:tr>
              <a:tr h="370840">
                <a:tc>
                  <a:txBody>
                    <a:bodyPr/>
                    <a:lstStyle/>
                    <a:p>
                      <a:r>
                        <a:rPr lang="ru-RU" dirty="0" smtClean="0"/>
                        <a:t>Родительный</a:t>
                      </a:r>
                      <a:endParaRPr lang="ru-RU" dirty="0"/>
                    </a:p>
                  </a:txBody>
                  <a:tcPr/>
                </a:tc>
                <a:tc>
                  <a:txBody>
                    <a:bodyPr/>
                    <a:lstStyle/>
                    <a:p>
                      <a:pPr algn="ctr"/>
                      <a:r>
                        <a:rPr lang="ru-RU" dirty="0" smtClean="0"/>
                        <a:t>нет</a:t>
                      </a:r>
                      <a:endParaRPr lang="ru-RU" dirty="0"/>
                    </a:p>
                  </a:txBody>
                  <a:tcPr/>
                </a:tc>
                <a:tc>
                  <a:txBody>
                    <a:bodyPr/>
                    <a:lstStyle/>
                    <a:p>
                      <a:pPr algn="ctr"/>
                      <a:r>
                        <a:rPr lang="ru-RU" dirty="0" smtClean="0"/>
                        <a:t>кого? чего?</a:t>
                      </a:r>
                      <a:endParaRPr lang="ru-RU" dirty="0"/>
                    </a:p>
                  </a:txBody>
                  <a:tcPr/>
                </a:tc>
                <a:tc>
                  <a:txBody>
                    <a:bodyPr/>
                    <a:lstStyle/>
                    <a:p>
                      <a:r>
                        <a:rPr lang="ru-RU" sz="1800" kern="1200" dirty="0" smtClean="0">
                          <a:solidFill>
                            <a:schemeClr val="dk1"/>
                          </a:solidFill>
                          <a:latin typeface="+mn-lt"/>
                          <a:ea typeface="+mn-ea"/>
                          <a:cs typeface="+mn-cs"/>
                        </a:rPr>
                        <a:t>у, около, от, без, из, до, для, вокруг, с, после</a:t>
                      </a:r>
                      <a:endParaRPr lang="ru-RU" dirty="0"/>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Падежи имён существительных</a:t>
            </a:r>
            <a:endParaRPr lang="ru-RU" dirty="0"/>
          </a:p>
        </p:txBody>
      </p:sp>
      <p:graphicFrame>
        <p:nvGraphicFramePr>
          <p:cNvPr id="4" name="Содержимое 3"/>
          <p:cNvGraphicFramePr>
            <a:graphicFrameLocks noGrp="1"/>
          </p:cNvGraphicFramePr>
          <p:nvPr>
            <p:ph idx="1"/>
          </p:nvPr>
        </p:nvGraphicFramePr>
        <p:xfrm>
          <a:off x="457200" y="1600200"/>
          <a:ext cx="8229600" cy="2667000"/>
        </p:xfrm>
        <a:graphic>
          <a:graphicData uri="http://schemas.openxmlformats.org/drawingml/2006/table">
            <a:tbl>
              <a:tblPr firstRow="1" bandRow="1">
                <a:tableStyleId>{5C22544A-7EE6-4342-B048-85BDC9FD1C3A}</a:tableStyleId>
              </a:tblPr>
              <a:tblGrid>
                <a:gridCol w="1882552"/>
                <a:gridCol w="2376264"/>
                <a:gridCol w="1913384"/>
                <a:gridCol w="2057400"/>
              </a:tblGrid>
              <a:tr h="370840">
                <a:tc>
                  <a:txBody>
                    <a:bodyPr/>
                    <a:lstStyle/>
                    <a:p>
                      <a:pPr algn="ctr"/>
                      <a:r>
                        <a:rPr lang="ru-RU" dirty="0" smtClean="0"/>
                        <a:t>Падеж </a:t>
                      </a:r>
                      <a:endParaRPr lang="ru-RU" dirty="0"/>
                    </a:p>
                  </a:txBody>
                  <a:tcPr/>
                </a:tc>
                <a:tc>
                  <a:txBody>
                    <a:bodyPr/>
                    <a:lstStyle/>
                    <a:p>
                      <a:pPr algn="ctr"/>
                      <a:r>
                        <a:rPr lang="ru-RU" dirty="0" smtClean="0"/>
                        <a:t>Вспомогательное</a:t>
                      </a:r>
                      <a:r>
                        <a:rPr lang="ru-RU" baseline="0" dirty="0" smtClean="0"/>
                        <a:t> слово</a:t>
                      </a:r>
                      <a:endParaRPr lang="ru-RU" dirty="0"/>
                    </a:p>
                  </a:txBody>
                  <a:tcPr/>
                </a:tc>
                <a:tc>
                  <a:txBody>
                    <a:bodyPr/>
                    <a:lstStyle/>
                    <a:p>
                      <a:pPr algn="ctr"/>
                      <a:r>
                        <a:rPr lang="ru-RU" dirty="0" smtClean="0"/>
                        <a:t>Вопросы</a:t>
                      </a:r>
                      <a:r>
                        <a:rPr lang="ru-RU" baseline="0" dirty="0" smtClean="0"/>
                        <a:t> </a:t>
                      </a:r>
                      <a:endParaRPr lang="ru-RU" dirty="0"/>
                    </a:p>
                  </a:txBody>
                  <a:tcPr/>
                </a:tc>
                <a:tc>
                  <a:txBody>
                    <a:bodyPr/>
                    <a:lstStyle/>
                    <a:p>
                      <a:pPr algn="ctr"/>
                      <a:r>
                        <a:rPr lang="ru-RU" dirty="0" smtClean="0"/>
                        <a:t> Предлоги  </a:t>
                      </a:r>
                      <a:endParaRPr lang="ru-RU" dirty="0"/>
                    </a:p>
                  </a:txBody>
                  <a:tcPr/>
                </a:tc>
              </a:tr>
              <a:tr h="370840">
                <a:tc>
                  <a:txBody>
                    <a:bodyPr/>
                    <a:lstStyle/>
                    <a:p>
                      <a:r>
                        <a:rPr lang="ru-RU" dirty="0" smtClean="0"/>
                        <a:t>Именительный</a:t>
                      </a:r>
                      <a:endParaRPr lang="ru-RU" dirty="0"/>
                    </a:p>
                  </a:txBody>
                  <a:tcPr/>
                </a:tc>
                <a:tc>
                  <a:txBody>
                    <a:bodyPr/>
                    <a:lstStyle/>
                    <a:p>
                      <a:pPr algn="ctr"/>
                      <a:r>
                        <a:rPr lang="ru-RU" dirty="0" smtClean="0"/>
                        <a:t>есть</a:t>
                      </a:r>
                      <a:endParaRPr lang="ru-RU" dirty="0"/>
                    </a:p>
                  </a:txBody>
                  <a:tcPr/>
                </a:tc>
                <a:tc>
                  <a:txBody>
                    <a:bodyPr/>
                    <a:lstStyle/>
                    <a:p>
                      <a:pPr algn="ctr"/>
                      <a:r>
                        <a:rPr lang="ru-RU" dirty="0" smtClean="0"/>
                        <a:t>кто? что?</a:t>
                      </a:r>
                      <a:endParaRPr lang="ru-RU" dirty="0"/>
                    </a:p>
                  </a:txBody>
                  <a:tcPr/>
                </a:tc>
                <a:tc>
                  <a:txBody>
                    <a:bodyPr/>
                    <a:lstStyle/>
                    <a:p>
                      <a:pPr algn="ctr"/>
                      <a:r>
                        <a:rPr lang="ru-RU" dirty="0" smtClean="0"/>
                        <a:t>без предлогов</a:t>
                      </a:r>
                      <a:endParaRPr lang="ru-RU" dirty="0"/>
                    </a:p>
                  </a:txBody>
                  <a:tcPr/>
                </a:tc>
              </a:tr>
              <a:tr h="370840">
                <a:tc>
                  <a:txBody>
                    <a:bodyPr/>
                    <a:lstStyle/>
                    <a:p>
                      <a:r>
                        <a:rPr lang="ru-RU" dirty="0" smtClean="0"/>
                        <a:t>Родительный</a:t>
                      </a:r>
                      <a:endParaRPr lang="ru-RU" dirty="0"/>
                    </a:p>
                  </a:txBody>
                  <a:tcPr/>
                </a:tc>
                <a:tc>
                  <a:txBody>
                    <a:bodyPr/>
                    <a:lstStyle/>
                    <a:p>
                      <a:pPr algn="ctr"/>
                      <a:r>
                        <a:rPr lang="ru-RU" dirty="0" smtClean="0"/>
                        <a:t>нет</a:t>
                      </a:r>
                      <a:endParaRPr lang="ru-RU" dirty="0"/>
                    </a:p>
                  </a:txBody>
                  <a:tcPr/>
                </a:tc>
                <a:tc>
                  <a:txBody>
                    <a:bodyPr/>
                    <a:lstStyle/>
                    <a:p>
                      <a:pPr algn="ctr"/>
                      <a:r>
                        <a:rPr lang="ru-RU" dirty="0" smtClean="0"/>
                        <a:t> кого? чего?</a:t>
                      </a:r>
                      <a:endParaRPr lang="ru-RU" dirty="0"/>
                    </a:p>
                  </a:txBody>
                  <a:tcPr/>
                </a:tc>
                <a:tc>
                  <a:txBody>
                    <a:bodyPr/>
                    <a:lstStyle/>
                    <a:p>
                      <a:r>
                        <a:rPr lang="ru-RU" sz="1800" kern="1200" dirty="0" smtClean="0">
                          <a:solidFill>
                            <a:schemeClr val="dk1"/>
                          </a:solidFill>
                          <a:latin typeface="+mn-lt"/>
                          <a:ea typeface="+mn-ea"/>
                          <a:cs typeface="+mn-cs"/>
                        </a:rPr>
                        <a:t>у, около, от, без, из, до, для, вокруг, с, после</a:t>
                      </a:r>
                      <a:endParaRPr lang="ru-RU" dirty="0"/>
                    </a:p>
                  </a:txBody>
                  <a:tcPr/>
                </a:tc>
              </a:tr>
              <a:tr h="370840">
                <a:tc>
                  <a:txBody>
                    <a:bodyPr/>
                    <a:lstStyle/>
                    <a:p>
                      <a:r>
                        <a:rPr lang="ru-RU" dirty="0" smtClean="0"/>
                        <a:t>Дательный</a:t>
                      </a:r>
                      <a:endParaRPr lang="ru-RU" dirty="0"/>
                    </a:p>
                  </a:txBody>
                  <a:tcPr/>
                </a:tc>
                <a:tc>
                  <a:txBody>
                    <a:bodyPr/>
                    <a:lstStyle/>
                    <a:p>
                      <a:pPr algn="ctr"/>
                      <a:r>
                        <a:rPr lang="ru-RU" dirty="0" smtClean="0"/>
                        <a:t>дать</a:t>
                      </a:r>
                      <a:endParaRPr lang="ru-RU" dirty="0"/>
                    </a:p>
                  </a:txBody>
                  <a:tcPr/>
                </a:tc>
                <a:tc>
                  <a:txBody>
                    <a:bodyPr/>
                    <a:lstStyle/>
                    <a:p>
                      <a:pPr algn="ctr"/>
                      <a:r>
                        <a:rPr lang="ru-RU" dirty="0" smtClean="0"/>
                        <a:t>кому? чему?</a:t>
                      </a:r>
                      <a:endParaRPr lang="ru-RU" dirty="0"/>
                    </a:p>
                  </a:txBody>
                  <a:tcPr/>
                </a:tc>
                <a:tc>
                  <a:txBody>
                    <a:bodyPr/>
                    <a:lstStyle/>
                    <a:p>
                      <a:pPr algn="ctr"/>
                      <a:r>
                        <a:rPr lang="ru-RU" sz="1800" kern="1200" dirty="0" smtClean="0">
                          <a:solidFill>
                            <a:schemeClr val="dk1"/>
                          </a:solidFill>
                          <a:latin typeface="+mn-lt"/>
                          <a:ea typeface="+mn-ea"/>
                          <a:cs typeface="+mn-cs"/>
                        </a:rPr>
                        <a:t>по, к</a:t>
                      </a:r>
                      <a:endParaRPr lang="ru-RU" dirty="0"/>
                    </a:p>
                  </a:txBody>
                  <a:tcPr/>
                </a:tc>
              </a:tr>
              <a:tr h="370840">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Падежи имён существительных</a:t>
            </a:r>
            <a:endParaRPr lang="ru-RU" dirty="0"/>
          </a:p>
        </p:txBody>
      </p:sp>
      <p:graphicFrame>
        <p:nvGraphicFramePr>
          <p:cNvPr id="4" name="Содержимое 3"/>
          <p:cNvGraphicFramePr>
            <a:graphicFrameLocks noGrp="1"/>
          </p:cNvGraphicFramePr>
          <p:nvPr>
            <p:ph idx="1"/>
          </p:nvPr>
        </p:nvGraphicFramePr>
        <p:xfrm>
          <a:off x="457200" y="1600200"/>
          <a:ext cx="8229600" cy="29362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ru-RU" dirty="0" smtClean="0"/>
                        <a:t>Падеж </a:t>
                      </a:r>
                      <a:endParaRPr lang="ru-RU" dirty="0"/>
                    </a:p>
                  </a:txBody>
                  <a:tcPr/>
                </a:tc>
                <a:tc>
                  <a:txBody>
                    <a:bodyPr/>
                    <a:lstStyle/>
                    <a:p>
                      <a:pPr algn="ctr"/>
                      <a:r>
                        <a:rPr lang="ru-RU" dirty="0" smtClean="0"/>
                        <a:t>Слово - помощник</a:t>
                      </a:r>
                      <a:endParaRPr lang="ru-RU" dirty="0"/>
                    </a:p>
                  </a:txBody>
                  <a:tcPr/>
                </a:tc>
                <a:tc>
                  <a:txBody>
                    <a:bodyPr/>
                    <a:lstStyle/>
                    <a:p>
                      <a:pPr algn="ctr"/>
                      <a:r>
                        <a:rPr lang="ru-RU" dirty="0" smtClean="0"/>
                        <a:t>Вопросы</a:t>
                      </a:r>
                      <a:r>
                        <a:rPr lang="ru-RU" baseline="0" dirty="0" smtClean="0"/>
                        <a:t> </a:t>
                      </a:r>
                      <a:endParaRPr lang="ru-RU" dirty="0"/>
                    </a:p>
                  </a:txBody>
                  <a:tcPr/>
                </a:tc>
                <a:tc>
                  <a:txBody>
                    <a:bodyPr/>
                    <a:lstStyle/>
                    <a:p>
                      <a:pPr algn="ctr"/>
                      <a:r>
                        <a:rPr lang="ru-RU" dirty="0" smtClean="0"/>
                        <a:t> Предлоги  </a:t>
                      </a:r>
                      <a:endParaRPr lang="ru-RU" dirty="0"/>
                    </a:p>
                  </a:txBody>
                  <a:tcPr/>
                </a:tc>
              </a:tr>
              <a:tr h="370840">
                <a:tc>
                  <a:txBody>
                    <a:bodyPr/>
                    <a:lstStyle/>
                    <a:p>
                      <a:r>
                        <a:rPr lang="ru-RU" dirty="0" smtClean="0"/>
                        <a:t>Именительный</a:t>
                      </a:r>
                      <a:endParaRPr lang="ru-RU" dirty="0"/>
                    </a:p>
                  </a:txBody>
                  <a:tcPr/>
                </a:tc>
                <a:tc>
                  <a:txBody>
                    <a:bodyPr/>
                    <a:lstStyle/>
                    <a:p>
                      <a:pPr algn="ctr"/>
                      <a:r>
                        <a:rPr lang="ru-RU" dirty="0" smtClean="0"/>
                        <a:t>есть</a:t>
                      </a:r>
                      <a:endParaRPr lang="ru-RU" dirty="0"/>
                    </a:p>
                  </a:txBody>
                  <a:tcPr/>
                </a:tc>
                <a:tc>
                  <a:txBody>
                    <a:bodyPr/>
                    <a:lstStyle/>
                    <a:p>
                      <a:pPr algn="ctr"/>
                      <a:r>
                        <a:rPr lang="ru-RU" dirty="0" smtClean="0"/>
                        <a:t>кто? что?</a:t>
                      </a:r>
                      <a:endParaRPr lang="ru-RU" dirty="0"/>
                    </a:p>
                  </a:txBody>
                  <a:tcPr/>
                </a:tc>
                <a:tc>
                  <a:txBody>
                    <a:bodyPr/>
                    <a:lstStyle/>
                    <a:p>
                      <a:pPr algn="ctr"/>
                      <a:r>
                        <a:rPr lang="ru-RU" dirty="0" smtClean="0"/>
                        <a:t>без предлогов</a:t>
                      </a:r>
                      <a:endParaRPr lang="ru-RU" dirty="0"/>
                    </a:p>
                  </a:txBody>
                  <a:tcPr/>
                </a:tc>
              </a:tr>
              <a:tr h="370840">
                <a:tc>
                  <a:txBody>
                    <a:bodyPr/>
                    <a:lstStyle/>
                    <a:p>
                      <a:r>
                        <a:rPr lang="ru-RU" dirty="0" smtClean="0"/>
                        <a:t>Родительный</a:t>
                      </a:r>
                      <a:endParaRPr lang="ru-RU" dirty="0"/>
                    </a:p>
                  </a:txBody>
                  <a:tcPr/>
                </a:tc>
                <a:tc>
                  <a:txBody>
                    <a:bodyPr/>
                    <a:lstStyle/>
                    <a:p>
                      <a:pPr algn="ctr"/>
                      <a:r>
                        <a:rPr lang="ru-RU" dirty="0" smtClean="0"/>
                        <a:t>нет</a:t>
                      </a:r>
                      <a:endParaRPr lang="ru-RU" dirty="0"/>
                    </a:p>
                  </a:txBody>
                  <a:tcPr/>
                </a:tc>
                <a:tc>
                  <a:txBody>
                    <a:bodyPr/>
                    <a:lstStyle/>
                    <a:p>
                      <a:pPr algn="ctr"/>
                      <a:r>
                        <a:rPr lang="ru-RU" dirty="0" smtClean="0"/>
                        <a:t> кого? чего?</a:t>
                      </a:r>
                      <a:endParaRPr lang="ru-RU" dirty="0"/>
                    </a:p>
                  </a:txBody>
                  <a:tcPr/>
                </a:tc>
                <a:tc>
                  <a:txBody>
                    <a:bodyPr/>
                    <a:lstStyle/>
                    <a:p>
                      <a:r>
                        <a:rPr lang="ru-RU" sz="1800" kern="1200" dirty="0" smtClean="0">
                          <a:solidFill>
                            <a:schemeClr val="dk1"/>
                          </a:solidFill>
                          <a:latin typeface="+mn-lt"/>
                          <a:ea typeface="+mn-ea"/>
                          <a:cs typeface="+mn-cs"/>
                        </a:rPr>
                        <a:t>у, около, от, без, из, до, для, вокруг, с, после</a:t>
                      </a:r>
                      <a:endParaRPr lang="ru-RU" dirty="0"/>
                    </a:p>
                  </a:txBody>
                  <a:tcPr/>
                </a:tc>
              </a:tr>
              <a:tr h="370840">
                <a:tc>
                  <a:txBody>
                    <a:bodyPr/>
                    <a:lstStyle/>
                    <a:p>
                      <a:r>
                        <a:rPr lang="ru-RU" dirty="0" smtClean="0"/>
                        <a:t>Дательный</a:t>
                      </a:r>
                      <a:endParaRPr lang="ru-RU" dirty="0"/>
                    </a:p>
                  </a:txBody>
                  <a:tcPr/>
                </a:tc>
                <a:tc>
                  <a:txBody>
                    <a:bodyPr/>
                    <a:lstStyle/>
                    <a:p>
                      <a:pPr algn="ctr"/>
                      <a:r>
                        <a:rPr lang="ru-RU" dirty="0" smtClean="0"/>
                        <a:t>дать</a:t>
                      </a:r>
                      <a:endParaRPr lang="ru-RU" dirty="0"/>
                    </a:p>
                  </a:txBody>
                  <a:tcPr/>
                </a:tc>
                <a:tc>
                  <a:txBody>
                    <a:bodyPr/>
                    <a:lstStyle/>
                    <a:p>
                      <a:pPr algn="ctr"/>
                      <a:r>
                        <a:rPr lang="ru-RU" dirty="0" smtClean="0"/>
                        <a:t>кому? чему?</a:t>
                      </a:r>
                      <a:endParaRPr lang="ru-RU" dirty="0"/>
                    </a:p>
                  </a:txBody>
                  <a:tcPr/>
                </a:tc>
                <a:tc>
                  <a:txBody>
                    <a:bodyPr/>
                    <a:lstStyle/>
                    <a:p>
                      <a:pPr algn="ctr"/>
                      <a:r>
                        <a:rPr lang="ru-RU" sz="1800" kern="1200" dirty="0" smtClean="0">
                          <a:solidFill>
                            <a:schemeClr val="dk1"/>
                          </a:solidFill>
                          <a:latin typeface="+mn-lt"/>
                          <a:ea typeface="+mn-ea"/>
                          <a:cs typeface="+mn-cs"/>
                        </a:rPr>
                        <a:t>по, к</a:t>
                      </a:r>
                      <a:endParaRPr lang="ru-RU" dirty="0"/>
                    </a:p>
                  </a:txBody>
                  <a:tcPr/>
                </a:tc>
              </a:tr>
              <a:tr h="370840">
                <a:tc>
                  <a:txBody>
                    <a:bodyPr/>
                    <a:lstStyle/>
                    <a:p>
                      <a:r>
                        <a:rPr lang="ru-RU" dirty="0" smtClean="0"/>
                        <a:t>Винительный</a:t>
                      </a:r>
                      <a:endParaRPr lang="ru-RU" dirty="0"/>
                    </a:p>
                  </a:txBody>
                  <a:tcPr/>
                </a:tc>
                <a:tc>
                  <a:txBody>
                    <a:bodyPr/>
                    <a:lstStyle/>
                    <a:p>
                      <a:pPr algn="ctr"/>
                      <a:r>
                        <a:rPr lang="ru-RU" dirty="0" smtClean="0"/>
                        <a:t>вижу</a:t>
                      </a:r>
                      <a:endParaRPr lang="ru-RU" dirty="0"/>
                    </a:p>
                  </a:txBody>
                  <a:tcPr/>
                </a:tc>
                <a:tc>
                  <a:txBody>
                    <a:bodyPr/>
                    <a:lstStyle/>
                    <a:p>
                      <a:pPr algn="ctr"/>
                      <a:r>
                        <a:rPr lang="ru-RU" dirty="0" smtClean="0"/>
                        <a:t> кого? что?</a:t>
                      </a:r>
                      <a:endParaRPr lang="ru-RU" dirty="0"/>
                    </a:p>
                  </a:txBody>
                  <a:tcPr/>
                </a:tc>
                <a:tc>
                  <a:txBody>
                    <a:bodyPr/>
                    <a:lstStyle/>
                    <a:p>
                      <a:r>
                        <a:rPr lang="ru-RU" sz="1800" kern="1200" dirty="0" smtClean="0">
                          <a:solidFill>
                            <a:schemeClr val="dk1"/>
                          </a:solidFill>
                          <a:latin typeface="+mn-lt"/>
                          <a:ea typeface="+mn-ea"/>
                          <a:cs typeface="+mn-cs"/>
                        </a:rPr>
                        <a:t>через, про, на, за, под, о, во, в</a:t>
                      </a:r>
                      <a:endParaRPr lang="ru-RU"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latin typeface="Times New Roman" panose="02020603050405020304" pitchFamily="18" charset="0"/>
                <a:cs typeface="Times New Roman" panose="02020603050405020304" pitchFamily="18" charset="0"/>
              </a:rPr>
              <a:t>Падежи имён существительных</a:t>
            </a:r>
            <a:endParaRPr lang="ru-RU" dirty="0"/>
          </a:p>
        </p:txBody>
      </p:sp>
      <p:graphicFrame>
        <p:nvGraphicFramePr>
          <p:cNvPr id="4" name="Содержимое 3"/>
          <p:cNvGraphicFramePr>
            <a:graphicFrameLocks noGrp="1"/>
          </p:cNvGraphicFramePr>
          <p:nvPr>
            <p:ph idx="1"/>
          </p:nvPr>
        </p:nvGraphicFramePr>
        <p:xfrm>
          <a:off x="457200" y="1600200"/>
          <a:ext cx="8229600" cy="36372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ru-RU" dirty="0" smtClean="0"/>
                        <a:t> Падежи</a:t>
                      </a:r>
                      <a:endParaRPr lang="ru-RU" dirty="0"/>
                    </a:p>
                  </a:txBody>
                  <a:tcPr/>
                </a:tc>
                <a:tc>
                  <a:txBody>
                    <a:bodyPr/>
                    <a:lstStyle/>
                    <a:p>
                      <a:pPr algn="ctr"/>
                      <a:r>
                        <a:rPr lang="ru-RU" dirty="0" smtClean="0"/>
                        <a:t>Вспомогательное</a:t>
                      </a:r>
                      <a:r>
                        <a:rPr lang="ru-RU" baseline="0" dirty="0" smtClean="0"/>
                        <a:t> слово</a:t>
                      </a:r>
                      <a:endParaRPr lang="ru-RU" dirty="0"/>
                    </a:p>
                  </a:txBody>
                  <a:tcPr/>
                </a:tc>
                <a:tc>
                  <a:txBody>
                    <a:bodyPr/>
                    <a:lstStyle/>
                    <a:p>
                      <a:pPr algn="ctr"/>
                      <a:r>
                        <a:rPr lang="ru-RU" dirty="0" smtClean="0"/>
                        <a:t> Вопросы</a:t>
                      </a:r>
                      <a:endParaRPr lang="ru-RU" dirty="0"/>
                    </a:p>
                  </a:txBody>
                  <a:tcPr/>
                </a:tc>
                <a:tc>
                  <a:txBody>
                    <a:bodyPr/>
                    <a:lstStyle/>
                    <a:p>
                      <a:pPr algn="ctr"/>
                      <a:r>
                        <a:rPr lang="ru-RU" dirty="0" smtClean="0"/>
                        <a:t> Предлоги</a:t>
                      </a:r>
                      <a:endParaRPr lang="ru-RU" dirty="0"/>
                    </a:p>
                  </a:txBody>
                  <a:tcPr/>
                </a:tc>
              </a:tr>
              <a:tr h="370840">
                <a:tc>
                  <a:txBody>
                    <a:bodyPr/>
                    <a:lstStyle/>
                    <a:p>
                      <a:r>
                        <a:rPr lang="ru-RU" dirty="0" smtClean="0"/>
                        <a:t>Именительный</a:t>
                      </a:r>
                      <a:endParaRPr lang="ru-RU" dirty="0"/>
                    </a:p>
                  </a:txBody>
                  <a:tcPr/>
                </a:tc>
                <a:tc>
                  <a:txBody>
                    <a:bodyPr/>
                    <a:lstStyle/>
                    <a:p>
                      <a:pPr algn="ctr"/>
                      <a:r>
                        <a:rPr lang="ru-RU" dirty="0" smtClean="0"/>
                        <a:t>есть</a:t>
                      </a:r>
                      <a:endParaRPr lang="ru-RU" dirty="0"/>
                    </a:p>
                  </a:txBody>
                  <a:tcPr/>
                </a:tc>
                <a:tc>
                  <a:txBody>
                    <a:bodyPr/>
                    <a:lstStyle/>
                    <a:p>
                      <a:pPr algn="ctr"/>
                      <a:r>
                        <a:rPr lang="ru-RU" dirty="0" smtClean="0"/>
                        <a:t>кто? что?</a:t>
                      </a:r>
                      <a:endParaRPr lang="ru-RU" dirty="0"/>
                    </a:p>
                  </a:txBody>
                  <a:tcPr/>
                </a:tc>
                <a:tc>
                  <a:txBody>
                    <a:bodyPr/>
                    <a:lstStyle/>
                    <a:p>
                      <a:pPr algn="ctr"/>
                      <a:r>
                        <a:rPr lang="ru-RU" dirty="0" smtClean="0"/>
                        <a:t>без предлогов</a:t>
                      </a:r>
                      <a:endParaRPr lang="ru-RU" dirty="0"/>
                    </a:p>
                  </a:txBody>
                  <a:tcPr/>
                </a:tc>
              </a:tr>
              <a:tr h="370840">
                <a:tc>
                  <a:txBody>
                    <a:bodyPr/>
                    <a:lstStyle/>
                    <a:p>
                      <a:r>
                        <a:rPr lang="ru-RU" dirty="0" smtClean="0"/>
                        <a:t>Родительный </a:t>
                      </a:r>
                      <a:endParaRPr lang="ru-RU" dirty="0"/>
                    </a:p>
                  </a:txBody>
                  <a:tcPr/>
                </a:tc>
                <a:tc>
                  <a:txBody>
                    <a:bodyPr/>
                    <a:lstStyle/>
                    <a:p>
                      <a:pPr algn="ctr"/>
                      <a:r>
                        <a:rPr lang="ru-RU" dirty="0" smtClean="0"/>
                        <a:t> нет</a:t>
                      </a:r>
                      <a:endParaRPr lang="ru-RU" dirty="0"/>
                    </a:p>
                  </a:txBody>
                  <a:tcPr/>
                </a:tc>
                <a:tc>
                  <a:txBody>
                    <a:bodyPr/>
                    <a:lstStyle/>
                    <a:p>
                      <a:pPr algn="ctr"/>
                      <a:r>
                        <a:rPr lang="ru-RU" dirty="0" smtClean="0"/>
                        <a:t> кого? чего?</a:t>
                      </a:r>
                      <a:endParaRPr lang="ru-RU" dirty="0"/>
                    </a:p>
                  </a:txBody>
                  <a:tcPr/>
                </a:tc>
                <a:tc>
                  <a:txBody>
                    <a:bodyPr/>
                    <a:lstStyle/>
                    <a:p>
                      <a:r>
                        <a:rPr lang="ru-RU" dirty="0" smtClean="0"/>
                        <a:t>у, около, от, без,  из, до, для, вокруг, с, после</a:t>
                      </a:r>
                      <a:endParaRPr lang="ru-RU" dirty="0"/>
                    </a:p>
                  </a:txBody>
                  <a:tcPr/>
                </a:tc>
              </a:tr>
              <a:tr h="370840">
                <a:tc>
                  <a:txBody>
                    <a:bodyPr/>
                    <a:lstStyle/>
                    <a:p>
                      <a:r>
                        <a:rPr lang="ru-RU" dirty="0" smtClean="0"/>
                        <a:t>Дательный </a:t>
                      </a:r>
                      <a:endParaRPr lang="ru-RU" dirty="0"/>
                    </a:p>
                  </a:txBody>
                  <a:tcPr/>
                </a:tc>
                <a:tc>
                  <a:txBody>
                    <a:bodyPr/>
                    <a:lstStyle/>
                    <a:p>
                      <a:pPr algn="ctr"/>
                      <a:r>
                        <a:rPr lang="ru-RU" dirty="0" smtClean="0"/>
                        <a:t>дать</a:t>
                      </a:r>
                      <a:endParaRPr lang="ru-RU" dirty="0"/>
                    </a:p>
                  </a:txBody>
                  <a:tcPr/>
                </a:tc>
                <a:tc>
                  <a:txBody>
                    <a:bodyPr/>
                    <a:lstStyle/>
                    <a:p>
                      <a:pPr algn="ctr"/>
                      <a:r>
                        <a:rPr lang="ru-RU" dirty="0" smtClean="0"/>
                        <a:t> кому? чему?</a:t>
                      </a:r>
                      <a:endParaRPr lang="ru-RU" dirty="0"/>
                    </a:p>
                  </a:txBody>
                  <a:tcPr/>
                </a:tc>
                <a:tc>
                  <a:txBody>
                    <a:bodyPr/>
                    <a:lstStyle/>
                    <a:p>
                      <a:r>
                        <a:rPr lang="ru-RU" dirty="0" smtClean="0"/>
                        <a:t> к, по</a:t>
                      </a:r>
                      <a:endParaRPr lang="ru-RU" dirty="0"/>
                    </a:p>
                  </a:txBody>
                  <a:tcPr/>
                </a:tc>
              </a:tr>
              <a:tr h="370840">
                <a:tc>
                  <a:txBody>
                    <a:bodyPr/>
                    <a:lstStyle/>
                    <a:p>
                      <a:r>
                        <a:rPr lang="ru-RU" dirty="0" smtClean="0"/>
                        <a:t>Винительный</a:t>
                      </a:r>
                      <a:endParaRPr lang="ru-RU" dirty="0"/>
                    </a:p>
                  </a:txBody>
                  <a:tcPr/>
                </a:tc>
                <a:tc>
                  <a:txBody>
                    <a:bodyPr/>
                    <a:lstStyle/>
                    <a:p>
                      <a:pPr algn="ctr"/>
                      <a:r>
                        <a:rPr lang="ru-RU" dirty="0" smtClean="0"/>
                        <a:t> вижу</a:t>
                      </a:r>
                      <a:endParaRPr lang="ru-RU" dirty="0"/>
                    </a:p>
                  </a:txBody>
                  <a:tcPr/>
                </a:tc>
                <a:tc>
                  <a:txBody>
                    <a:bodyPr/>
                    <a:lstStyle/>
                    <a:p>
                      <a:pPr algn="ctr"/>
                      <a:r>
                        <a:rPr lang="ru-RU" dirty="0" smtClean="0"/>
                        <a:t> кого? что?</a:t>
                      </a:r>
                      <a:endParaRPr lang="ru-RU" dirty="0"/>
                    </a:p>
                  </a:txBody>
                  <a:tcPr/>
                </a:tc>
                <a:tc>
                  <a:txBody>
                    <a:bodyPr/>
                    <a:lstStyle/>
                    <a:p>
                      <a:r>
                        <a:rPr lang="ru-RU" sz="1800" kern="1200" dirty="0" smtClean="0">
                          <a:solidFill>
                            <a:schemeClr val="dk1"/>
                          </a:solidFill>
                          <a:latin typeface="+mn-lt"/>
                          <a:ea typeface="+mn-ea"/>
                          <a:cs typeface="+mn-cs"/>
                        </a:rPr>
                        <a:t>через, про, на, за, под, о, во, в</a:t>
                      </a:r>
                      <a:endParaRPr lang="ru-RU" dirty="0"/>
                    </a:p>
                  </a:txBody>
                  <a:tcPr/>
                </a:tc>
              </a:tr>
              <a:tr h="370840">
                <a:tc>
                  <a:txBody>
                    <a:bodyPr/>
                    <a:lstStyle/>
                    <a:p>
                      <a:r>
                        <a:rPr lang="ru-RU" dirty="0" smtClean="0"/>
                        <a:t>Творительный</a:t>
                      </a:r>
                      <a:endParaRPr lang="ru-RU" dirty="0"/>
                    </a:p>
                  </a:txBody>
                  <a:tcPr/>
                </a:tc>
                <a:tc>
                  <a:txBody>
                    <a:bodyPr/>
                    <a:lstStyle/>
                    <a:p>
                      <a:pPr algn="ctr"/>
                      <a:r>
                        <a:rPr lang="ru-RU" sz="4000" dirty="0" smtClean="0">
                          <a:solidFill>
                            <a:srgbClr val="FF0000"/>
                          </a:solidFill>
                        </a:rPr>
                        <a:t>?</a:t>
                      </a:r>
                      <a:endParaRPr lang="ru-RU" sz="4000" dirty="0">
                        <a:solidFill>
                          <a:srgbClr val="FF0000"/>
                        </a:solidFill>
                      </a:endParaRPr>
                    </a:p>
                  </a:txBody>
                  <a:tcPr/>
                </a:tc>
                <a:tc>
                  <a:txBody>
                    <a:bodyPr/>
                    <a:lstStyle/>
                    <a:p>
                      <a:pPr algn="ctr"/>
                      <a:r>
                        <a:rPr lang="ru-RU" dirty="0" smtClean="0"/>
                        <a:t>кем? чем?</a:t>
                      </a:r>
                      <a:endParaRPr lang="ru-RU" dirty="0"/>
                    </a:p>
                  </a:txBody>
                  <a:tcPr/>
                </a:tc>
                <a:tc>
                  <a:txBody>
                    <a:bodyPr/>
                    <a:lstStyle/>
                    <a:p>
                      <a:pPr algn="ctr"/>
                      <a:r>
                        <a:rPr lang="ru-RU" sz="4000" dirty="0" smtClean="0">
                          <a:solidFill>
                            <a:srgbClr val="FF0000"/>
                          </a:solidFill>
                        </a:rPr>
                        <a:t>?</a:t>
                      </a:r>
                      <a:endParaRPr lang="ru-RU" sz="4000"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latin typeface="Times New Roman" pitchFamily="18" charset="0"/>
                <a:cs typeface="Times New Roman" pitchFamily="18" charset="0"/>
              </a:rPr>
              <a:t>                          </a:t>
            </a:r>
          </a:p>
          <a:p>
            <a:pPr>
              <a:buNone/>
            </a:pPr>
            <a:endParaRPr lang="ru-RU" b="1"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                                     Тема?</a:t>
            </a:r>
          </a:p>
          <a:p>
            <a:pPr>
              <a:buNone/>
            </a:pPr>
            <a:r>
              <a:rPr lang="ru-RU" b="1" dirty="0" smtClean="0">
                <a:latin typeface="Times New Roman" pitchFamily="18" charset="0"/>
                <a:cs typeface="Times New Roman" pitchFamily="18" charset="0"/>
              </a:rPr>
              <a:t>                                     Цель?</a:t>
            </a:r>
          </a:p>
          <a:p>
            <a:pPr>
              <a:buNone/>
            </a:pPr>
            <a:r>
              <a:rPr lang="ru-RU" b="1" dirty="0" smtClean="0">
                <a:latin typeface="Times New Roman" pitchFamily="18" charset="0"/>
                <a:cs typeface="Times New Roman" pitchFamily="18" charset="0"/>
              </a:rPr>
              <a:t>                                     Задачи?</a:t>
            </a:r>
          </a:p>
          <a:p>
            <a:pPr>
              <a:buNone/>
            </a:pPr>
            <a:endParaRPr lang="ru-RU" dirty="0"/>
          </a:p>
        </p:txBody>
      </p:sp>
      <p:sp>
        <p:nvSpPr>
          <p:cNvPr id="4" name="WordArt 4" descr="Розовая тисненая бумага"/>
          <p:cNvSpPr>
            <a:spLocks noChangeArrowheads="1" noChangeShapeType="1" noTextEdit="1"/>
          </p:cNvSpPr>
          <p:nvPr/>
        </p:nvSpPr>
        <p:spPr bwMode="auto">
          <a:xfrm>
            <a:off x="1691680" y="2060848"/>
            <a:ext cx="1656184" cy="2376264"/>
          </a:xfrm>
          <a:prstGeom prst="rect">
            <a:avLst/>
          </a:prstGeom>
        </p:spPr>
        <p:txBody>
          <a:bodyPr wrap="none" fromWordArt="1">
            <a:prstTxWarp prst="textPlain">
              <a:avLst>
                <a:gd name="adj" fmla="val 44979"/>
              </a:avLst>
            </a:prstTxWarp>
          </a:bodyPr>
          <a:lstStyle/>
          <a:p>
            <a:pPr algn="ctr"/>
            <a:r>
              <a:rPr lang="ru-RU" sz="3600" kern="10" dirty="0">
                <a:ln w="9525">
                  <a:solidFill>
                    <a:srgbClr val="FF0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Тема: Творительный падеж</a:t>
            </a:r>
            <a:endParaRPr lang="ru-RU" dirty="0"/>
          </a:p>
        </p:txBody>
      </p:sp>
      <p:sp>
        <p:nvSpPr>
          <p:cNvPr id="3" name="Содержимое 2"/>
          <p:cNvSpPr>
            <a:spLocks noGrp="1"/>
          </p:cNvSpPr>
          <p:nvPr>
            <p:ph idx="1"/>
          </p:nvPr>
        </p:nvSpPr>
        <p:spPr/>
        <p:txBody>
          <a:bodyPr>
            <a:normAutofit lnSpcReduction="10000"/>
          </a:bodyPr>
          <a:lstStyle/>
          <a:p>
            <a:pPr marL="0" indent="0" algn="just">
              <a:spcBef>
                <a:spcPts val="0"/>
              </a:spcBef>
              <a:buNone/>
            </a:pPr>
            <a:r>
              <a:rPr lang="ru-RU" sz="3600" dirty="0" smtClean="0">
                <a:latin typeface="Times New Roman" panose="02020603050405020304" pitchFamily="18" charset="0"/>
                <a:cs typeface="Times New Roman" panose="02020603050405020304" pitchFamily="18" charset="0"/>
              </a:rPr>
              <a:t> </a:t>
            </a:r>
            <a:r>
              <a:rPr lang="ru-RU" b="1" dirty="0" smtClean="0">
                <a:latin typeface="Times New Roman" pitchFamily="18" charset="0"/>
                <a:cs typeface="Times New Roman" pitchFamily="18" charset="0"/>
              </a:rPr>
              <a:t>Цель: </a:t>
            </a:r>
            <a:r>
              <a:rPr lang="ru-RU" dirty="0" smtClean="0">
                <a:latin typeface="Times New Roman" pitchFamily="18" charset="0"/>
                <a:cs typeface="Times New Roman" pitchFamily="18" charset="0"/>
              </a:rPr>
              <a:t>узнать, какие предлоги употребляются     </a:t>
            </a:r>
          </a:p>
          <a:p>
            <a:pPr marL="0" indent="0" algn="just">
              <a:spcBef>
                <a:spcPts val="0"/>
              </a:spcBef>
              <a:buNone/>
            </a:pPr>
            <a:r>
              <a:rPr lang="ru-RU" dirty="0" smtClean="0">
                <a:latin typeface="Times New Roman" pitchFamily="18" charset="0"/>
                <a:cs typeface="Times New Roman" pitchFamily="18" charset="0"/>
              </a:rPr>
              <a:t>             с существительными в творительном     </a:t>
            </a:r>
          </a:p>
          <a:p>
            <a:pPr marL="0" indent="0" algn="just">
              <a:spcBef>
                <a:spcPts val="0"/>
              </a:spcBef>
              <a:buNone/>
            </a:pPr>
            <a:r>
              <a:rPr lang="ru-RU" dirty="0" smtClean="0">
                <a:latin typeface="Times New Roman" pitchFamily="18" charset="0"/>
                <a:cs typeface="Times New Roman" pitchFamily="18" charset="0"/>
              </a:rPr>
              <a:t>             падеже.</a:t>
            </a:r>
          </a:p>
          <a:p>
            <a:pPr marL="0" indent="0" algn="just">
              <a:spcBef>
                <a:spcPts val="0"/>
              </a:spcBef>
              <a:buNone/>
            </a:pPr>
            <a:endParaRPr lang="ru-RU" dirty="0" smtClean="0">
              <a:latin typeface="Times New Roman" pitchFamily="18" charset="0"/>
              <a:cs typeface="Times New Roman" pitchFamily="18" charset="0"/>
            </a:endParaRPr>
          </a:p>
          <a:p>
            <a:pPr marL="0" indent="0" algn="just">
              <a:spcBef>
                <a:spcPts val="0"/>
              </a:spcBef>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Задачи:</a:t>
            </a:r>
            <a:r>
              <a:rPr lang="ru-RU" dirty="0" smtClean="0">
                <a:latin typeface="Times New Roman" pitchFamily="18" charset="0"/>
                <a:cs typeface="Times New Roman" pitchFamily="18" charset="0"/>
              </a:rPr>
              <a:t> научиться находить в предложении      </a:t>
            </a:r>
          </a:p>
          <a:p>
            <a:pPr marL="0" indent="0" algn="just">
              <a:spcBef>
                <a:spcPts val="0"/>
              </a:spcBef>
              <a:buNone/>
            </a:pPr>
            <a:r>
              <a:rPr lang="ru-RU" dirty="0" smtClean="0">
                <a:latin typeface="Times New Roman" pitchFamily="18" charset="0"/>
                <a:cs typeface="Times New Roman" pitchFamily="18" charset="0"/>
              </a:rPr>
              <a:t>                имена существительные в    </a:t>
            </a:r>
          </a:p>
          <a:p>
            <a:pPr marL="0" indent="0" algn="just">
              <a:spcBef>
                <a:spcPts val="0"/>
              </a:spcBef>
              <a:buNone/>
            </a:pPr>
            <a:r>
              <a:rPr lang="ru-RU" dirty="0" smtClean="0">
                <a:latin typeface="Times New Roman" pitchFamily="18" charset="0"/>
                <a:cs typeface="Times New Roman" pitchFamily="18" charset="0"/>
              </a:rPr>
              <a:t>                творительном падеже, определять                    </a:t>
            </a:r>
          </a:p>
          <a:p>
            <a:pPr marL="0" indent="0" algn="just">
              <a:spcBef>
                <a:spcPts val="0"/>
              </a:spcBef>
              <a:buNone/>
            </a:pPr>
            <a:r>
              <a:rPr lang="ru-RU" dirty="0" smtClean="0">
                <a:latin typeface="Times New Roman" pitchFamily="18" charset="0"/>
                <a:cs typeface="Times New Roman" pitchFamily="18" charset="0"/>
              </a:rPr>
              <a:t>                падеж имён существительных по                   </a:t>
            </a:r>
          </a:p>
          <a:p>
            <a:pPr marL="0" indent="0" algn="just">
              <a:spcBef>
                <a:spcPts val="0"/>
              </a:spcBef>
              <a:buNone/>
            </a:pPr>
            <a:r>
              <a:rPr lang="ru-RU" dirty="0" smtClean="0">
                <a:latin typeface="Times New Roman" pitchFamily="18" charset="0"/>
                <a:cs typeface="Times New Roman" pitchFamily="18" charset="0"/>
              </a:rPr>
              <a:t>                вопросу и предлогу</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Понаблюдаем</a:t>
            </a:r>
            <a:endParaRPr lang="ru-RU" dirty="0"/>
          </a:p>
        </p:txBody>
      </p:sp>
      <p:sp>
        <p:nvSpPr>
          <p:cNvPr id="3" name="Содержимое 2"/>
          <p:cNvSpPr>
            <a:spLocks noGrp="1"/>
          </p:cNvSpPr>
          <p:nvPr>
            <p:ph idx="1"/>
          </p:nvPr>
        </p:nvSpPr>
        <p:spPr/>
        <p:txBody>
          <a:bodyPr/>
          <a:lstStyle/>
          <a:p>
            <a:pPr>
              <a:buNone/>
            </a:pPr>
            <a:r>
              <a:rPr lang="en-US" dirty="0" smtClean="0"/>
              <a:t> </a:t>
            </a:r>
            <a:r>
              <a:rPr lang="ru-RU" sz="2800" dirty="0" smtClean="0"/>
              <a:t>Под голубыми </a:t>
            </a:r>
            <a:r>
              <a:rPr lang="ru-RU" sz="2800" b="1" dirty="0" smtClean="0"/>
              <a:t>небесами</a:t>
            </a:r>
            <a:endParaRPr lang="ru-RU" sz="2800" dirty="0" smtClean="0"/>
          </a:p>
          <a:p>
            <a:pPr>
              <a:buNone/>
            </a:pPr>
            <a:r>
              <a:rPr lang="en-US" sz="2800" dirty="0" smtClean="0"/>
              <a:t> </a:t>
            </a:r>
            <a:r>
              <a:rPr lang="ru-RU" sz="2800" dirty="0" smtClean="0"/>
              <a:t>Великолепными</a:t>
            </a:r>
            <a:r>
              <a:rPr lang="ru-RU" sz="2800" b="1" dirty="0" smtClean="0"/>
              <a:t> коврами,</a:t>
            </a:r>
            <a:endParaRPr lang="ru-RU" sz="2800" dirty="0" smtClean="0"/>
          </a:p>
          <a:p>
            <a:pPr>
              <a:buNone/>
            </a:pPr>
            <a:r>
              <a:rPr lang="en-US" sz="2800" dirty="0" smtClean="0"/>
              <a:t> </a:t>
            </a:r>
            <a:r>
              <a:rPr lang="ru-RU" sz="2800" dirty="0" smtClean="0"/>
              <a:t>Блестя на солнце, снег лежит; …</a:t>
            </a:r>
          </a:p>
          <a:p>
            <a:pPr>
              <a:buNone/>
            </a:pPr>
            <a:endParaRPr lang="en-US" dirty="0" smtClean="0"/>
          </a:p>
          <a:p>
            <a:pPr>
              <a:buNone/>
            </a:pPr>
            <a:r>
              <a:rPr lang="en-US" dirty="0" smtClean="0"/>
              <a:t>   </a:t>
            </a:r>
            <a:r>
              <a:rPr lang="ru-RU" sz="2800" dirty="0" smtClean="0"/>
              <a:t>Брега с недвижною </a:t>
            </a:r>
            <a:r>
              <a:rPr lang="ru-RU" sz="2800" b="1" dirty="0" smtClean="0"/>
              <a:t>рекою</a:t>
            </a:r>
            <a:endParaRPr lang="ru-RU" sz="2800" dirty="0" smtClean="0"/>
          </a:p>
          <a:p>
            <a:pPr>
              <a:buNone/>
            </a:pPr>
            <a:r>
              <a:rPr lang="en-US" sz="2800" dirty="0" smtClean="0"/>
              <a:t>   </a:t>
            </a:r>
            <a:r>
              <a:rPr lang="ru-RU" sz="2800" dirty="0" smtClean="0"/>
              <a:t>Сравняла пухлой </a:t>
            </a:r>
            <a:r>
              <a:rPr lang="ru-RU" sz="2800" b="1" dirty="0" smtClean="0"/>
              <a:t>пеленою, …</a:t>
            </a:r>
            <a:endParaRPr lang="ru-RU" sz="2800" dirty="0" smtClean="0"/>
          </a:p>
          <a:p>
            <a:pPr>
              <a:buNone/>
            </a:pP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r>
              <a:rPr lang="ru-RU" b="1" dirty="0" smtClean="0">
                <a:latin typeface="Times New Roman" pitchFamily="18" charset="0"/>
                <a:cs typeface="Times New Roman" pitchFamily="18" charset="0"/>
              </a:rPr>
              <a:t>   Прозвенел звонок –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Начинается урок!</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За работу взялся класс –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Всё получится у нас!</a:t>
            </a:r>
            <a:endParaRPr lang="ru-RU" dirty="0"/>
          </a:p>
        </p:txBody>
      </p:sp>
      <p:pic>
        <p:nvPicPr>
          <p:cNvPr id="4" name="Picture 5" descr="C:\Users\Администратор\Desktop\Альбина\Картинки\Школа\840255.png"/>
          <p:cNvPicPr>
            <a:picLocks noChangeAspect="1" noChangeArrowheads="1"/>
          </p:cNvPicPr>
          <p:nvPr/>
        </p:nvPicPr>
        <p:blipFill>
          <a:blip r:embed="rId2" cstate="print"/>
          <a:srcRect/>
          <a:stretch>
            <a:fillRect/>
          </a:stretch>
        </p:blipFill>
        <p:spPr>
          <a:xfrm flipH="1">
            <a:off x="6372200" y="1844824"/>
            <a:ext cx="2016224"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fmla="#ppt_w*sin(2.5*pi*$)">
                                          <p:val>
                                            <p:fltVal val="0"/>
                                          </p:val>
                                        </p:tav>
                                        <p:tav tm="100000">
                                          <p:val>
                                            <p:fltVal val="1"/>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9" presetClass="entr" presetSubtype="1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fmla="#ppt_w*sin(2.5*pi*$)">
                                          <p:val>
                                            <p:fltVal val="0"/>
                                          </p:val>
                                        </p:tav>
                                        <p:tav tm="100000">
                                          <p:val>
                                            <p:fltVal val="1"/>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ww\Desktop\1616044880_39-p-fon-stranitsa-knigi-44 (1).jpg"/>
          <p:cNvPicPr>
            <a:picLocks noChangeAspect="1" noChangeArrowheads="1"/>
          </p:cNvPicPr>
          <p:nvPr/>
        </p:nvPicPr>
        <p:blipFill>
          <a:blip r:embed="rId2" cstate="print"/>
          <a:srcRect/>
          <a:stretch>
            <a:fillRect/>
          </a:stretch>
        </p:blipFill>
        <p:spPr bwMode="auto">
          <a:xfrm>
            <a:off x="827585" y="1700808"/>
            <a:ext cx="6912768" cy="4536504"/>
          </a:xfrm>
          <a:prstGeom prst="rect">
            <a:avLst/>
          </a:prstGeom>
          <a:noFill/>
        </p:spPr>
      </p:pic>
      <p:sp>
        <p:nvSpPr>
          <p:cNvPr id="2" name="Заголовок 1"/>
          <p:cNvSpPr>
            <a:spLocks noGrp="1"/>
          </p:cNvSpPr>
          <p:nvPr>
            <p:ph type="title"/>
          </p:nvPr>
        </p:nvSpPr>
        <p:spPr/>
        <p:txBody>
          <a:bodyPr/>
          <a:lstStyle/>
          <a:p>
            <a:r>
              <a:rPr lang="ru-RU" b="1" dirty="0" smtClean="0">
                <a:latin typeface="+mn-lt"/>
              </a:rPr>
              <a:t>Творительный падеж</a:t>
            </a:r>
            <a:endParaRPr lang="ru-RU" dirty="0">
              <a:latin typeface="+mn-lt"/>
            </a:endParaRPr>
          </a:p>
        </p:txBody>
      </p:sp>
      <p:sp>
        <p:nvSpPr>
          <p:cNvPr id="3" name="Текст 2"/>
          <p:cNvSpPr>
            <a:spLocks noGrp="1"/>
          </p:cNvSpPr>
          <p:nvPr>
            <p:ph type="body" idx="1"/>
          </p:nvPr>
        </p:nvSpPr>
        <p:spPr>
          <a:xfrm>
            <a:off x="457200" y="1772816"/>
            <a:ext cx="4040188" cy="792087"/>
          </a:xfrm>
        </p:spPr>
        <p:txBody>
          <a:bodyPr>
            <a:normAutofit/>
          </a:bodyPr>
          <a:lstStyle/>
          <a:p>
            <a:pPr algn="ctr"/>
            <a:r>
              <a:rPr lang="ru-RU" sz="3200" dirty="0" smtClean="0"/>
              <a:t>Вопросы:</a:t>
            </a:r>
            <a:endParaRPr lang="ru-RU" sz="3200" dirty="0"/>
          </a:p>
        </p:txBody>
      </p:sp>
      <p:sp>
        <p:nvSpPr>
          <p:cNvPr id="4" name="Содержимое 3"/>
          <p:cNvSpPr>
            <a:spLocks noGrp="1"/>
          </p:cNvSpPr>
          <p:nvPr>
            <p:ph sz="half" idx="2"/>
          </p:nvPr>
        </p:nvSpPr>
        <p:spPr>
          <a:xfrm>
            <a:off x="457200" y="2492895"/>
            <a:ext cx="3970784" cy="3633267"/>
          </a:xfrm>
        </p:spPr>
        <p:txBody>
          <a:bodyPr/>
          <a:lstStyle/>
          <a:p>
            <a:pPr algn="ctr">
              <a:buNone/>
            </a:pPr>
            <a:r>
              <a:rPr lang="ru-RU" dirty="0" smtClean="0"/>
              <a:t>                 </a:t>
            </a:r>
          </a:p>
          <a:p>
            <a:pPr>
              <a:buNone/>
            </a:pPr>
            <a:endParaRPr lang="ru-RU" dirty="0" smtClean="0"/>
          </a:p>
          <a:p>
            <a:pPr>
              <a:buNone/>
            </a:pPr>
            <a:r>
              <a:rPr lang="ru-RU" dirty="0" smtClean="0"/>
              <a:t>                   </a:t>
            </a:r>
            <a:r>
              <a:rPr lang="ru-RU" sz="3200" b="1" dirty="0" smtClean="0"/>
              <a:t>КЕМ?</a:t>
            </a:r>
          </a:p>
          <a:p>
            <a:pPr>
              <a:buNone/>
            </a:pPr>
            <a:r>
              <a:rPr lang="ru-RU" sz="3200" b="1" dirty="0" smtClean="0"/>
              <a:t>              ЧЕМ?</a:t>
            </a:r>
          </a:p>
          <a:p>
            <a:pPr>
              <a:buNone/>
            </a:pPr>
            <a:endParaRPr lang="ru-RU" dirty="0" smtClean="0"/>
          </a:p>
          <a:p>
            <a:pPr algn="ctr">
              <a:buNone/>
            </a:pPr>
            <a:r>
              <a:rPr lang="ru-RU" dirty="0" smtClean="0"/>
              <a:t> </a:t>
            </a:r>
            <a:endParaRPr lang="ru-RU" sz="5400" b="1" dirty="0"/>
          </a:p>
        </p:txBody>
      </p:sp>
      <p:sp>
        <p:nvSpPr>
          <p:cNvPr id="5" name="Текст 4"/>
          <p:cNvSpPr>
            <a:spLocks noGrp="1"/>
          </p:cNvSpPr>
          <p:nvPr>
            <p:ph type="body" sz="quarter" idx="3"/>
          </p:nvPr>
        </p:nvSpPr>
        <p:spPr>
          <a:xfrm>
            <a:off x="4283969" y="1628801"/>
            <a:ext cx="3168351" cy="936104"/>
          </a:xfrm>
        </p:spPr>
        <p:txBody>
          <a:bodyPr>
            <a:normAutofit/>
          </a:bodyPr>
          <a:lstStyle/>
          <a:p>
            <a:pPr algn="ctr"/>
            <a:r>
              <a:rPr lang="ru-RU" sz="3200" dirty="0" smtClean="0"/>
              <a:t>Предлоги:</a:t>
            </a:r>
            <a:endParaRPr lang="ru-RU" sz="3200" dirty="0"/>
          </a:p>
        </p:txBody>
      </p:sp>
      <p:sp>
        <p:nvSpPr>
          <p:cNvPr id="6" name="Содержимое 5"/>
          <p:cNvSpPr>
            <a:spLocks noGrp="1"/>
          </p:cNvSpPr>
          <p:nvPr>
            <p:ph sz="quarter" idx="4"/>
          </p:nvPr>
        </p:nvSpPr>
        <p:spPr>
          <a:xfrm>
            <a:off x="4499991" y="2564904"/>
            <a:ext cx="3528393" cy="3561258"/>
          </a:xfrm>
        </p:spPr>
        <p:txBody>
          <a:bodyPr>
            <a:normAutofit/>
          </a:bodyPr>
          <a:lstStyle/>
          <a:p>
            <a:pPr>
              <a:buNone/>
            </a:pPr>
            <a:endParaRPr lang="ru-RU" sz="4000" b="1" dirty="0" smtClean="0"/>
          </a:p>
          <a:p>
            <a:pPr>
              <a:buNone/>
            </a:pPr>
            <a:r>
              <a:rPr lang="ru-RU" sz="4000" b="1" dirty="0" smtClean="0"/>
              <a:t>с, со,            </a:t>
            </a:r>
          </a:p>
          <a:p>
            <a:pPr>
              <a:buNone/>
            </a:pPr>
            <a:r>
              <a:rPr lang="ru-RU" sz="3600" b="1" dirty="0" smtClean="0"/>
              <a:t>перед, под,</a:t>
            </a:r>
          </a:p>
          <a:p>
            <a:pPr>
              <a:buNone/>
            </a:pPr>
            <a:r>
              <a:rPr lang="ru-RU" sz="3600" b="1" dirty="0" smtClean="0"/>
              <a:t>над, за, </a:t>
            </a:r>
          </a:p>
          <a:p>
            <a:pPr>
              <a:buNone/>
            </a:pPr>
            <a:r>
              <a:rPr lang="ru-RU" sz="3600" b="1" dirty="0" smtClean="0"/>
              <a:t>между</a:t>
            </a:r>
            <a:endParaRPr lang="ru-RU" sz="44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Работа по учебнику</a:t>
            </a:r>
            <a:endParaRPr lang="ru-RU" dirty="0"/>
          </a:p>
        </p:txBody>
      </p:sp>
      <p:sp>
        <p:nvSpPr>
          <p:cNvPr id="3" name="Содержимое 2"/>
          <p:cNvSpPr>
            <a:spLocks noGrp="1"/>
          </p:cNvSpPr>
          <p:nvPr>
            <p:ph idx="1"/>
          </p:nvPr>
        </p:nvSpPr>
        <p:spPr/>
        <p:txBody>
          <a:bodyPr/>
          <a:lstStyle/>
          <a:p>
            <a:pPr>
              <a:buNone/>
            </a:pPr>
            <a:endParaRPr lang="ru-RU" dirty="0" smtClean="0"/>
          </a:p>
          <a:p>
            <a:pPr>
              <a:buNone/>
            </a:pPr>
            <a:r>
              <a:rPr lang="ru-RU" b="1" dirty="0" smtClean="0">
                <a:latin typeface="Times New Roman" panose="02020603050405020304" pitchFamily="18" charset="0"/>
                <a:cs typeface="Times New Roman" panose="02020603050405020304" pitchFamily="18" charset="0"/>
              </a:rPr>
              <a:t>        с. 46 упр. 82</a:t>
            </a:r>
            <a:endParaRPr lang="ru-RU" dirty="0"/>
          </a:p>
        </p:txBody>
      </p:sp>
      <p:pic>
        <p:nvPicPr>
          <p:cNvPr id="4" name="Picture 3"/>
          <p:cNvPicPr>
            <a:picLocks noChangeAspect="1" noChangeArrowheads="1"/>
          </p:cNvPicPr>
          <p:nvPr/>
        </p:nvPicPr>
        <p:blipFill>
          <a:blip r:embed="rId2" cstate="print"/>
          <a:srcRect/>
          <a:stretch>
            <a:fillRect/>
          </a:stretch>
        </p:blipFill>
        <p:spPr bwMode="auto">
          <a:xfrm>
            <a:off x="1331640" y="1988840"/>
            <a:ext cx="2734854" cy="4021843"/>
          </a:xfrm>
          <a:prstGeom prst="rect">
            <a:avLst/>
          </a:prstGeom>
          <a:noFill/>
          <a:ln w="9525">
            <a:noFill/>
            <a:miter lim="800000"/>
            <a:headEnd/>
            <a:tailEnd/>
          </a:ln>
        </p:spPr>
      </p:pic>
      <p:sp>
        <p:nvSpPr>
          <p:cNvPr id="5" name="Прямоугольник 4"/>
          <p:cNvSpPr/>
          <p:nvPr/>
        </p:nvSpPr>
        <p:spPr>
          <a:xfrm>
            <a:off x="4572000" y="2132856"/>
            <a:ext cx="3240359" cy="646331"/>
          </a:xfrm>
          <a:prstGeom prst="rect">
            <a:avLst/>
          </a:prstGeom>
        </p:spPr>
        <p:txBody>
          <a:bodyPr wrap="square">
            <a:spAutoFit/>
          </a:bodyPr>
          <a:lstStyle/>
          <a:p>
            <a:r>
              <a:rPr lang="ru-RU" sz="3600" b="1" dirty="0" smtClean="0">
                <a:latin typeface="Times New Roman" panose="02020603050405020304" pitchFamily="18" charset="0"/>
                <a:cs typeface="Times New Roman" panose="02020603050405020304" pitchFamily="18" charset="0"/>
              </a:rPr>
              <a:t> с. 52 упр. 94</a:t>
            </a:r>
            <a:endParaRPr lang="ru-RU"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Проверка</a:t>
            </a:r>
            <a:endParaRPr lang="ru-RU" b="1" dirty="0">
              <a:latin typeface="+mn-lt"/>
            </a:endParaRPr>
          </a:p>
        </p:txBody>
      </p:sp>
      <p:sp>
        <p:nvSpPr>
          <p:cNvPr id="3" name="Содержимое 2"/>
          <p:cNvSpPr>
            <a:spLocks noGrp="1"/>
          </p:cNvSpPr>
          <p:nvPr>
            <p:ph idx="1"/>
          </p:nvPr>
        </p:nvSpPr>
        <p:spPr/>
        <p:txBody>
          <a:bodyPr/>
          <a:lstStyle/>
          <a:p>
            <a:pPr>
              <a:buNone/>
            </a:pPr>
            <a:r>
              <a:rPr lang="ru-RU" dirty="0" smtClean="0"/>
              <a:t> </a:t>
            </a:r>
          </a:p>
          <a:p>
            <a:pPr>
              <a:buNone/>
            </a:pPr>
            <a:r>
              <a:rPr lang="ru-RU" dirty="0" smtClean="0"/>
              <a:t>Кто был первым космонавтом?</a:t>
            </a:r>
          </a:p>
          <a:p>
            <a:pPr>
              <a:buNone/>
            </a:pPr>
            <a:r>
              <a:rPr lang="ru-RU" dirty="0" smtClean="0"/>
              <a:t>На полянке пахнет земляникой.</a:t>
            </a:r>
          </a:p>
          <a:p>
            <a:pPr>
              <a:buNone/>
            </a:pPr>
            <a:r>
              <a:rPr lang="ru-RU" dirty="0" smtClean="0"/>
              <a:t>За городом начинается лес.</a:t>
            </a:r>
          </a:p>
          <a:p>
            <a:pPr>
              <a:buNone/>
            </a:pPr>
            <a:r>
              <a:rPr lang="ru-RU" dirty="0" smtClean="0"/>
              <a:t>Между берёзками течёт ручеёк.</a:t>
            </a:r>
          </a:p>
          <a:p>
            <a:pPr>
              <a:buNone/>
            </a:pPr>
            <a:r>
              <a:rPr lang="ru-RU" dirty="0" smtClean="0"/>
              <a:t>Бабушка испекла пироги с черникой.</a:t>
            </a:r>
          </a:p>
          <a:p>
            <a:pPr>
              <a:buNone/>
            </a:pPr>
            <a:r>
              <a:rPr lang="ru-RU" dirty="0" smtClean="0"/>
              <a:t>Над болотом кружили журавли.</a:t>
            </a:r>
            <a:endParaRPr lang="ru-RU" dirty="0"/>
          </a:p>
        </p:txBody>
      </p:sp>
      <p:sp>
        <p:nvSpPr>
          <p:cNvPr id="5" name="Развернутая стрелка 4"/>
          <p:cNvSpPr/>
          <p:nvPr/>
        </p:nvSpPr>
        <p:spPr>
          <a:xfrm>
            <a:off x="2051720" y="2132856"/>
            <a:ext cx="3384376" cy="14401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a:solidFill>
                <a:schemeClr val="tx1"/>
              </a:solidFill>
            </a:endParaRPr>
          </a:p>
        </p:txBody>
      </p:sp>
      <p:sp>
        <p:nvSpPr>
          <p:cNvPr id="6" name="Прямоугольник 5"/>
          <p:cNvSpPr/>
          <p:nvPr/>
        </p:nvSpPr>
        <p:spPr>
          <a:xfrm>
            <a:off x="2339752" y="1772816"/>
            <a:ext cx="5032053"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кем? Т.п.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 name="Развернутая стрелка 7"/>
          <p:cNvSpPr/>
          <p:nvPr/>
        </p:nvSpPr>
        <p:spPr>
          <a:xfrm>
            <a:off x="3923928" y="2924944"/>
            <a:ext cx="1800200" cy="14401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Прямоугольник 8"/>
          <p:cNvSpPr/>
          <p:nvPr/>
        </p:nvSpPr>
        <p:spPr>
          <a:xfrm rot="10800000" flipV="1">
            <a:off x="3851917" y="2525853"/>
            <a:ext cx="1709291"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чем? Т.п.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1" name="Развернутая стрелка 10"/>
          <p:cNvSpPr/>
          <p:nvPr/>
        </p:nvSpPr>
        <p:spPr>
          <a:xfrm>
            <a:off x="4499992" y="4653136"/>
            <a:ext cx="2232248" cy="14401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Прямоугольник 11"/>
          <p:cNvSpPr/>
          <p:nvPr/>
        </p:nvSpPr>
        <p:spPr>
          <a:xfrm>
            <a:off x="1259633" y="3212976"/>
            <a:ext cx="1512168"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чем? Т.п.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4" name="Прямоугольник 13"/>
          <p:cNvSpPr/>
          <p:nvPr/>
        </p:nvSpPr>
        <p:spPr>
          <a:xfrm rot="10800000" flipV="1">
            <a:off x="2555776" y="3752617"/>
            <a:ext cx="1368152"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чем? Т.п.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5" name="Прямоугольник 14"/>
          <p:cNvSpPr/>
          <p:nvPr/>
        </p:nvSpPr>
        <p:spPr>
          <a:xfrm>
            <a:off x="4067944" y="4293096"/>
            <a:ext cx="2736304"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чем? Т.п.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6" name="Прямоугольник 15"/>
          <p:cNvSpPr/>
          <p:nvPr/>
        </p:nvSpPr>
        <p:spPr>
          <a:xfrm rot="10800000" flipV="1">
            <a:off x="1331640" y="5013412"/>
            <a:ext cx="1584174"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чем? Т.п.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 calcmode="lin" valueType="num">
                                      <p:cBhvr additive="base">
                                        <p:cTn id="4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Проверка</a:t>
            </a:r>
            <a:endParaRPr lang="ru-RU" b="1" dirty="0">
              <a:latin typeface="+mn-lt"/>
            </a:endParaRPr>
          </a:p>
        </p:txBody>
      </p:sp>
      <p:sp>
        <p:nvSpPr>
          <p:cNvPr id="3" name="Содержимое 2"/>
          <p:cNvSpPr>
            <a:spLocks noGrp="1"/>
          </p:cNvSpPr>
          <p:nvPr>
            <p:ph idx="1"/>
          </p:nvPr>
        </p:nvSpPr>
        <p:spPr/>
        <p:txBody>
          <a:bodyPr/>
          <a:lstStyle/>
          <a:p>
            <a:pPr>
              <a:buNone/>
            </a:pPr>
            <a:endParaRPr lang="ru-RU" dirty="0" smtClean="0"/>
          </a:p>
          <a:p>
            <a:pPr>
              <a:buNone/>
            </a:pPr>
            <a:r>
              <a:rPr lang="ru-RU" dirty="0" smtClean="0"/>
              <a:t>Бабушка испекла пироги  с   черникой.</a:t>
            </a:r>
            <a:endParaRPr lang="ru-RU" dirty="0"/>
          </a:p>
        </p:txBody>
      </p:sp>
      <p:cxnSp>
        <p:nvCxnSpPr>
          <p:cNvPr id="5" name="Прямая соединительная линия 4"/>
          <p:cNvCxnSpPr/>
          <p:nvPr/>
        </p:nvCxnSpPr>
        <p:spPr>
          <a:xfrm>
            <a:off x="683568" y="2708920"/>
            <a:ext cx="1368152"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251521" y="1916832"/>
            <a:ext cx="2304255"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сущ. кто? И.п.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10" name="Прямая соединительная линия 9"/>
          <p:cNvCxnSpPr/>
          <p:nvPr/>
        </p:nvCxnSpPr>
        <p:spPr>
          <a:xfrm>
            <a:off x="2411760" y="2780928"/>
            <a:ext cx="12961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2411760" y="2996952"/>
            <a:ext cx="1296144"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1772195" y="1916832"/>
            <a:ext cx="2511773"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г</a:t>
            </a:r>
            <a:r>
              <a:rPr lang="ru-RU"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л.</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3" name="Прямоугольник 22"/>
          <p:cNvSpPr/>
          <p:nvPr/>
        </p:nvSpPr>
        <p:spPr>
          <a:xfrm>
            <a:off x="3929033" y="1772816"/>
            <a:ext cx="1285929" cy="646331"/>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сущ. что? В.п.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25" name="Прямая соединительная линия 24"/>
          <p:cNvCxnSpPr/>
          <p:nvPr/>
        </p:nvCxnSpPr>
        <p:spPr>
          <a:xfrm>
            <a:off x="4067944" y="2852936"/>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4427984" y="2852936"/>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nvCxnSpPr>
        <p:spPr>
          <a:xfrm>
            <a:off x="4860032" y="2852936"/>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5292080" y="1916832"/>
            <a:ext cx="1008112" cy="369332"/>
          </a:xfrm>
          <a:prstGeom prst="rect">
            <a:avLst/>
          </a:prstGeom>
          <a:noFill/>
        </p:spPr>
        <p:txBody>
          <a:bodyPr wrap="square" lIns="91440" tIns="45720" rIns="91440" bIns="45720">
            <a:spAutoFit/>
          </a:bodyPr>
          <a:lstStyle/>
          <a:p>
            <a:pPr algn="ctr"/>
            <a:r>
              <a:rPr lang="ru-RU" b="1" dirty="0" err="1" smtClean="0">
                <a:ln w="12700">
                  <a:solidFill>
                    <a:schemeClr val="tx2">
                      <a:satMod val="155000"/>
                    </a:schemeClr>
                  </a:solidFill>
                  <a:prstDash val="solid"/>
                </a:ln>
                <a:effectLst>
                  <a:outerShdw blurRad="41275" dist="20320" dir="1800000" algn="tl" rotWithShape="0">
                    <a:srgbClr val="000000">
                      <a:alpha val="40000"/>
                    </a:srgbClr>
                  </a:outerShdw>
                </a:effectLst>
              </a:rPr>
              <a:t>предл</a:t>
            </a: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56" name="Прямая соединительная линия 55"/>
          <p:cNvCxnSpPr/>
          <p:nvPr/>
        </p:nvCxnSpPr>
        <p:spPr>
          <a:xfrm>
            <a:off x="6156176" y="285293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a:off x="6732240" y="2852936"/>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Прямая соединительная линия 68"/>
          <p:cNvCxnSpPr/>
          <p:nvPr/>
        </p:nvCxnSpPr>
        <p:spPr>
          <a:xfrm>
            <a:off x="7308304" y="2852936"/>
            <a:ext cx="288032"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Прямоугольник 77"/>
          <p:cNvSpPr/>
          <p:nvPr/>
        </p:nvSpPr>
        <p:spPr>
          <a:xfrm rot="10800000" flipV="1">
            <a:off x="4484362" y="3492835"/>
            <a:ext cx="1759466" cy="369332"/>
          </a:xfrm>
          <a:prstGeom prst="rect">
            <a:avLst/>
          </a:prstGeom>
          <a:noFill/>
        </p:spPr>
        <p:txBody>
          <a:bodyPr wrap="square" lIns="91440" tIns="45720" rIns="91440" bIns="45720">
            <a:spAutoFit/>
          </a:bodyPr>
          <a:lstStyle/>
          <a:p>
            <a:pPr algn="ct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9" name="Прямоугольник 78"/>
          <p:cNvSpPr/>
          <p:nvPr/>
        </p:nvSpPr>
        <p:spPr>
          <a:xfrm>
            <a:off x="4932040" y="2967334"/>
            <a:ext cx="2439765" cy="369332"/>
          </a:xfrm>
          <a:prstGeom prst="rect">
            <a:avLst/>
          </a:prstGeom>
          <a:noFill/>
        </p:spPr>
        <p:txBody>
          <a:bodyPr wrap="square" lIns="91440" tIns="45720" rIns="91440" bIns="45720">
            <a:spAutoFit/>
          </a:bodyPr>
          <a:lstStyle/>
          <a:p>
            <a:pPr algn="ctr"/>
            <a:endParaRPr lang="ru-RU"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0" name="Прямоугольник 79"/>
          <p:cNvSpPr/>
          <p:nvPr/>
        </p:nvSpPr>
        <p:spPr>
          <a:xfrm>
            <a:off x="6300192" y="1916832"/>
            <a:ext cx="1944216" cy="369332"/>
          </a:xfrm>
          <a:prstGeom prst="rect">
            <a:avLst/>
          </a:prstGeom>
          <a:noFill/>
        </p:spPr>
        <p:txBody>
          <a:bodyPr wrap="square" lIns="91440" tIns="45720" rIns="91440" bIns="45720">
            <a:spAutoFit/>
          </a:bodyPr>
          <a:lstStyle/>
          <a:p>
            <a:pPr algn="ctr"/>
            <a:r>
              <a:rPr lang="ru-RU" b="1" dirty="0" smtClean="0">
                <a:ln w="12700">
                  <a:solidFill>
                    <a:schemeClr val="tx2">
                      <a:satMod val="155000"/>
                    </a:schemeClr>
                  </a:solidFill>
                  <a:prstDash val="solid"/>
                </a:ln>
                <a:effectLst>
                  <a:outerShdw blurRad="41275" dist="20320" dir="1800000" algn="tl" rotWithShape="0">
                    <a:srgbClr val="000000">
                      <a:alpha val="40000"/>
                    </a:srgbClr>
                  </a:outerShdw>
                </a:effectLst>
              </a:rPr>
              <a:t>сущ. ч</a:t>
            </a:r>
            <a:r>
              <a:rPr lang="ru-RU"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ем? Т.п.</a:t>
            </a:r>
            <a:endParaRPr lang="ru-RU"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4">
                                            <p:txEl>
                                              <p:pRg st="0" end="0"/>
                                            </p:txEl>
                                          </p:spTgt>
                                        </p:tgtEl>
                                        <p:attrNameLst>
                                          <p:attrName>style.visibility</p:attrName>
                                        </p:attrNameLst>
                                      </p:cBhvr>
                                      <p:to>
                                        <p:strVal val="visible"/>
                                      </p:to>
                                    </p:set>
                                    <p:anim calcmode="lin" valueType="num">
                                      <p:cBhvr additive="base">
                                        <p:cTn id="61"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ppt_x"/>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60"/>
                                        </p:tgtEl>
                                        <p:attrNameLst>
                                          <p:attrName>style.visibility</p:attrName>
                                        </p:attrNameLst>
                                      </p:cBhvr>
                                      <p:to>
                                        <p:strVal val="visible"/>
                                      </p:to>
                                    </p:set>
                                    <p:anim calcmode="lin" valueType="num">
                                      <p:cBhvr additive="base">
                                        <p:cTn id="73" dur="500" fill="hold"/>
                                        <p:tgtEl>
                                          <p:spTgt spid="60"/>
                                        </p:tgtEl>
                                        <p:attrNameLst>
                                          <p:attrName>ppt_x</p:attrName>
                                        </p:attrNameLst>
                                      </p:cBhvr>
                                      <p:tavLst>
                                        <p:tav tm="0">
                                          <p:val>
                                            <p:strVal val="#ppt_x"/>
                                          </p:val>
                                        </p:tav>
                                        <p:tav tm="100000">
                                          <p:val>
                                            <p:strVal val="#ppt_x"/>
                                          </p:val>
                                        </p:tav>
                                      </p:tavLst>
                                    </p:anim>
                                    <p:anim calcmode="lin" valueType="num">
                                      <p:cBhvr additive="base">
                                        <p:cTn id="7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9"/>
                                        </p:tgtEl>
                                        <p:attrNameLst>
                                          <p:attrName>style.visibility</p:attrName>
                                        </p:attrNameLst>
                                      </p:cBhvr>
                                      <p:to>
                                        <p:strVal val="visible"/>
                                      </p:to>
                                    </p:set>
                                    <p:anim calcmode="lin" valueType="num">
                                      <p:cBhvr additive="base">
                                        <p:cTn id="79" dur="500" fill="hold"/>
                                        <p:tgtEl>
                                          <p:spTgt spid="69"/>
                                        </p:tgtEl>
                                        <p:attrNameLst>
                                          <p:attrName>ppt_x</p:attrName>
                                        </p:attrNameLst>
                                      </p:cBhvr>
                                      <p:tavLst>
                                        <p:tav tm="0">
                                          <p:val>
                                            <p:strVal val="#ppt_x"/>
                                          </p:val>
                                        </p:tav>
                                        <p:tav tm="100000">
                                          <p:val>
                                            <p:strVal val="#ppt_x"/>
                                          </p:val>
                                        </p:tav>
                                      </p:tavLst>
                                    </p:anim>
                                    <p:anim calcmode="lin" valueType="num">
                                      <p:cBhvr additive="base">
                                        <p:cTn id="8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0">
                                            <p:txEl>
                                              <p:pRg st="0" end="0"/>
                                            </p:txEl>
                                          </p:spTgt>
                                        </p:tgtEl>
                                        <p:attrNameLst>
                                          <p:attrName>style.visibility</p:attrName>
                                        </p:attrNameLst>
                                      </p:cBhvr>
                                      <p:to>
                                        <p:strVal val="visible"/>
                                      </p:to>
                                    </p:set>
                                    <p:anim calcmode="lin" valueType="num">
                                      <p:cBhvr additive="base">
                                        <p:cTn id="85" dur="500" fill="hold"/>
                                        <p:tgtEl>
                                          <p:spTgt spid="80">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Физкультминутка</a:t>
            </a:r>
            <a:endParaRPr lang="ru-RU" b="1" dirty="0">
              <a:latin typeface="+mn-lt"/>
            </a:endParaRPr>
          </a:p>
        </p:txBody>
      </p:sp>
      <p:pic>
        <p:nvPicPr>
          <p:cNvPr id="4098" name="Picture 2" descr="C:\Users\www\Desktop\maxresdefault.jpg"/>
          <p:cNvPicPr>
            <a:picLocks noGrp="1" noChangeAspect="1" noChangeArrowheads="1"/>
          </p:cNvPicPr>
          <p:nvPr>
            <p:ph idx="1"/>
          </p:nvPr>
        </p:nvPicPr>
        <p:blipFill>
          <a:blip r:embed="rId3" cstate="print"/>
          <a:srcRect/>
          <a:stretch>
            <a:fillRect/>
          </a:stretch>
        </p:blipFill>
        <p:spPr bwMode="auto">
          <a:xfrm>
            <a:off x="548922" y="1600200"/>
            <a:ext cx="8046156" cy="4525963"/>
          </a:xfrm>
          <a:prstGeom prst="rect">
            <a:avLst/>
          </a:prstGeom>
          <a:noFill/>
        </p:spPr>
      </p:pic>
      <p:pic>
        <p:nvPicPr>
          <p:cNvPr id="5" name="Капитан Краб - Капитан Краб_ _Падежи_ (muzzo.ru).mp3">
            <a:hlinkClick r:id="" action="ppaction://media"/>
          </p:cNvPr>
          <p:cNvPicPr>
            <a:picLocks noRot="1" noChangeAspect="1"/>
          </p:cNvPicPr>
          <p:nvPr>
            <a:audioFile r:link="rId1"/>
          </p:nvPr>
        </p:nvPicPr>
        <p:blipFill>
          <a:blip r:embed="rId4" cstate="print"/>
          <a:stretch>
            <a:fillRect/>
          </a:stretch>
        </p:blipFill>
        <p:spPr>
          <a:xfrm>
            <a:off x="4449763" y="3306763"/>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217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80926"/>
          </a:xfrm>
        </p:spPr>
        <p:txBody>
          <a:bodyPr>
            <a:normAutofit fontScale="90000"/>
          </a:bodyPr>
          <a:lstStyle/>
          <a:p>
            <a:r>
              <a:rPr lang="ru-RU" sz="4000" b="1" dirty="0" smtClean="0">
                <a:latin typeface="+mn-lt"/>
              </a:rPr>
              <a:t>Самостоятельная работа</a:t>
            </a:r>
            <a:endParaRPr lang="ru-RU" sz="4000" b="1" dirty="0">
              <a:latin typeface="+mn-lt"/>
            </a:endParaRPr>
          </a:p>
        </p:txBody>
      </p:sp>
      <p:sp>
        <p:nvSpPr>
          <p:cNvPr id="3" name="Содержимое 2"/>
          <p:cNvSpPr>
            <a:spLocks noGrp="1"/>
          </p:cNvSpPr>
          <p:nvPr>
            <p:ph idx="1"/>
          </p:nvPr>
        </p:nvSpPr>
        <p:spPr>
          <a:xfrm>
            <a:off x="467544" y="1700808"/>
            <a:ext cx="8229600" cy="4525963"/>
          </a:xfrm>
        </p:spPr>
        <p:txBody>
          <a:bodyPr/>
          <a:lstStyle/>
          <a:p>
            <a:pPr>
              <a:buNone/>
            </a:pPr>
            <a:r>
              <a:rPr lang="ru-RU" dirty="0" smtClean="0"/>
              <a:t>  </a:t>
            </a:r>
            <a:r>
              <a:rPr lang="ru-RU" sz="2800" dirty="0" smtClean="0"/>
              <a:t> Пришла (с чем?) с (метель., </a:t>
            </a:r>
            <a:r>
              <a:rPr lang="ru-RU" sz="2800" dirty="0" err="1" smtClean="0"/>
              <a:t>ветр</a:t>
            </a:r>
            <a:r>
              <a:rPr lang="ru-RU" sz="2800" dirty="0" smtClean="0"/>
              <a:t>.   ,вьюг.   ). Занесло (чем?) (снег.  ) Украсила (чем?) (</a:t>
            </a:r>
            <a:r>
              <a:rPr lang="ru-RU" sz="2800" dirty="0" err="1" smtClean="0"/>
              <a:t>серебр</a:t>
            </a:r>
            <a:r>
              <a:rPr lang="ru-RU" sz="2800" dirty="0" smtClean="0"/>
              <a:t>.  , узор.  ). Укрыла (чем?) (</a:t>
            </a:r>
            <a:r>
              <a:rPr lang="ru-RU" sz="2800" dirty="0" err="1" smtClean="0"/>
              <a:t>ковр</a:t>
            </a:r>
            <a:r>
              <a:rPr lang="ru-RU" sz="2800" dirty="0" smtClean="0"/>
              <a:t>.  ).</a:t>
            </a:r>
          </a:p>
          <a:p>
            <a:pPr>
              <a:buNone/>
            </a:pPr>
            <a:r>
              <a:rPr lang="ru-RU" sz="2800" dirty="0" smtClean="0"/>
              <a:t>    Летел (над чем?) над (лес.  , пол.  , город.  ). Любовались (чем?) (</a:t>
            </a:r>
            <a:r>
              <a:rPr lang="ru-RU" sz="2800" dirty="0" err="1" smtClean="0"/>
              <a:t>снежинк</a:t>
            </a:r>
            <a:r>
              <a:rPr lang="ru-RU" sz="2800" dirty="0" smtClean="0"/>
              <a:t>.   , ел.  ).</a:t>
            </a:r>
          </a:p>
        </p:txBody>
      </p:sp>
      <p:sp>
        <p:nvSpPr>
          <p:cNvPr id="4" name="5-конечная звезда 3"/>
          <p:cNvSpPr/>
          <p:nvPr/>
        </p:nvSpPr>
        <p:spPr>
          <a:xfrm>
            <a:off x="8028384" y="836712"/>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5-конечная звезда 4"/>
          <p:cNvSpPr/>
          <p:nvPr/>
        </p:nvSpPr>
        <p:spPr>
          <a:xfrm>
            <a:off x="8316416" y="476672"/>
            <a:ext cx="504056" cy="50405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https://catherineasquithgallery.com/uploads/posts/2021-03/1614552742_9-p-kartinki-snezhinki-na-belom-fone-10.jpg"/>
          <p:cNvPicPr/>
          <p:nvPr/>
        </p:nvPicPr>
        <p:blipFill>
          <a:blip r:embed="rId2" cstate="print"/>
          <a:srcRect/>
          <a:stretch>
            <a:fillRect/>
          </a:stretch>
        </p:blipFill>
        <p:spPr bwMode="auto">
          <a:xfrm>
            <a:off x="5220072" y="1844824"/>
            <a:ext cx="262890" cy="268732"/>
          </a:xfrm>
          <a:prstGeom prst="rect">
            <a:avLst/>
          </a:prstGeom>
          <a:noFill/>
          <a:ln w="9525">
            <a:noFill/>
            <a:miter lim="800000"/>
            <a:headEnd/>
            <a:tailEnd/>
          </a:ln>
        </p:spPr>
      </p:pic>
      <p:pic>
        <p:nvPicPr>
          <p:cNvPr id="9" name="Рисунок 8" descr="https://catherineasquithgallery.com/uploads/posts/2021-03/1614552742_9-p-kartinki-snezhinki-na-belom-fone-10.jpg"/>
          <p:cNvPicPr/>
          <p:nvPr/>
        </p:nvPicPr>
        <p:blipFill>
          <a:blip r:embed="rId2" cstate="print"/>
          <a:srcRect/>
          <a:stretch>
            <a:fillRect/>
          </a:stretch>
        </p:blipFill>
        <p:spPr bwMode="auto">
          <a:xfrm>
            <a:off x="6300192" y="1916832"/>
            <a:ext cx="262890" cy="268732"/>
          </a:xfrm>
          <a:prstGeom prst="rect">
            <a:avLst/>
          </a:prstGeom>
          <a:noFill/>
          <a:ln w="9525">
            <a:noFill/>
            <a:miter lim="800000"/>
            <a:headEnd/>
            <a:tailEnd/>
          </a:ln>
        </p:spPr>
      </p:pic>
      <p:pic>
        <p:nvPicPr>
          <p:cNvPr id="10" name="Рисунок 9" descr="https://catherineasquithgallery.com/uploads/posts/2021-03/1614552742_9-p-kartinki-snezhinki-na-belom-fone-10.jpg"/>
          <p:cNvPicPr/>
          <p:nvPr/>
        </p:nvPicPr>
        <p:blipFill>
          <a:blip r:embed="rId2" cstate="print"/>
          <a:srcRect/>
          <a:stretch>
            <a:fillRect/>
          </a:stretch>
        </p:blipFill>
        <p:spPr bwMode="auto">
          <a:xfrm>
            <a:off x="7524328" y="1916832"/>
            <a:ext cx="262890" cy="268732"/>
          </a:xfrm>
          <a:prstGeom prst="rect">
            <a:avLst/>
          </a:prstGeom>
          <a:noFill/>
          <a:ln w="9525">
            <a:noFill/>
            <a:miter lim="800000"/>
            <a:headEnd/>
            <a:tailEnd/>
          </a:ln>
        </p:spPr>
      </p:pic>
      <p:pic>
        <p:nvPicPr>
          <p:cNvPr id="11" name="Рисунок 10" descr="https://catherineasquithgallery.com/uploads/posts/2021-03/1614552742_9-p-kartinki-snezhinki-na-belom-fone-10.jpg"/>
          <p:cNvPicPr/>
          <p:nvPr/>
        </p:nvPicPr>
        <p:blipFill>
          <a:blip r:embed="rId2" cstate="print"/>
          <a:srcRect/>
          <a:stretch>
            <a:fillRect/>
          </a:stretch>
        </p:blipFill>
        <p:spPr bwMode="auto">
          <a:xfrm>
            <a:off x="4355976" y="2420888"/>
            <a:ext cx="262890" cy="268732"/>
          </a:xfrm>
          <a:prstGeom prst="rect">
            <a:avLst/>
          </a:prstGeom>
          <a:noFill/>
          <a:ln w="9525">
            <a:noFill/>
            <a:miter lim="800000"/>
            <a:headEnd/>
            <a:tailEnd/>
          </a:ln>
        </p:spPr>
      </p:pic>
      <p:pic>
        <p:nvPicPr>
          <p:cNvPr id="12" name="Рисунок 11" descr="https://catherineasquithgallery.com/uploads/posts/2021-03/1614552742_9-p-kartinki-snezhinki-na-belom-fone-10.jpg"/>
          <p:cNvPicPr/>
          <p:nvPr/>
        </p:nvPicPr>
        <p:blipFill>
          <a:blip r:embed="rId2" cstate="print"/>
          <a:srcRect/>
          <a:stretch>
            <a:fillRect/>
          </a:stretch>
        </p:blipFill>
        <p:spPr bwMode="auto">
          <a:xfrm>
            <a:off x="2195736" y="2780928"/>
            <a:ext cx="262890" cy="268732"/>
          </a:xfrm>
          <a:prstGeom prst="rect">
            <a:avLst/>
          </a:prstGeom>
          <a:noFill/>
          <a:ln w="9525">
            <a:noFill/>
            <a:miter lim="800000"/>
            <a:headEnd/>
            <a:tailEnd/>
          </a:ln>
        </p:spPr>
      </p:pic>
      <p:pic>
        <p:nvPicPr>
          <p:cNvPr id="13" name="Рисунок 12" descr="https://catherineasquithgallery.com/uploads/posts/2021-03/1614552742_9-p-kartinki-snezhinki-na-belom-fone-10.jpg"/>
          <p:cNvPicPr/>
          <p:nvPr/>
        </p:nvPicPr>
        <p:blipFill>
          <a:blip r:embed="rId2" cstate="print"/>
          <a:srcRect/>
          <a:stretch>
            <a:fillRect/>
          </a:stretch>
        </p:blipFill>
        <p:spPr bwMode="auto">
          <a:xfrm>
            <a:off x="3347864" y="2852936"/>
            <a:ext cx="262890" cy="268732"/>
          </a:xfrm>
          <a:prstGeom prst="rect">
            <a:avLst/>
          </a:prstGeom>
          <a:noFill/>
          <a:ln w="9525">
            <a:noFill/>
            <a:miter lim="800000"/>
            <a:headEnd/>
            <a:tailEnd/>
          </a:ln>
        </p:spPr>
      </p:pic>
      <p:pic>
        <p:nvPicPr>
          <p:cNvPr id="14" name="Рисунок 13" descr="https://catherineasquithgallery.com/uploads/posts/2021-03/1614552742_9-p-kartinki-snezhinki-na-belom-fone-10.jpg"/>
          <p:cNvPicPr/>
          <p:nvPr/>
        </p:nvPicPr>
        <p:blipFill>
          <a:blip r:embed="rId2" cstate="print"/>
          <a:srcRect/>
          <a:stretch>
            <a:fillRect/>
          </a:stretch>
        </p:blipFill>
        <p:spPr bwMode="auto">
          <a:xfrm>
            <a:off x="7308304" y="2780928"/>
            <a:ext cx="262890" cy="268732"/>
          </a:xfrm>
          <a:prstGeom prst="rect">
            <a:avLst/>
          </a:prstGeom>
          <a:noFill/>
          <a:ln w="9525">
            <a:noFill/>
            <a:miter lim="800000"/>
            <a:headEnd/>
            <a:tailEnd/>
          </a:ln>
        </p:spPr>
      </p:pic>
      <p:pic>
        <p:nvPicPr>
          <p:cNvPr id="15" name="Рисунок 14" descr="https://catherineasquithgallery.com/uploads/posts/2021-03/1614552742_9-p-kartinki-snezhinki-na-belom-fone-10.jpg"/>
          <p:cNvPicPr/>
          <p:nvPr/>
        </p:nvPicPr>
        <p:blipFill>
          <a:blip r:embed="rId2" cstate="print"/>
          <a:srcRect/>
          <a:stretch>
            <a:fillRect/>
          </a:stretch>
        </p:blipFill>
        <p:spPr bwMode="auto">
          <a:xfrm>
            <a:off x="5148064" y="3284984"/>
            <a:ext cx="262890" cy="268732"/>
          </a:xfrm>
          <a:prstGeom prst="rect">
            <a:avLst/>
          </a:prstGeom>
          <a:noFill/>
          <a:ln w="9525">
            <a:noFill/>
            <a:miter lim="800000"/>
            <a:headEnd/>
            <a:tailEnd/>
          </a:ln>
        </p:spPr>
      </p:pic>
      <p:pic>
        <p:nvPicPr>
          <p:cNvPr id="16" name="Рисунок 15" descr="https://catherineasquithgallery.com/uploads/posts/2021-03/1614552742_9-p-kartinki-snezhinki-na-belom-fone-10.jpg"/>
          <p:cNvPicPr/>
          <p:nvPr/>
        </p:nvPicPr>
        <p:blipFill>
          <a:blip r:embed="rId2" cstate="print"/>
          <a:srcRect/>
          <a:stretch>
            <a:fillRect/>
          </a:stretch>
        </p:blipFill>
        <p:spPr bwMode="auto">
          <a:xfrm>
            <a:off x="6228184" y="3284984"/>
            <a:ext cx="262890" cy="268732"/>
          </a:xfrm>
          <a:prstGeom prst="rect">
            <a:avLst/>
          </a:prstGeom>
          <a:noFill/>
          <a:ln w="9525">
            <a:noFill/>
            <a:miter lim="800000"/>
            <a:headEnd/>
            <a:tailEnd/>
          </a:ln>
        </p:spPr>
      </p:pic>
      <p:pic>
        <p:nvPicPr>
          <p:cNvPr id="17" name="Рисунок 16" descr="https://catherineasquithgallery.com/uploads/posts/2021-03/1614552742_9-p-kartinki-snezhinki-na-belom-fone-10.jpg"/>
          <p:cNvPicPr/>
          <p:nvPr/>
        </p:nvPicPr>
        <p:blipFill>
          <a:blip r:embed="rId2" cstate="print"/>
          <a:srcRect/>
          <a:stretch>
            <a:fillRect/>
          </a:stretch>
        </p:blipFill>
        <p:spPr bwMode="auto">
          <a:xfrm>
            <a:off x="7596336" y="3284984"/>
            <a:ext cx="262890" cy="268732"/>
          </a:xfrm>
          <a:prstGeom prst="rect">
            <a:avLst/>
          </a:prstGeom>
          <a:noFill/>
          <a:ln w="9525">
            <a:noFill/>
            <a:miter lim="800000"/>
            <a:headEnd/>
            <a:tailEnd/>
          </a:ln>
        </p:spPr>
      </p:pic>
      <p:pic>
        <p:nvPicPr>
          <p:cNvPr id="18" name="Рисунок 17" descr="https://catherineasquithgallery.com/uploads/posts/2021-03/1614552742_9-p-kartinki-snezhinki-na-belom-fone-10.jpg"/>
          <p:cNvPicPr/>
          <p:nvPr/>
        </p:nvPicPr>
        <p:blipFill>
          <a:blip r:embed="rId2" cstate="print"/>
          <a:srcRect/>
          <a:stretch>
            <a:fillRect/>
          </a:stretch>
        </p:blipFill>
        <p:spPr bwMode="auto">
          <a:xfrm>
            <a:off x="5868144" y="3717032"/>
            <a:ext cx="262890" cy="268732"/>
          </a:xfrm>
          <a:prstGeom prst="rect">
            <a:avLst/>
          </a:prstGeom>
          <a:noFill/>
          <a:ln w="9525">
            <a:noFill/>
            <a:miter lim="800000"/>
            <a:headEnd/>
            <a:tailEnd/>
          </a:ln>
        </p:spPr>
      </p:pic>
      <p:pic>
        <p:nvPicPr>
          <p:cNvPr id="19" name="Рисунок 18" descr="https://catherineasquithgallery.com/uploads/posts/2021-03/1614552742_9-p-kartinki-snezhinki-na-belom-fone-10.jpg"/>
          <p:cNvPicPr/>
          <p:nvPr/>
        </p:nvPicPr>
        <p:blipFill>
          <a:blip r:embed="rId2" cstate="print"/>
          <a:srcRect/>
          <a:stretch>
            <a:fillRect/>
          </a:stretch>
        </p:blipFill>
        <p:spPr bwMode="auto">
          <a:xfrm>
            <a:off x="6732240" y="3717032"/>
            <a:ext cx="262890" cy="268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mn-lt"/>
              </a:rPr>
              <a:t>Проверка</a:t>
            </a:r>
            <a:endParaRPr lang="ru-RU" b="1" dirty="0">
              <a:solidFill>
                <a:srgbClr val="FF0000"/>
              </a:solidFill>
              <a:latin typeface="+mn-lt"/>
            </a:endParaRPr>
          </a:p>
        </p:txBody>
      </p:sp>
      <p:sp>
        <p:nvSpPr>
          <p:cNvPr id="3" name="Содержимое 2"/>
          <p:cNvSpPr>
            <a:spLocks noGrp="1"/>
          </p:cNvSpPr>
          <p:nvPr>
            <p:ph idx="1"/>
          </p:nvPr>
        </p:nvSpPr>
        <p:spPr/>
        <p:txBody>
          <a:bodyPr>
            <a:normAutofit/>
          </a:bodyPr>
          <a:lstStyle/>
          <a:p>
            <a:pPr marL="514350" indent="-514350" algn="just">
              <a:buNone/>
            </a:pPr>
            <a:r>
              <a:rPr lang="ru-RU" dirty="0" smtClean="0"/>
              <a:t>     Пришла (с чем?) с метелью (метелями), ветром (ветрами), вьюгой (вьюгами). Занесло (чем?) снегом (снегами). Украсила(чем?) серебром, узором (узорами). Укрыла (чем?) ковром (коврами). Летел (над чем?) над лесом (лесами), полем (полями), городом (городами). Любовались (чем?) снежинками, елью (елями).                            </a:t>
            </a:r>
            <a:endParaRPr lang="ru-RU" dirty="0"/>
          </a:p>
        </p:txBody>
      </p:sp>
      <p:sp>
        <p:nvSpPr>
          <p:cNvPr id="5" name="5-конечная звезда 4"/>
          <p:cNvSpPr/>
          <p:nvPr/>
        </p:nvSpPr>
        <p:spPr>
          <a:xfrm>
            <a:off x="6804248" y="764704"/>
            <a:ext cx="576064" cy="576064"/>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5-конечная звезда 5"/>
          <p:cNvSpPr/>
          <p:nvPr/>
        </p:nvSpPr>
        <p:spPr>
          <a:xfrm>
            <a:off x="7308304" y="404664"/>
            <a:ext cx="576064" cy="576064"/>
          </a:xfrm>
          <a:prstGeom prst="star5">
            <a:avLst>
              <a:gd name="adj" fmla="val 19098"/>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mn-lt"/>
              </a:rPr>
              <a:t>Итог урока</a:t>
            </a:r>
            <a:endParaRPr lang="ru-RU" b="1" dirty="0">
              <a:solidFill>
                <a:srgbClr val="FF0000"/>
              </a:solidFill>
              <a:latin typeface="+mn-lt"/>
            </a:endParaRPr>
          </a:p>
        </p:txBody>
      </p:sp>
      <p:sp>
        <p:nvSpPr>
          <p:cNvPr id="3" name="Содержимое 2"/>
          <p:cNvSpPr>
            <a:spLocks noGrp="1"/>
          </p:cNvSpPr>
          <p:nvPr>
            <p:ph idx="1"/>
          </p:nvPr>
        </p:nvSpPr>
        <p:spPr/>
        <p:txBody>
          <a:bodyPr/>
          <a:lstStyle/>
          <a:p>
            <a:pPr>
              <a:buNone/>
            </a:pPr>
            <a:endParaRPr lang="ru-RU" dirty="0"/>
          </a:p>
        </p:txBody>
      </p:sp>
      <p:sp>
        <p:nvSpPr>
          <p:cNvPr id="4" name="Овал 3"/>
          <p:cNvSpPr/>
          <p:nvPr/>
        </p:nvSpPr>
        <p:spPr>
          <a:xfrm>
            <a:off x="3707904" y="3140968"/>
            <a:ext cx="201622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996358" y="3212976"/>
            <a:ext cx="1367730" cy="769441"/>
          </a:xfrm>
          <a:prstGeom prst="rect">
            <a:avLst/>
          </a:prstGeom>
          <a:noFill/>
        </p:spPr>
        <p:txBody>
          <a:bodyPr wrap="square" lIns="91440" tIns="45720" rIns="91440" bIns="45720">
            <a:spAutoFit/>
          </a:bodyPr>
          <a:lstStyle/>
          <a:p>
            <a:pPr algn="ctr"/>
            <a:r>
              <a:rPr lang="ru-RU" sz="4400" b="1" dirty="0" smtClean="0">
                <a:ln w="12700">
                  <a:solidFill>
                    <a:schemeClr val="tx2">
                      <a:satMod val="155000"/>
                    </a:schemeClr>
                  </a:solidFill>
                  <a:prstDash val="solid"/>
                </a:ln>
                <a:effectLst>
                  <a:outerShdw blurRad="41275" dist="20320" dir="1800000" algn="tl" rotWithShape="0">
                    <a:srgbClr val="000000">
                      <a:alpha val="40000"/>
                    </a:srgbClr>
                  </a:outerShdw>
                </a:effectLst>
              </a:rPr>
              <a:t>Т.п.</a:t>
            </a:r>
            <a:endParaRPr lang="ru-RU" sz="44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6" name="Овал 5"/>
          <p:cNvSpPr/>
          <p:nvPr/>
        </p:nvSpPr>
        <p:spPr>
          <a:xfrm>
            <a:off x="971600" y="2564904"/>
            <a:ext cx="2066528"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3347864" y="1772816"/>
            <a:ext cx="2282552"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6228184" y="2564904"/>
            <a:ext cx="2232248"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p:cNvSpPr/>
          <p:nvPr/>
        </p:nvSpPr>
        <p:spPr>
          <a:xfrm>
            <a:off x="1043608" y="4149080"/>
            <a:ext cx="259228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5652120" y="4293096"/>
            <a:ext cx="2736304"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1772195" y="1844825"/>
            <a:ext cx="5248078" cy="954107"/>
          </a:xfrm>
          <a:prstGeom prst="rect">
            <a:avLst/>
          </a:prstGeom>
          <a:noFill/>
        </p:spPr>
        <p:txBody>
          <a:bodyPr wrap="square" lIns="91440" tIns="45720" rIns="91440" bIns="45720">
            <a:spAutoFit/>
          </a:bodyPr>
          <a:lstStyle/>
          <a:p>
            <a:pPr algn="ctr"/>
            <a:r>
              <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доволен, </a:t>
            </a:r>
          </a:p>
          <a:p>
            <a:pPr algn="ctr"/>
            <a:r>
              <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творю</a:t>
            </a:r>
            <a:endParaRPr lang="ru-RU" sz="28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Прямоугольник 11"/>
          <p:cNvSpPr/>
          <p:nvPr/>
        </p:nvSpPr>
        <p:spPr>
          <a:xfrm>
            <a:off x="1259633" y="2492897"/>
            <a:ext cx="1800200" cy="1077218"/>
          </a:xfrm>
          <a:prstGeom prst="rect">
            <a:avLst/>
          </a:prstGeom>
          <a:noFill/>
        </p:spPr>
        <p:txBody>
          <a:bodyPr wrap="square" lIns="91440" tIns="45720" rIns="91440" bIns="45720">
            <a:spAutoFit/>
          </a:bodyPr>
          <a:lstStyle/>
          <a:p>
            <a:pPr algn="ctr"/>
            <a:r>
              <a:rPr lang="ru-RU"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кем? (</a:t>
            </a:r>
            <a:r>
              <a:rPr lang="ru-RU" sz="2800" b="1" dirty="0" smtClean="0">
                <a:ln w="12700">
                  <a:solidFill>
                    <a:schemeClr val="tx2">
                      <a:satMod val="155000"/>
                    </a:schemeClr>
                  </a:solidFill>
                  <a:prstDash val="solid"/>
                </a:ln>
                <a:effectLst>
                  <a:outerShdw blurRad="41275" dist="20320" dir="1800000" algn="tl" rotWithShape="0">
                    <a:srgbClr val="000000">
                      <a:alpha val="40000"/>
                    </a:srgbClr>
                  </a:outerShdw>
                </a:effectLst>
              </a:rPr>
              <a:t>где?)</a:t>
            </a:r>
            <a:endParaRPr lang="ru-RU"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Прямоугольник 12"/>
          <p:cNvSpPr/>
          <p:nvPr/>
        </p:nvSpPr>
        <p:spPr>
          <a:xfrm>
            <a:off x="6372200" y="2636912"/>
            <a:ext cx="2088232" cy="1077218"/>
          </a:xfrm>
          <a:prstGeom prst="rect">
            <a:avLst/>
          </a:prstGeom>
          <a:noFill/>
        </p:spPr>
        <p:txBody>
          <a:bodyPr wrap="square" lIns="91440" tIns="45720" rIns="91440" bIns="45720">
            <a:spAutoFit/>
          </a:bodyPr>
          <a:lstStyle/>
          <a:p>
            <a:pPr algn="ctr"/>
            <a:r>
              <a:rPr lang="ru-RU"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чем? (когда?)</a:t>
            </a:r>
            <a:endParaRPr lang="ru-RU"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4" name="Прямоугольник 13"/>
          <p:cNvSpPr/>
          <p:nvPr/>
        </p:nvSpPr>
        <p:spPr>
          <a:xfrm>
            <a:off x="1331640" y="4221088"/>
            <a:ext cx="2088233" cy="1077218"/>
          </a:xfrm>
          <a:prstGeom prst="rect">
            <a:avLst/>
          </a:prstGeom>
          <a:noFill/>
        </p:spPr>
        <p:txBody>
          <a:bodyPr wrap="square" lIns="91440" tIns="45720" rIns="91440" bIns="45720">
            <a:spAutoFit/>
          </a:bodyPr>
          <a:lstStyle/>
          <a:p>
            <a:pPr algn="ctr"/>
            <a:r>
              <a:rPr lang="ru-RU"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с, со, </a:t>
            </a:r>
            <a:r>
              <a:rPr lang="ru-RU" sz="32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за,</a:t>
            </a:r>
          </a:p>
          <a:p>
            <a:pPr algn="ctr"/>
            <a:r>
              <a:rPr lang="ru-RU" sz="3200" b="1" dirty="0" smtClean="0">
                <a:ln w="12700">
                  <a:solidFill>
                    <a:schemeClr val="tx2">
                      <a:satMod val="155000"/>
                    </a:schemeClr>
                  </a:solidFill>
                  <a:prstDash val="solid"/>
                </a:ln>
                <a:effectLst>
                  <a:outerShdw blurRad="41275" dist="20320" dir="1800000" algn="tl" rotWithShape="0">
                    <a:srgbClr val="000000">
                      <a:alpha val="40000"/>
                    </a:srgbClr>
                  </a:outerShdw>
                </a:effectLst>
              </a:rPr>
              <a:t>перед</a:t>
            </a:r>
            <a:endParaRPr lang="ru-RU" sz="32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5" name="Прямоугольник 14"/>
          <p:cNvSpPr/>
          <p:nvPr/>
        </p:nvSpPr>
        <p:spPr>
          <a:xfrm>
            <a:off x="5724128" y="4509120"/>
            <a:ext cx="2376264" cy="954107"/>
          </a:xfrm>
          <a:prstGeom prst="rect">
            <a:avLst/>
          </a:prstGeom>
          <a:noFill/>
        </p:spPr>
        <p:txBody>
          <a:bodyPr wrap="square" lIns="91440" tIns="45720" rIns="91440" bIns="45720">
            <a:spAutoFit/>
          </a:bodyPr>
          <a:lstStyle/>
          <a:p>
            <a:pPr algn="ctr"/>
            <a:r>
              <a:rPr lang="ru-RU" sz="2800"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под, над, между</a:t>
            </a:r>
            <a:endParaRPr lang="ru-RU" sz="2800"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Домашнее задание</a:t>
            </a:r>
            <a:endParaRPr lang="ru-RU" b="1" dirty="0">
              <a:latin typeface="+mn-lt"/>
            </a:endParaRPr>
          </a:p>
        </p:txBody>
      </p:sp>
      <p:pic>
        <p:nvPicPr>
          <p:cNvPr id="4" name="Picture 3"/>
          <p:cNvPicPr>
            <a:picLocks noGrp="1" noChangeAspect="1" noChangeArrowheads="1"/>
          </p:cNvPicPr>
          <p:nvPr>
            <p:ph idx="1"/>
          </p:nvPr>
        </p:nvPicPr>
        <p:blipFill>
          <a:blip r:embed="rId2" cstate="print"/>
          <a:srcRect/>
          <a:stretch>
            <a:fillRect/>
          </a:stretch>
        </p:blipFill>
        <p:spPr bwMode="auto">
          <a:xfrm>
            <a:off x="1403648" y="1556792"/>
            <a:ext cx="3167980" cy="4097013"/>
          </a:xfrm>
          <a:prstGeom prst="rect">
            <a:avLst/>
          </a:prstGeom>
          <a:noFill/>
          <a:ln w="9525">
            <a:noFill/>
            <a:miter lim="800000"/>
            <a:headEnd/>
            <a:tailEnd/>
          </a:ln>
        </p:spPr>
      </p:pic>
      <p:sp>
        <p:nvSpPr>
          <p:cNvPr id="5" name="Прямоугольник 4"/>
          <p:cNvSpPr/>
          <p:nvPr/>
        </p:nvSpPr>
        <p:spPr>
          <a:xfrm>
            <a:off x="4932040" y="2348880"/>
            <a:ext cx="3672408" cy="769441"/>
          </a:xfrm>
          <a:prstGeom prst="rect">
            <a:avLst/>
          </a:prstGeom>
          <a:noFill/>
        </p:spPr>
        <p:txBody>
          <a:bodyPr wrap="square" lIns="91440" tIns="45720" rIns="91440" bIns="45720">
            <a:spAutoFit/>
          </a:bodyPr>
          <a:lstStyle/>
          <a:p>
            <a:pPr algn="ctr"/>
            <a:r>
              <a:rPr lang="ru-RU" sz="4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с. 53 упр. 96 </a:t>
            </a:r>
            <a:endParaRPr lang="ru-RU" sz="4400" b="1" cap="none" spc="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mn-lt"/>
              </a:rPr>
              <a:t>Оцени свою работу на уроке</a:t>
            </a:r>
            <a:endParaRPr lang="ru-RU" b="1" dirty="0">
              <a:solidFill>
                <a:srgbClr val="FF0000"/>
              </a:solidFill>
              <a:latin typeface="+mn-lt"/>
            </a:endParaRPr>
          </a:p>
        </p:txBody>
      </p:sp>
      <p:sp>
        <p:nvSpPr>
          <p:cNvPr id="3" name="Содержимое 2"/>
          <p:cNvSpPr>
            <a:spLocks noGrp="1"/>
          </p:cNvSpPr>
          <p:nvPr>
            <p:ph idx="1"/>
          </p:nvPr>
        </p:nvSpPr>
        <p:spPr/>
        <p:txBody>
          <a:bodyPr/>
          <a:lstStyle/>
          <a:p>
            <a:pPr>
              <a:spcBef>
                <a:spcPts val="0"/>
              </a:spcBef>
              <a:buNone/>
            </a:pPr>
            <a:r>
              <a:rPr lang="ru-RU" dirty="0" smtClean="0"/>
              <a:t>                           - </a:t>
            </a:r>
            <a:r>
              <a:rPr lang="ru-RU" dirty="0" smtClean="0">
                <a:latin typeface="Times New Roman" pitchFamily="18" charset="0"/>
                <a:cs typeface="Times New Roman" pitchFamily="18" charset="0"/>
              </a:rPr>
              <a:t>кому всё удалось  </a:t>
            </a:r>
          </a:p>
          <a:p>
            <a:pPr>
              <a:spcBef>
                <a:spcPts val="0"/>
              </a:spcBef>
              <a:buNone/>
            </a:pPr>
            <a:r>
              <a:rPr lang="ru-RU" dirty="0" smtClean="0">
                <a:latin typeface="Times New Roman" pitchFamily="18" charset="0"/>
                <a:cs typeface="Times New Roman" pitchFamily="18" charset="0"/>
              </a:rPr>
              <a:t>                            сегодня на уроке.</a:t>
            </a:r>
          </a:p>
          <a:p>
            <a:pPr>
              <a:spcBef>
                <a:spcPts val="0"/>
              </a:spcBef>
              <a:buNone/>
            </a:pPr>
            <a:endParaRPr lang="ru-RU" dirty="0" smtClean="0">
              <a:latin typeface="Times New Roman" pitchFamily="18" charset="0"/>
              <a:cs typeface="Times New Roman" pitchFamily="18" charset="0"/>
            </a:endParaRPr>
          </a:p>
          <a:p>
            <a:pPr>
              <a:spcBef>
                <a:spcPts val="0"/>
              </a:spcBef>
              <a:buNone/>
            </a:pPr>
            <a:r>
              <a:rPr lang="ru-RU" dirty="0" smtClean="0">
                <a:latin typeface="Times New Roman" pitchFamily="18" charset="0"/>
                <a:cs typeface="Times New Roman" pitchFamily="18" charset="0"/>
              </a:rPr>
              <a:t>                          - кому ещё нужно  </a:t>
            </a:r>
          </a:p>
          <a:p>
            <a:pPr>
              <a:spcBef>
                <a:spcPts val="0"/>
              </a:spcBef>
              <a:buNone/>
            </a:pPr>
            <a:r>
              <a:rPr lang="ru-RU" dirty="0" smtClean="0">
                <a:latin typeface="Times New Roman" pitchFamily="18" charset="0"/>
                <a:cs typeface="Times New Roman" pitchFamily="18" charset="0"/>
              </a:rPr>
              <a:t>                            потрудиться.  </a:t>
            </a:r>
          </a:p>
          <a:p>
            <a:pPr>
              <a:spcBef>
                <a:spcPts val="0"/>
              </a:spcBef>
              <a:buNone/>
            </a:pPr>
            <a:endParaRPr lang="ru-RU" dirty="0" smtClean="0">
              <a:latin typeface="Times New Roman" pitchFamily="18" charset="0"/>
              <a:cs typeface="Times New Roman" pitchFamily="18" charset="0"/>
            </a:endParaRPr>
          </a:p>
          <a:p>
            <a:pPr>
              <a:spcBef>
                <a:spcPts val="0"/>
              </a:spcBef>
              <a:buNone/>
            </a:pPr>
            <a:r>
              <a:rPr lang="ru-RU" dirty="0" smtClean="0">
                <a:latin typeface="Times New Roman" pitchFamily="18" charset="0"/>
                <a:cs typeface="Times New Roman" pitchFamily="18" charset="0"/>
              </a:rPr>
              <a:t>                          - кому было очень трудно  </a:t>
            </a:r>
          </a:p>
          <a:p>
            <a:pPr>
              <a:spcBef>
                <a:spcPts val="0"/>
              </a:spcBef>
              <a:buNone/>
            </a:pPr>
            <a:r>
              <a:rPr lang="ru-RU" dirty="0" smtClean="0">
                <a:latin typeface="Times New Roman" pitchFamily="18" charset="0"/>
                <a:cs typeface="Times New Roman" pitchFamily="18" charset="0"/>
              </a:rPr>
              <a:t>                            и требуется помощь.</a:t>
            </a:r>
          </a:p>
        </p:txBody>
      </p:sp>
      <p:pic>
        <p:nvPicPr>
          <p:cNvPr id="1027" name="Picture 3" descr="C:\Users\www\Desktop\Raskrasil.com-Snowflake-76.jpg"/>
          <p:cNvPicPr>
            <a:picLocks noChangeAspect="1" noChangeArrowheads="1"/>
          </p:cNvPicPr>
          <p:nvPr/>
        </p:nvPicPr>
        <p:blipFill>
          <a:blip r:embed="rId2" cstate="print"/>
          <a:srcRect/>
          <a:stretch>
            <a:fillRect/>
          </a:stretch>
        </p:blipFill>
        <p:spPr bwMode="auto">
          <a:xfrm>
            <a:off x="899592" y="1556792"/>
            <a:ext cx="1224136" cy="1229987"/>
          </a:xfrm>
          <a:prstGeom prst="rect">
            <a:avLst/>
          </a:prstGeom>
          <a:noFill/>
        </p:spPr>
      </p:pic>
      <p:pic>
        <p:nvPicPr>
          <p:cNvPr id="1029" name="Picture 5" descr="C:\Users\www\Desktop\1614546745_72-p-snezhinki-na-belom-fone-82.jpg"/>
          <p:cNvPicPr>
            <a:picLocks noChangeAspect="1" noChangeArrowheads="1"/>
          </p:cNvPicPr>
          <p:nvPr/>
        </p:nvPicPr>
        <p:blipFill>
          <a:blip r:embed="rId3" cstate="print"/>
          <a:srcRect/>
          <a:stretch>
            <a:fillRect/>
          </a:stretch>
        </p:blipFill>
        <p:spPr bwMode="auto">
          <a:xfrm>
            <a:off x="971600" y="3068960"/>
            <a:ext cx="1144425" cy="1152128"/>
          </a:xfrm>
          <a:prstGeom prst="rect">
            <a:avLst/>
          </a:prstGeom>
          <a:noFill/>
        </p:spPr>
      </p:pic>
      <p:pic>
        <p:nvPicPr>
          <p:cNvPr id="1030" name="Picture 6" descr="C:\Users\www\Desktop\img_442190.jpg"/>
          <p:cNvPicPr>
            <a:picLocks noChangeAspect="1" noChangeArrowheads="1"/>
          </p:cNvPicPr>
          <p:nvPr/>
        </p:nvPicPr>
        <p:blipFill>
          <a:blip r:embed="rId4" cstate="print"/>
          <a:srcRect/>
          <a:stretch>
            <a:fillRect/>
          </a:stretch>
        </p:blipFill>
        <p:spPr bwMode="auto">
          <a:xfrm>
            <a:off x="899592" y="4581128"/>
            <a:ext cx="1224136" cy="122413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Минутка чистописания</a:t>
            </a:r>
            <a:endParaRPr lang="ru-RU" b="1" dirty="0">
              <a:latin typeface="+mn-lt"/>
            </a:endParaRPr>
          </a:p>
        </p:txBody>
      </p:sp>
      <p:sp>
        <p:nvSpPr>
          <p:cNvPr id="3" name="Содержимое 2"/>
          <p:cNvSpPr>
            <a:spLocks noGrp="1"/>
          </p:cNvSpPr>
          <p:nvPr>
            <p:ph idx="1"/>
          </p:nvPr>
        </p:nvSpPr>
        <p:spPr/>
        <p:txBody>
          <a:bodyPr/>
          <a:lstStyle/>
          <a:p>
            <a:pPr>
              <a:buNone/>
            </a:pPr>
            <a:endParaRPr lang="ru-RU" dirty="0" smtClean="0"/>
          </a:p>
          <a:p>
            <a:pPr algn="just">
              <a:buNone/>
            </a:pPr>
            <a:r>
              <a:rPr lang="ru-RU" dirty="0" smtClean="0"/>
              <a:t>  Зимним утром от мороза на заре звенят берёзы.</a:t>
            </a:r>
          </a:p>
          <a:p>
            <a:pPr algn="just">
              <a:buNone/>
            </a:pPr>
            <a:r>
              <a:rPr lang="ru-RU" dirty="0" smtClean="0"/>
              <a:t>    ________________</a:t>
            </a:r>
          </a:p>
          <a:p>
            <a:pPr algn="just">
              <a:buNone/>
            </a:pPr>
            <a:r>
              <a:rPr lang="ru-RU" dirty="0" smtClean="0"/>
              <a:t>    </a:t>
            </a:r>
            <a:r>
              <a:rPr lang="ru-RU" dirty="0" err="1" smtClean="0"/>
              <a:t>_Зз_____________</a:t>
            </a:r>
            <a:endParaRPr lang="ru-RU"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mn-lt"/>
              </a:rPr>
              <a:t>Оцени свою работу на уроке</a:t>
            </a:r>
            <a:endParaRPr lang="ru-RU" dirty="0">
              <a:latin typeface="+mn-l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259632" y="1794225"/>
            <a:ext cx="6840760" cy="427284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buNone/>
            </a:pPr>
            <a:endParaRPr lang="ru-RU" dirty="0" smtClean="0"/>
          </a:p>
          <a:p>
            <a:pPr>
              <a:buNone/>
            </a:pPr>
            <a:endParaRPr lang="ru-RU" dirty="0" smtClean="0"/>
          </a:p>
          <a:p>
            <a:pPr>
              <a:buNone/>
            </a:pPr>
            <a:r>
              <a:rPr lang="ru-RU" dirty="0" smtClean="0"/>
              <a:t>                  </a:t>
            </a:r>
            <a:r>
              <a:rPr lang="ru-RU" b="1" dirty="0" smtClean="0">
                <a:solidFill>
                  <a:srgbClr val="FF0000"/>
                </a:solidFill>
              </a:rPr>
              <a:t>СПАСИБО ЗА УРОК!</a:t>
            </a:r>
            <a:endParaRPr lang="ru-RU"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539552" y="692696"/>
            <a:ext cx="8064896" cy="7920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none" spc="0" normalizeH="0" baseline="0" noProof="0" dirty="0" smtClean="0">
                <a:ln>
                  <a:noFill/>
                </a:ln>
                <a:solidFill>
                  <a:srgbClr val="C00000"/>
                </a:solidFill>
                <a:effectLst/>
                <a:uLnTx/>
                <a:uFillTx/>
                <a:latin typeface="Times New Roman" pitchFamily="18" charset="0"/>
                <a:ea typeface="+mj-ea"/>
                <a:cs typeface="Times New Roman" pitchFamily="18" charset="0"/>
              </a:rPr>
              <a:t>Интернет – ресурсы:</a:t>
            </a:r>
            <a:endParaRPr kumimoji="0" lang="ru-RU" sz="36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7" name="Прямоугольник 6"/>
          <p:cNvSpPr/>
          <p:nvPr/>
        </p:nvSpPr>
        <p:spPr>
          <a:xfrm>
            <a:off x="2991124" y="5949280"/>
            <a:ext cx="3359464" cy="369332"/>
          </a:xfrm>
          <a:prstGeom prst="rect">
            <a:avLst/>
          </a:prstGeom>
        </p:spPr>
        <p:txBody>
          <a:bodyPr wrap="square">
            <a:spAutoFit/>
          </a:bodyPr>
          <a:lstStyle/>
          <a:p>
            <a:pPr lvl="0" algn="ctr" fontAlgn="base">
              <a:spcBef>
                <a:spcPct val="0"/>
              </a:spcBef>
              <a:spcAft>
                <a:spcPct val="0"/>
              </a:spcAft>
            </a:pPr>
            <a:r>
              <a:rPr lang="ru-RU" i="1" dirty="0" smtClean="0">
                <a:latin typeface="Times New Roman" pitchFamily="18" charset="0"/>
                <a:cs typeface="Arial" pitchFamily="34" charset="0"/>
              </a:rPr>
              <a:t>Сайт: </a:t>
            </a:r>
            <a:r>
              <a:rPr lang="en-US" i="1" dirty="0" smtClean="0">
                <a:latin typeface="Times New Roman" pitchFamily="18" charset="0"/>
                <a:cs typeface="Arial" pitchFamily="34" charset="0"/>
                <a:hlinkClick r:id="rId2"/>
              </a:rPr>
              <a:t>http://elenaranko.ucoz.ru/</a:t>
            </a:r>
            <a:r>
              <a:rPr lang="ru-RU" i="1" dirty="0" smtClean="0">
                <a:latin typeface="Times New Roman" pitchFamily="18" charset="0"/>
                <a:cs typeface="Arial" pitchFamily="34" charset="0"/>
              </a:rPr>
              <a:t>   </a:t>
            </a:r>
          </a:p>
        </p:txBody>
      </p:sp>
      <p:sp>
        <p:nvSpPr>
          <p:cNvPr id="1025" name="Rectangle 1"/>
          <p:cNvSpPr>
            <a:spLocks noChangeArrowheads="1"/>
          </p:cNvSpPr>
          <p:nvPr/>
        </p:nvSpPr>
        <p:spPr bwMode="auto">
          <a:xfrm>
            <a:off x="611560" y="1277873"/>
            <a:ext cx="853244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ea typeface="Calibri" pitchFamily="34" charset="0"/>
                <a:cs typeface="Arial" pitchFamily="34" charset="0"/>
                <a:hlinkClick r:id="rId3"/>
              </a:rPr>
              <a:t>https://ru.drivemusic.me/klassicheskaya_muzyka/64907-sviridov-vals-k-povesti-metel.html</a:t>
            </a:r>
            <a:r>
              <a:rPr kumimoji="0" lang="ru-RU" sz="1400" b="1" i="1" u="none" strike="noStrike" cap="none" normalizeH="0" baseline="0" dirty="0" smtClean="0">
                <a:ln>
                  <a:noFill/>
                </a:ln>
                <a:solidFill>
                  <a:srgbClr val="000000"/>
                </a:solidFill>
                <a:effectLst/>
                <a:ea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ea typeface="Calibri" pitchFamily="34" charset="0"/>
                <a:cs typeface="Arial" pitchFamily="34" charset="0"/>
                <a:hlinkClick r:id="rId4"/>
              </a:rPr>
              <a:t>https://pibig.info/106238-metel-zimoj.html</a:t>
            </a:r>
            <a:r>
              <a:rPr kumimoji="0" lang="ru-RU" sz="1400" b="1" i="1" u="none" strike="noStrike" cap="none" normalizeH="0" baseline="0" dirty="0" smtClean="0">
                <a:ln>
                  <a:noFill/>
                </a:ln>
                <a:solidFill>
                  <a:srgbClr val="000000"/>
                </a:solidFill>
                <a:effectLst/>
                <a:ea typeface="Calibri" pitchFamily="34" charset="0"/>
                <a:cs typeface="Arial" pitchFamily="34" charset="0"/>
              </a:rPr>
              <a:t> </a:t>
            </a:r>
            <a:endParaRPr kumimoji="0" lang="ru-RU" sz="1200" b="1" i="1" u="none" strike="noStrike" cap="none" normalizeH="0" baseline="0" dirty="0" smtClean="0">
              <a:ln>
                <a:noFill/>
              </a:ln>
              <a:solidFill>
                <a:srgbClr val="000000"/>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b="1" i="1" dirty="0" smtClean="0">
              <a:solidFill>
                <a:srgbClr val="000000"/>
              </a:solidFill>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1" i="1" u="none" strike="noStrike" cap="none" normalizeH="0" baseline="0" dirty="0" smtClean="0">
              <a:ln>
                <a:noFill/>
              </a:ln>
              <a:solidFill>
                <a:srgbClr val="000000"/>
              </a:solidFill>
              <a:effectLst/>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b="1" i="1" dirty="0" smtClean="0">
              <a:solidFill>
                <a:srgbClr val="000000"/>
              </a:solidFill>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539552" y="1916832"/>
            <a:ext cx="8424936" cy="646331"/>
          </a:xfrm>
          <a:prstGeom prst="rect">
            <a:avLst/>
          </a:prstGeom>
        </p:spPr>
        <p:txBody>
          <a:bodyPr wrap="square">
            <a:spAutoFit/>
          </a:bodyPr>
          <a:lstStyle/>
          <a:p>
            <a:r>
              <a:rPr lang="ru-RU" dirty="0" smtClean="0"/>
              <a:t>  </a:t>
            </a:r>
          </a:p>
          <a:p>
            <a:r>
              <a:rPr lang="ru-RU" dirty="0" smtClean="0"/>
              <a:t>  </a:t>
            </a:r>
            <a:r>
              <a:rPr lang="en-US" dirty="0" smtClean="0"/>
              <a:t>https://yandex.ru/video/preview/?text=%</a:t>
            </a:r>
            <a:endParaRPr lang="ru-RU" dirty="0"/>
          </a:p>
        </p:txBody>
      </p:sp>
      <p:sp>
        <p:nvSpPr>
          <p:cNvPr id="9" name="Прямоугольник 8"/>
          <p:cNvSpPr/>
          <p:nvPr/>
        </p:nvSpPr>
        <p:spPr>
          <a:xfrm>
            <a:off x="611560" y="2636912"/>
            <a:ext cx="6246440" cy="646331"/>
          </a:xfrm>
          <a:prstGeom prst="rect">
            <a:avLst/>
          </a:prstGeom>
        </p:spPr>
        <p:txBody>
          <a:bodyPr wrap="square">
            <a:spAutoFit/>
          </a:bodyPr>
          <a:lstStyle/>
          <a:p>
            <a:r>
              <a:rPr lang="en-US" dirty="0" smtClean="0"/>
              <a:t>https://fizikadlyvas.ru/russkij-yazyk-3-klass-uchebnik-2-chast---kanakina-v-p-goretskij</a:t>
            </a:r>
            <a:endParaRPr lang="ru-RU" dirty="0"/>
          </a:p>
        </p:txBody>
      </p:sp>
      <p:sp>
        <p:nvSpPr>
          <p:cNvPr id="10" name="Прямоугольник 9"/>
          <p:cNvSpPr/>
          <p:nvPr/>
        </p:nvSpPr>
        <p:spPr>
          <a:xfrm>
            <a:off x="539552" y="3356992"/>
            <a:ext cx="6318448" cy="369332"/>
          </a:xfrm>
          <a:prstGeom prst="rect">
            <a:avLst/>
          </a:prstGeom>
        </p:spPr>
        <p:txBody>
          <a:bodyPr wrap="square">
            <a:spAutoFit/>
          </a:bodyPr>
          <a:lstStyle/>
          <a:p>
            <a:r>
              <a:rPr lang="ru-RU" dirty="0" smtClean="0"/>
              <a:t> </a:t>
            </a:r>
            <a:r>
              <a:rPr lang="en-US" dirty="0" smtClean="0"/>
              <a:t>https</a:t>
            </a:r>
            <a:r>
              <a:rPr lang="en-US" dirty="0" smtClean="0"/>
              <a:t>://kartinkin.net/16741-fon-stranica-knigi.html</a:t>
            </a:r>
            <a:endParaRPr lang="ru-RU" dirty="0"/>
          </a:p>
        </p:txBody>
      </p:sp>
      <p:sp>
        <p:nvSpPr>
          <p:cNvPr id="11" name="Прямоугольник 10"/>
          <p:cNvSpPr/>
          <p:nvPr/>
        </p:nvSpPr>
        <p:spPr>
          <a:xfrm>
            <a:off x="611560" y="3861048"/>
            <a:ext cx="5904656" cy="369332"/>
          </a:xfrm>
          <a:prstGeom prst="rect">
            <a:avLst/>
          </a:prstGeom>
        </p:spPr>
        <p:txBody>
          <a:bodyPr wrap="square">
            <a:spAutoFit/>
          </a:bodyPr>
          <a:lstStyle/>
          <a:p>
            <a:r>
              <a:rPr lang="ru-RU" dirty="0" smtClean="0"/>
              <a:t> </a:t>
            </a:r>
            <a:r>
              <a:rPr lang="en-US" dirty="0" smtClean="0"/>
              <a:t>https://www.yandex.ru/search/?text</a:t>
            </a:r>
            <a:endParaRPr lang="ru-RU" dirty="0"/>
          </a:p>
        </p:txBody>
      </p:sp>
      <p:sp>
        <p:nvSpPr>
          <p:cNvPr id="13" name="Прямоугольник 12"/>
          <p:cNvSpPr/>
          <p:nvPr/>
        </p:nvSpPr>
        <p:spPr>
          <a:xfrm rot="10800000" flipV="1">
            <a:off x="611560" y="4415892"/>
            <a:ext cx="6246440" cy="369332"/>
          </a:xfrm>
          <a:prstGeom prst="rect">
            <a:avLst/>
          </a:prstGeom>
        </p:spPr>
        <p:txBody>
          <a:bodyPr wrap="square">
            <a:spAutoFit/>
          </a:bodyPr>
          <a:lstStyle/>
          <a:p>
            <a:r>
              <a:rPr lang="en-US" dirty="0" smtClean="0"/>
              <a:t>https</a:t>
            </a:r>
            <a:r>
              <a:rPr lang="en-US" dirty="0" smtClean="0"/>
              <a:t>://yandex.ru/images/search?pos=1&amp;img_</a:t>
            </a:r>
            <a:endParaRPr lang="ru-RU" dirty="0"/>
          </a:p>
        </p:txBody>
      </p:sp>
      <p:sp>
        <p:nvSpPr>
          <p:cNvPr id="12" name="Прямоугольник 11"/>
          <p:cNvSpPr/>
          <p:nvPr/>
        </p:nvSpPr>
        <p:spPr>
          <a:xfrm rot="10800000" flipV="1">
            <a:off x="395536" y="4791634"/>
            <a:ext cx="6462464" cy="369332"/>
          </a:xfrm>
          <a:prstGeom prst="rect">
            <a:avLst/>
          </a:prstGeom>
        </p:spPr>
        <p:txBody>
          <a:bodyPr wrap="square">
            <a:spAutoFit/>
          </a:bodyPr>
          <a:lstStyle/>
          <a:p>
            <a:r>
              <a:rPr lang="ru-RU" dirty="0" smtClean="0"/>
              <a:t>    </a:t>
            </a:r>
            <a:endParaRPr lang="ru-RU" dirty="0"/>
          </a:p>
        </p:txBody>
      </p:sp>
      <p:sp>
        <p:nvSpPr>
          <p:cNvPr id="14" name="Прямоугольник 13"/>
          <p:cNvSpPr/>
          <p:nvPr/>
        </p:nvSpPr>
        <p:spPr>
          <a:xfrm>
            <a:off x="539552" y="4797151"/>
            <a:ext cx="6318448" cy="369332"/>
          </a:xfrm>
          <a:prstGeom prst="rect">
            <a:avLst/>
          </a:prstGeom>
        </p:spPr>
        <p:txBody>
          <a:bodyPr wrap="square">
            <a:spAutoFit/>
          </a:bodyPr>
          <a:lstStyle/>
          <a:p>
            <a:r>
              <a:rPr lang="ru-RU" dirty="0" smtClean="0"/>
              <a:t> </a:t>
            </a:r>
            <a:r>
              <a:rPr lang="en-US" dirty="0" smtClean="0"/>
              <a:t>https</a:t>
            </a:r>
            <a:r>
              <a:rPr lang="en-US" dirty="0" smtClean="0"/>
              <a:t>://www.yandex.ru/search</a:t>
            </a:r>
            <a:r>
              <a:rPr lang="en-US" dirty="0" smtClean="0"/>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www\Desktop\1638398143_7-pibig-info-p-metel-zimoi-priroda-krasivo-foto-8.jpg"/>
          <p:cNvPicPr>
            <a:picLocks noChangeAspect="1" noChangeArrowheads="1"/>
          </p:cNvPicPr>
          <p:nvPr/>
        </p:nvPicPr>
        <p:blipFill>
          <a:blip r:embed="rId3" cstate="print"/>
          <a:srcRect/>
          <a:stretch>
            <a:fillRect/>
          </a:stretch>
        </p:blipFill>
        <p:spPr bwMode="auto">
          <a:xfrm>
            <a:off x="755576" y="1484784"/>
            <a:ext cx="7620000" cy="4292600"/>
          </a:xfrm>
          <a:prstGeom prst="rect">
            <a:avLst/>
          </a:prstGeom>
          <a:noFill/>
        </p:spPr>
      </p:pic>
      <p:pic>
        <p:nvPicPr>
          <p:cNvPr id="6" name="sviridov-vals-k-povesti-metel.mp3">
            <a:hlinkClick r:id="" action="ppaction://media"/>
          </p:cNvPr>
          <p:cNvPicPr>
            <a:picLocks noGrp="1" noRot="1" noChangeAspect="1"/>
          </p:cNvPicPr>
          <p:nvPr>
            <p:ph idx="1"/>
            <a:audioFile r:link="rId1"/>
          </p:nvPr>
        </p:nvPicPr>
        <p:blipFill>
          <a:blip r:embed="rId4" cstate="print"/>
          <a:stretch>
            <a:fillRect/>
          </a:stretch>
        </p:blipFill>
        <p:spPr>
          <a:xfrm>
            <a:off x="4449763" y="3740150"/>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939"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Блиц - опрос</a:t>
            </a:r>
            <a:endParaRPr lang="ru-RU" b="1" dirty="0">
              <a:latin typeface="+mn-lt"/>
            </a:endParaRPr>
          </a:p>
        </p:txBody>
      </p:sp>
      <p:sp>
        <p:nvSpPr>
          <p:cNvPr id="3" name="Содержимое 2"/>
          <p:cNvSpPr>
            <a:spLocks noGrp="1"/>
          </p:cNvSpPr>
          <p:nvPr>
            <p:ph idx="1"/>
          </p:nvPr>
        </p:nvSpPr>
        <p:spPr/>
        <p:txBody>
          <a:bodyPr/>
          <a:lstStyle/>
          <a:p>
            <a:pPr>
              <a:buNone/>
            </a:pPr>
            <a:endParaRPr lang="ru-RU" dirty="0" smtClean="0"/>
          </a:p>
          <a:p>
            <a:pPr>
              <a:buNone/>
            </a:pPr>
            <a:r>
              <a:rPr lang="ru-RU" dirty="0" smtClean="0"/>
              <a:t> </a:t>
            </a:r>
            <a:r>
              <a:rPr lang="ru-RU" dirty="0" smtClean="0">
                <a:latin typeface="Times New Roman" panose="02020603050405020304" pitchFamily="18" charset="0"/>
                <a:cs typeface="Times New Roman" panose="02020603050405020304" pitchFamily="18" charset="0"/>
              </a:rPr>
              <a:t>1. Часть речи, обозначающая предмет </a:t>
            </a:r>
          </a:p>
          <a:p>
            <a:pPr>
              <a:buNone/>
            </a:pPr>
            <a:r>
              <a:rPr lang="ru-RU" dirty="0" smtClean="0">
                <a:latin typeface="Times New Roman" panose="02020603050405020304" pitchFamily="18" charset="0"/>
                <a:cs typeface="Times New Roman" panose="02020603050405020304" pitchFamily="18" charset="0"/>
              </a:rPr>
              <a:t>    и отвечающая на вопросы кто? что? </a:t>
            </a:r>
          </a:p>
          <a:p>
            <a:pPr>
              <a:buNone/>
            </a:pPr>
            <a:r>
              <a:rPr lang="ru-RU" b="1" dirty="0" smtClean="0">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Имя  существительное.</a:t>
            </a:r>
          </a:p>
          <a:p>
            <a:pPr>
              <a:buNone/>
            </a:pPr>
            <a:endParaRPr lang="ru-RU" dirty="0" smtClean="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Блиц - опрос</a:t>
            </a:r>
            <a:endParaRPr lang="ru-RU" b="1" dirty="0">
              <a:latin typeface="+mn-lt"/>
            </a:endParaRPr>
          </a:p>
        </p:txBody>
      </p:sp>
      <p:sp>
        <p:nvSpPr>
          <p:cNvPr id="3" name="Содержимое 2"/>
          <p:cNvSpPr>
            <a:spLocks noGrp="1"/>
          </p:cNvSpPr>
          <p:nvPr>
            <p:ph idx="1"/>
          </p:nvPr>
        </p:nvSpPr>
        <p:spPr/>
        <p:txBody>
          <a:bodyPr/>
          <a:lstStyle/>
          <a:p>
            <a:pPr>
              <a:buNone/>
            </a:pPr>
            <a:endParaRPr lang="ru-RU" dirty="0" smtClean="0"/>
          </a:p>
          <a:p>
            <a:pPr marL="514350" indent="-514350" fontAlgn="base">
              <a:spcBef>
                <a:spcPct val="0"/>
              </a:spcBef>
              <a:spcAft>
                <a:spcPct val="0"/>
              </a:spcAft>
              <a:buNone/>
              <a:defRPr/>
            </a:pPr>
            <a:r>
              <a:rPr lang="ru-RU" dirty="0" smtClean="0">
                <a:latin typeface="Times New Roman" panose="02020603050405020304" pitchFamily="18" charset="0"/>
                <a:cs typeface="Times New Roman" panose="02020603050405020304" pitchFamily="18" charset="0"/>
              </a:rPr>
              <a:t>2. Существительные, отвечающие на     вопрос </a:t>
            </a:r>
            <a:r>
              <a:rPr lang="ru-RU" b="1" dirty="0" smtClean="0">
                <a:latin typeface="Times New Roman" panose="02020603050405020304" pitchFamily="18" charset="0"/>
                <a:cs typeface="Times New Roman" panose="02020603050405020304" pitchFamily="18" charset="0"/>
              </a:rPr>
              <a:t>кто?</a:t>
            </a:r>
            <a:r>
              <a:rPr lang="ru-RU" dirty="0" smtClean="0">
                <a:latin typeface="Times New Roman" panose="02020603050405020304" pitchFamily="18" charset="0"/>
                <a:cs typeface="Times New Roman" panose="02020603050405020304" pitchFamily="18" charset="0"/>
              </a:rPr>
              <a:t>, называются… </a:t>
            </a:r>
            <a:endParaRPr lang="ru-RU" b="1" u="sng" dirty="0" smtClean="0">
              <a:latin typeface="Times New Roman" panose="02020603050405020304" pitchFamily="18" charset="0"/>
              <a:cs typeface="Times New Roman" panose="02020603050405020304" pitchFamily="18" charset="0"/>
            </a:endParaRPr>
          </a:p>
          <a:p>
            <a:pPr marL="514350" indent="-514350" fontAlgn="base">
              <a:spcBef>
                <a:spcPct val="0"/>
              </a:spcBef>
              <a:spcAft>
                <a:spcPct val="0"/>
              </a:spcAft>
              <a:buNone/>
              <a:defRPr/>
            </a:pPr>
            <a:r>
              <a:rPr lang="ru-RU" b="1" dirty="0" smtClean="0">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одушевлёнными.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Блиц - опрос</a:t>
            </a:r>
            <a:endParaRPr lang="ru-RU" b="1" dirty="0">
              <a:latin typeface="+mn-lt"/>
            </a:endParaRPr>
          </a:p>
        </p:txBody>
      </p:sp>
      <p:sp>
        <p:nvSpPr>
          <p:cNvPr id="3" name="Содержимое 2"/>
          <p:cNvSpPr>
            <a:spLocks noGrp="1"/>
          </p:cNvSpPr>
          <p:nvPr>
            <p:ph idx="1"/>
          </p:nvPr>
        </p:nvSpPr>
        <p:spPr/>
        <p:txBody>
          <a:bodyPr/>
          <a:lstStyle/>
          <a:p>
            <a:pPr>
              <a:buNone/>
            </a:pPr>
            <a:endParaRPr lang="ru-RU" dirty="0" smtClean="0"/>
          </a:p>
          <a:p>
            <a:pPr marL="514350" indent="-514350" fontAlgn="base">
              <a:spcBef>
                <a:spcPct val="0"/>
              </a:spcBef>
              <a:spcAft>
                <a:spcPct val="0"/>
              </a:spcAft>
              <a:buNone/>
              <a:defRPr/>
            </a:pPr>
            <a:r>
              <a:rPr lang="ru-RU" dirty="0" smtClean="0"/>
              <a:t> </a:t>
            </a:r>
            <a:r>
              <a:rPr lang="ru-RU" dirty="0" smtClean="0">
                <a:latin typeface="Times New Roman" panose="02020603050405020304" pitchFamily="18" charset="0"/>
                <a:cs typeface="Times New Roman" panose="02020603050405020304" pitchFamily="18" charset="0"/>
              </a:rPr>
              <a:t>3. Существительные, отвечающие на     вопрос </a:t>
            </a:r>
            <a:r>
              <a:rPr lang="ru-RU" b="1" dirty="0" smtClean="0">
                <a:latin typeface="Times New Roman" panose="02020603050405020304" pitchFamily="18" charset="0"/>
                <a:cs typeface="Times New Roman" panose="02020603050405020304" pitchFamily="18" charset="0"/>
              </a:rPr>
              <a:t>что?</a:t>
            </a:r>
            <a:r>
              <a:rPr lang="ru-RU" dirty="0" smtClean="0">
                <a:latin typeface="Times New Roman" panose="02020603050405020304" pitchFamily="18" charset="0"/>
                <a:cs typeface="Times New Roman" panose="02020603050405020304" pitchFamily="18" charset="0"/>
              </a:rPr>
              <a:t>, называются… </a:t>
            </a:r>
            <a:endParaRPr lang="ru-RU" b="1" u="sng" dirty="0" smtClean="0">
              <a:latin typeface="Times New Roman" panose="02020603050405020304" pitchFamily="18" charset="0"/>
              <a:cs typeface="Times New Roman" panose="02020603050405020304" pitchFamily="18" charset="0"/>
            </a:endParaRPr>
          </a:p>
          <a:p>
            <a:pPr marL="514350" indent="-514350" fontAlgn="base">
              <a:spcBef>
                <a:spcPct val="0"/>
              </a:spcBef>
              <a:spcAft>
                <a:spcPct val="0"/>
              </a:spcAft>
              <a:buNone/>
              <a:defRPr/>
            </a:pPr>
            <a:r>
              <a:rPr lang="ru-RU" b="1" dirty="0" smtClean="0">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неодушевлёнными.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Блиц - опрос</a:t>
            </a:r>
            <a:endParaRPr lang="ru-RU" b="1" dirty="0">
              <a:latin typeface="+mn-lt"/>
            </a:endParaRPr>
          </a:p>
        </p:txBody>
      </p:sp>
      <p:sp>
        <p:nvSpPr>
          <p:cNvPr id="3" name="Содержимое 2"/>
          <p:cNvSpPr>
            <a:spLocks noGrp="1"/>
          </p:cNvSpPr>
          <p:nvPr>
            <p:ph idx="1"/>
          </p:nvPr>
        </p:nvSpPr>
        <p:spPr/>
        <p:txBody>
          <a:bodyPr/>
          <a:lstStyle/>
          <a:p>
            <a:pPr marL="514350" indent="-514350" fontAlgn="base">
              <a:spcBef>
                <a:spcPct val="0"/>
              </a:spcBef>
              <a:spcAft>
                <a:spcPct val="0"/>
              </a:spcAft>
              <a:buNone/>
              <a:defRPr/>
            </a:pPr>
            <a:r>
              <a:rPr lang="ru-RU" dirty="0" smtClean="0">
                <a:latin typeface="Times New Roman" panose="02020603050405020304" pitchFamily="18" charset="0"/>
                <a:cs typeface="Times New Roman" panose="02020603050405020304" pitchFamily="18" charset="0"/>
              </a:rPr>
              <a:t> 4. Имя существительное изменяется… </a:t>
            </a:r>
          </a:p>
          <a:p>
            <a:pPr marL="514350" indent="-514350" fontAlgn="base">
              <a:spcBef>
                <a:spcPct val="0"/>
              </a:spcBef>
              <a:spcAft>
                <a:spcPct val="0"/>
              </a:spcAft>
              <a:buNone/>
              <a:defRPr/>
            </a:pPr>
            <a:r>
              <a:rPr lang="ru-RU" b="1" dirty="0" smtClean="0">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по числам и по падежам.</a:t>
            </a:r>
          </a:p>
          <a:p>
            <a:pPr marL="514350" indent="-514350" fontAlgn="base">
              <a:spcBef>
                <a:spcPct val="0"/>
              </a:spcBef>
              <a:spcAft>
                <a:spcPct val="0"/>
              </a:spcAft>
              <a:buNone/>
              <a:defRPr/>
            </a:pPr>
            <a:r>
              <a:rPr lang="ru-RU" dirty="0" smtClean="0">
                <a:latin typeface="Times New Roman" panose="02020603050405020304" pitchFamily="18" charset="0"/>
                <a:cs typeface="Times New Roman" panose="02020603050405020304" pitchFamily="18" charset="0"/>
              </a:rPr>
              <a:t>    А по родам?</a:t>
            </a:r>
          </a:p>
          <a:p>
            <a:pPr marL="514350" indent="-514350" fontAlgn="base">
              <a:spcBef>
                <a:spcPct val="0"/>
              </a:spcBef>
              <a:spcAft>
                <a:spcPct val="0"/>
              </a:spcAft>
              <a:buNone/>
              <a:defRPr/>
            </a:pPr>
            <a:r>
              <a:rPr lang="ru-RU" dirty="0" smtClean="0">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Нет.  Имена существительные </a:t>
            </a:r>
          </a:p>
          <a:p>
            <a:pPr marL="514350" indent="-514350" fontAlgn="base">
              <a:spcBef>
                <a:spcPct val="0"/>
              </a:spcBef>
              <a:spcAft>
                <a:spcPct val="0"/>
              </a:spcAft>
              <a:buNone/>
              <a:defRPr/>
            </a:pPr>
            <a:r>
              <a:rPr lang="ru-RU" b="1" dirty="0" smtClean="0">
                <a:latin typeface="Times New Roman" pitchFamily="18" charset="0"/>
                <a:cs typeface="Times New Roman" pitchFamily="18" charset="0"/>
              </a:rPr>
              <a:t>    </a:t>
            </a:r>
            <a:r>
              <a:rPr lang="ru-RU" b="1" u="sng" dirty="0" smtClean="0">
                <a:latin typeface="Times New Roman" pitchFamily="18" charset="0"/>
                <a:cs typeface="Times New Roman" pitchFamily="18" charset="0"/>
              </a:rPr>
              <a:t>принадлежат к одному из трёх родов: </a:t>
            </a:r>
          </a:p>
          <a:p>
            <a:pPr marL="514350" indent="-514350" fontAlgn="base">
              <a:spcBef>
                <a:spcPct val="0"/>
              </a:spcBef>
              <a:spcAft>
                <a:spcPct val="0"/>
              </a:spcAft>
              <a:buNone/>
              <a:defRPr/>
            </a:pPr>
            <a:r>
              <a:rPr lang="ru-RU" b="1" dirty="0" smtClean="0">
                <a:latin typeface="Times New Roman" pitchFamily="18" charset="0"/>
                <a:cs typeface="Times New Roman" pitchFamily="18" charset="0"/>
              </a:rPr>
              <a:t>    </a:t>
            </a:r>
            <a:r>
              <a:rPr lang="ru-RU" b="1" u="sng" dirty="0" smtClean="0">
                <a:latin typeface="Times New Roman" pitchFamily="18" charset="0"/>
                <a:cs typeface="Times New Roman" pitchFamily="18" charset="0"/>
              </a:rPr>
              <a:t>мужскому, женскому, среднему.</a:t>
            </a:r>
            <a:r>
              <a:rPr lang="ru-RU" b="1" dirty="0" smtClean="0">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Блиц - опрос</a:t>
            </a:r>
            <a:endParaRPr lang="ru-RU" b="1" dirty="0">
              <a:latin typeface="+mn-lt"/>
            </a:endParaRPr>
          </a:p>
        </p:txBody>
      </p:sp>
      <p:sp>
        <p:nvSpPr>
          <p:cNvPr id="3" name="Содержимое 2"/>
          <p:cNvSpPr>
            <a:spLocks noGrp="1"/>
          </p:cNvSpPr>
          <p:nvPr>
            <p:ph idx="1"/>
          </p:nvPr>
        </p:nvSpPr>
        <p:spPr/>
        <p:txBody>
          <a:bodyPr/>
          <a:lstStyle/>
          <a:p>
            <a:pPr>
              <a:buNone/>
            </a:pPr>
            <a:endParaRPr lang="ru-RU" dirty="0" smtClean="0"/>
          </a:p>
          <a:p>
            <a:pPr marL="514350" indent="-514350" fontAlgn="base">
              <a:spcBef>
                <a:spcPct val="0"/>
              </a:spcBef>
              <a:spcAft>
                <a:spcPct val="0"/>
              </a:spcAft>
              <a:buNone/>
              <a:defRPr/>
            </a:pPr>
            <a:r>
              <a:rPr lang="ru-RU" dirty="0" smtClean="0"/>
              <a:t> </a:t>
            </a:r>
            <a:r>
              <a:rPr lang="ru-RU" dirty="0" smtClean="0">
                <a:latin typeface="Times New Roman" panose="02020603050405020304" pitchFamily="18" charset="0"/>
                <a:cs typeface="Times New Roman" panose="02020603050405020304" pitchFamily="18" charset="0"/>
              </a:rPr>
              <a:t>5. Как называется изменение имён существительных по падежам? </a:t>
            </a:r>
          </a:p>
          <a:p>
            <a:pPr marL="514350" indent="-514350" fontAlgn="base">
              <a:spcBef>
                <a:spcPct val="0"/>
              </a:spcBef>
              <a:spcAft>
                <a:spcPct val="0"/>
              </a:spcAft>
              <a:buNone/>
              <a:defRPr/>
            </a:pPr>
            <a:r>
              <a:rPr lang="ru-RU" b="1" dirty="0" smtClean="0">
                <a:latin typeface="Times New Roman" panose="02020603050405020304" pitchFamily="18" charset="0"/>
                <a:cs typeface="Times New Roman" panose="02020603050405020304" pitchFamily="18" charset="0"/>
              </a:rPr>
              <a:t>     </a:t>
            </a:r>
            <a:r>
              <a:rPr lang="ru-RU" b="1" u="sng" dirty="0" smtClean="0">
                <a:latin typeface="Times New Roman" panose="02020603050405020304" pitchFamily="18" charset="0"/>
                <a:cs typeface="Times New Roman" panose="02020603050405020304" pitchFamily="18" charset="0"/>
              </a:rPr>
              <a:t>Склонение.</a:t>
            </a:r>
            <a:endParaRPr lang="ru-RU" u="sng"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Другая 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AC08F"/>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923</Words>
  <Application>Microsoft Office PowerPoint</Application>
  <PresentationFormat>Экран (4:3)</PresentationFormat>
  <Paragraphs>231</Paragraphs>
  <Slides>32</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Слайд 2</vt:lpstr>
      <vt:lpstr>Минутка чистописания</vt:lpstr>
      <vt:lpstr>Слайд 4</vt:lpstr>
      <vt:lpstr>Блиц - опрос</vt:lpstr>
      <vt:lpstr>Блиц - опрос</vt:lpstr>
      <vt:lpstr>Блиц - опрос</vt:lpstr>
      <vt:lpstr>Блиц - опрос</vt:lpstr>
      <vt:lpstr>Блиц - опрос</vt:lpstr>
      <vt:lpstr>Блиц - опрос</vt:lpstr>
      <vt:lpstr>Слайд 11</vt:lpstr>
      <vt:lpstr>Падежи имён существительных</vt:lpstr>
      <vt:lpstr>Падежи имён существительных</vt:lpstr>
      <vt:lpstr>Падежи имён существительных</vt:lpstr>
      <vt:lpstr>Падежи имён существительных</vt:lpstr>
      <vt:lpstr>Падежи имён существительных</vt:lpstr>
      <vt:lpstr>Слайд 17</vt:lpstr>
      <vt:lpstr>Тема: Творительный падеж</vt:lpstr>
      <vt:lpstr>Понаблюдаем</vt:lpstr>
      <vt:lpstr>Творительный падеж</vt:lpstr>
      <vt:lpstr>Работа по учебнику</vt:lpstr>
      <vt:lpstr>Проверка</vt:lpstr>
      <vt:lpstr>Проверка</vt:lpstr>
      <vt:lpstr>Физкультминутка</vt:lpstr>
      <vt:lpstr>Самостоятельная работа</vt:lpstr>
      <vt:lpstr>Проверка</vt:lpstr>
      <vt:lpstr>Итог урока</vt:lpstr>
      <vt:lpstr>Домашнее задание</vt:lpstr>
      <vt:lpstr>Оцени свою работу на уроке</vt:lpstr>
      <vt:lpstr>Оцени свою работу на уроке</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www</cp:lastModifiedBy>
  <cp:revision>62</cp:revision>
  <dcterms:created xsi:type="dcterms:W3CDTF">2013-08-20T22:02:58Z</dcterms:created>
  <dcterms:modified xsi:type="dcterms:W3CDTF">2022-02-23T10:59:07Z</dcterms:modified>
</cp:coreProperties>
</file>