
<file path=[Content_Types].xml><?xml version="1.0" encoding="utf-8"?>
<Types xmlns="http://schemas.openxmlformats.org/package/2006/content-types">
  <Default ContentType="image/png" Extension="png"/>
  <Default ContentType="audio/mpeg" Extension="mp3"/>
  <Default ContentType="image/jpeg" Extension="jpeg"/>
  <Default ContentType="application/vnd.openxmlformats-package.relationships+xml" Extension="rels"/>
  <Default ContentType="application/xml" Extension="xml"/>
  <Default ContentType="image/gif" Extension="gif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app.xml" Type="http://schemas.openxmlformats.org/officeDocument/2006/relationships/extended-properties"/><Relationship Id="rId2" Target="docProps/core.xml" Type="http://schemas.openxmlformats.org/package/2006/relationships/metadata/core-properties"/><Relationship Id="rId1" Target="ppt/presentation.xml" Type="http://schemas.openxmlformats.org/officeDocument/2006/relationships/officeDocument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88" r:id="rId5"/>
    <p:sldId id="289" r:id="rId6"/>
    <p:sldId id="290" r:id="rId7"/>
    <p:sldId id="291" r:id="rId8"/>
    <p:sldId id="264" r:id="rId9"/>
    <p:sldId id="295" r:id="rId10"/>
    <p:sldId id="294" r:id="rId11"/>
    <p:sldId id="293" r:id="rId12"/>
    <p:sldId id="292" r:id="rId13"/>
    <p:sldId id="269" r:id="rId14"/>
    <p:sldId id="296" r:id="rId15"/>
    <p:sldId id="297" r:id="rId16"/>
    <p:sldId id="299" r:id="rId17"/>
    <p:sldId id="298" r:id="rId18"/>
    <p:sldId id="274" r:id="rId19"/>
    <p:sldId id="300" r:id="rId20"/>
    <p:sldId id="301" r:id="rId21"/>
    <p:sldId id="303" r:id="rId22"/>
    <p:sldId id="302" r:id="rId23"/>
    <p:sldId id="279" r:id="rId24"/>
    <p:sldId id="307" r:id="rId25"/>
    <p:sldId id="306" r:id="rId26"/>
    <p:sldId id="305" r:id="rId27"/>
    <p:sldId id="30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5AC"/>
    <a:srgbClr val="924900"/>
    <a:srgbClr val="004200"/>
    <a:srgbClr val="FA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1" d="100"/>
          <a:sy n="71" d="100"/>
        </p:scale>
        <p:origin x="8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63BEF-93B8-46E2-9E17-1E082CCA5161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637E2-DC3F-4D12-BC14-6992AC1D16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69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413D5-C178-4D2A-87C4-B25D6DF7E349}" type="slidenum">
              <a:rPr lang="ru-RU" smtClean="0"/>
              <a:pPr/>
              <a:t>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71239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15503-F96C-444A-9BF1-735A2AC34F6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5435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8453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7810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32799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2157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5981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32C04-C30A-4CC7-ACC3-8D07A76C134E}" type="datetimeFigureOut">
              <a:rPr lang="ru-RU" smtClean="0"/>
              <a:pPr/>
              <a:t>09.05.2021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4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4.jpe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4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" Type="http://schemas.openxmlformats.org/officeDocument/2006/relationships/image" Target="../media/image4.jpeg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2" Type="http://schemas.openxmlformats.org/officeDocument/2006/relationships/notesSlide" Target="../notesSlides/notesSlide2.xm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3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 ?><Relationships xmlns="http://schemas.openxmlformats.org/package/2006/relationships"><Relationship Id="rId3" Target="slide2.xml" Type="http://schemas.openxmlformats.org/officeDocument/2006/relationships/slide"/><Relationship Id="rId2" Target="../media/image34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39.jpeg" Type="http://schemas.openxmlformats.org/officeDocument/2006/relationships/image"/><Relationship Id="rId5" Target="../media/image36.png" Type="http://schemas.openxmlformats.org/officeDocument/2006/relationships/image"/><Relationship Id="rId4" Target="../media/image35.png" Type="http://schemas.openxmlformats.org/officeDocument/2006/relationships/image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4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4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-2340768" y="5780583"/>
            <a:ext cx="856895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i="1" dirty="0">
                <a:latin typeface="Times New Roman" pitchFamily="18" charset="0"/>
              </a:rPr>
              <a:t>В</a:t>
            </a:r>
            <a:r>
              <a:rPr lang="ru-RU" sz="2200" i="1" dirty="0" smtClean="0">
                <a:latin typeface="Times New Roman" pitchFamily="18" charset="0"/>
              </a:rPr>
              <a:t>ыполнила: </a:t>
            </a:r>
            <a:r>
              <a:rPr lang="ru-RU" sz="2400" i="1" dirty="0" smtClean="0">
                <a:latin typeface="Times New Roman" pitchFamily="18" charset="0"/>
              </a:rPr>
              <a:t> </a:t>
            </a:r>
            <a:r>
              <a:rPr lang="ru-RU" sz="2200" i="1" dirty="0" smtClean="0">
                <a:latin typeface="Times New Roman" pitchFamily="18" charset="0"/>
              </a:rPr>
              <a:t>Грущук Н.Ю.</a:t>
            </a:r>
            <a:endParaRPr lang="ru-RU" sz="2200" i="1" dirty="0" smtClean="0">
              <a:latin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</a:rPr>
              <a:t>МОУ «</a:t>
            </a:r>
            <a:r>
              <a:rPr lang="ru-RU" sz="2000" b="1" i="1" dirty="0" err="1" smtClean="0">
                <a:latin typeface="Times New Roman" pitchFamily="18" charset="0"/>
              </a:rPr>
              <a:t>Черемушская</a:t>
            </a:r>
            <a:r>
              <a:rPr lang="ru-RU" sz="2000" b="1" i="1" dirty="0" smtClean="0">
                <a:latin typeface="Times New Roman" pitchFamily="18" charset="0"/>
              </a:rPr>
              <a:t> ООШ»</a:t>
            </a:r>
            <a:endParaRPr lang="ru-RU" sz="2000" b="1" i="1" dirty="0">
              <a:latin typeface="Times New Roman" pitchFamily="18" charset="0"/>
            </a:endParaRPr>
          </a:p>
        </p:txBody>
      </p:sp>
      <p:pic>
        <p:nvPicPr>
          <p:cNvPr id="12" name="Рисунок 11" descr="Рисунок19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6012160" y="5985283"/>
            <a:ext cx="2700300" cy="3600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4709" y="260648"/>
            <a:ext cx="820891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Информационно-познавательная  игра по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профориентации для родителей</a:t>
            </a:r>
            <a:r>
              <a:rPr lang="ru-RU" sz="1400" i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802433"/>
            <a:ext cx="7589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rgbClr val="2A65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«ЛАБИРИНТ ВЫБОРА»</a:t>
            </a:r>
            <a:endParaRPr lang="ru-RU" sz="4800" b="1" dirty="0">
              <a:solidFill>
                <a:srgbClr val="2A65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dirty="0">
                <a:latin typeface="Arial Black" panose="020B0A04020102020204" pitchFamily="34" charset="0"/>
              </a:rPr>
              <a:t>Кем бы могли</a:t>
            </a:r>
          </a:p>
          <a:p>
            <a:pPr algn="ctr"/>
            <a:r>
              <a:rPr lang="ru-RU" sz="1600" b="1" dirty="0">
                <a:latin typeface="Arial Black" panose="020B0A04020102020204" pitchFamily="34" charset="0"/>
              </a:rPr>
              <a:t> работать сказочные герои</a:t>
            </a:r>
          </a:p>
          <a:p>
            <a:pPr algn="ctr"/>
            <a:r>
              <a:rPr lang="ru-RU" sz="1600" b="1" dirty="0">
                <a:latin typeface="Arial Black" panose="020B0A04020102020204" pitchFamily="34" charset="0"/>
              </a:rPr>
              <a:t> в наши дни</a:t>
            </a:r>
            <a:endParaRPr lang="ru-RU" sz="1600" b="1" cap="all" dirty="0">
              <a:latin typeface="Arial Black" panose="020B0A04020102020204" pitchFamily="34" charset="0"/>
            </a:endParaRP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78416" y="2562670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444820" y="5109230"/>
            <a:ext cx="84969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коммерсантом, животноводом, председателем колхоза</a:t>
            </a:r>
            <a:endParaRPr lang="ru-RU" sz="2800" i="1" dirty="0" smtClean="0">
              <a:latin typeface="Georgia" pitchFamily="18" charset="0"/>
            </a:endParaRPr>
          </a:p>
        </p:txBody>
      </p:sp>
      <p:pic>
        <p:nvPicPr>
          <p:cNvPr id="3074" name="Picture 2" descr="https://avatars.mds.yandex.net/get-zen_doc/59919/pub_5aa6ddf0a815f1791efa259b_5aa6e19e57906a7b500a3e94/scale_1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45" y="1628179"/>
            <a:ext cx="2813748" cy="32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uk-aplodismentov-i-ovac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8953" y="146499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dirty="0">
                <a:latin typeface="Arial Black" panose="020B0A04020102020204" pitchFamily="34" charset="0"/>
              </a:rPr>
              <a:t>Кем бы могли</a:t>
            </a:r>
          </a:p>
          <a:p>
            <a:pPr algn="ctr"/>
            <a:r>
              <a:rPr lang="ru-RU" sz="1600" b="1" dirty="0">
                <a:latin typeface="Arial Black" panose="020B0A04020102020204" pitchFamily="34" charset="0"/>
              </a:rPr>
              <a:t> работать сказочные герои</a:t>
            </a:r>
          </a:p>
          <a:p>
            <a:pPr algn="ctr"/>
            <a:r>
              <a:rPr lang="ru-RU" sz="1600" b="1" dirty="0">
                <a:latin typeface="Arial Black" panose="020B0A04020102020204" pitchFamily="34" charset="0"/>
              </a:rPr>
              <a:t> в наши дни</a:t>
            </a:r>
            <a:endParaRPr lang="ru-RU" sz="1600" b="1" cap="all" dirty="0">
              <a:latin typeface="Arial Black" panose="020B0A04020102020204" pitchFamily="34" charset="0"/>
            </a:endParaRP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76971" y="2333424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53434" y="5629102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itchFamily="18" charset="0"/>
              </a:rPr>
              <a:t>пародистом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325655" y="2645965"/>
            <a:ext cx="39915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itchFamily="18" charset="0"/>
              </a:rPr>
              <a:t>Введите вопрос</a:t>
            </a:r>
          </a:p>
        </p:txBody>
      </p:sp>
      <p:pic>
        <p:nvPicPr>
          <p:cNvPr id="4098" name="Picture 2" descr="https://dexten.ru/wp-content/uploads/2019/05/volk-i-semero-kozlyat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72" y="1558362"/>
            <a:ext cx="4295527" cy="322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uk-aplodismentov-i-ovac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8953" y="146499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363433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Кем бы могли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</a:rPr>
              <a:t> работать сказочные герои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</a:rPr>
              <a:t> в наши дни</a:t>
            </a:r>
            <a:endParaRPr lang="ru-RU" b="1" cap="all" dirty="0">
              <a:latin typeface="Arial Black" panose="020B0A04020102020204" pitchFamily="34" charset="0"/>
            </a:endParaRP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15906" y="3654688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771800" y="552183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itchFamily="18" charset="0"/>
              </a:rPr>
              <a:t>Уборщицей 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344934" y="1939954"/>
            <a:ext cx="54755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itchFamily="18" charset="0"/>
              </a:rPr>
              <a:t>Введите вопрос</a:t>
            </a:r>
          </a:p>
        </p:txBody>
      </p:sp>
      <p:pic>
        <p:nvPicPr>
          <p:cNvPr id="5122" name="Picture 2" descr="https://img2.freepng.ru/20180617/ryc/kisspng-baba-yaga-koschei-fairy-tale-chaloupka-na-ku-n-5b269441ca9bd3.603084741529254977829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47" y="1586221"/>
            <a:ext cx="4418298" cy="343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uk-aplodismentov-i-ovac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8953" y="146499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55576" y="4969439"/>
            <a:ext cx="621387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Петр I – плотник, кораблестроитель, кузнец, токарь, оружейный мастер, моряк и др.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Кто из царей знал 14 ремесел? Назовите царя и не менее 6 ремесел, которыми он владел.</a:t>
            </a: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329490" y="2783565"/>
            <a:ext cx="1512168" cy="2337309"/>
          </a:xfrm>
          <a:prstGeom prst="rect">
            <a:avLst/>
          </a:prstGeom>
        </p:spPr>
      </p:pic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3132224" y="397502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err="1" smtClean="0">
                <a:latin typeface="Arial Black" panose="020B0A04020102020204" pitchFamily="34" charset="0"/>
              </a:rPr>
              <a:t>рАЗНОЕ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interesnyefakty.org/wp-content/uploads/Foto-Petra-1-Pervogo-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224" y="2754090"/>
            <a:ext cx="1762175" cy="215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59302" y="5752419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itchFamily="18" charset="0"/>
              </a:rPr>
              <a:t>Андрей </a:t>
            </a:r>
            <a:r>
              <a:rPr lang="ru-RU" sz="2800" i="1" dirty="0">
                <a:latin typeface="Georgia" pitchFamily="18" charset="0"/>
              </a:rPr>
              <a:t>М</a:t>
            </a:r>
            <a:r>
              <a:rPr lang="ru-RU" sz="2800" i="1" dirty="0" smtClean="0">
                <a:latin typeface="Georgia" pitchFamily="18" charset="0"/>
              </a:rPr>
              <a:t>акаревич 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itchFamily="18" charset="0"/>
              </a:rPr>
              <a:t>Автор песни по профессии был архитектор</a:t>
            </a: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85801" y="2941950"/>
            <a:ext cx="1512168" cy="2337309"/>
          </a:xfrm>
          <a:prstGeom prst="rect">
            <a:avLst/>
          </a:prstGeom>
        </p:spPr>
      </p:pic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3132224" y="397502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err="1" smtClean="0">
                <a:latin typeface="Arial Black" panose="020B0A04020102020204" pitchFamily="34" charset="0"/>
              </a:rPr>
              <a:t>рАЗНОЕ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pic>
        <p:nvPicPr>
          <p:cNvPr id="2" name="Андрей Макаревич - Перекрёсток (mp3ha.or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90525" y="1847220"/>
            <a:ext cx="609600" cy="609600"/>
          </a:xfrm>
          <a:prstGeom prst="rect">
            <a:avLst/>
          </a:prstGeom>
        </p:spPr>
      </p:pic>
      <p:pic>
        <p:nvPicPr>
          <p:cNvPr id="1026" name="Picture 2" descr="https://kudago.com/media/images/event/dd/0f/dd0f2ca3fa37db482881b7798a4241c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59318"/>
            <a:ext cx="2535921" cy="34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23528" y="4899739"/>
            <a:ext cx="84969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Ложка</a:t>
            </a:r>
            <a:r>
              <a:rPr lang="ru-RU" sz="2800" dirty="0"/>
              <a:t>. Музыканты-ложечники; врач в домашних условиях проверяет зев больного обычной ложкой; сталевары берут пробу стали специальной ложкой.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О</a:t>
            </a:r>
            <a:r>
              <a:rPr lang="ru-RU" sz="2800" dirty="0" smtClean="0"/>
              <a:t>рудие </a:t>
            </a:r>
            <a:r>
              <a:rPr lang="ru-RU" sz="2800" dirty="0"/>
              <a:t>труда, используемое в работе музыканта, сталевара, врача. </a:t>
            </a: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304892" y="2400573"/>
            <a:ext cx="1512168" cy="2337309"/>
          </a:xfrm>
          <a:prstGeom prst="rect">
            <a:avLst/>
          </a:prstGeom>
        </p:spPr>
      </p:pic>
      <p:sp>
        <p:nvSpPr>
          <p:cNvPr id="10" name="AutoShape 47"/>
          <p:cNvSpPr>
            <a:spLocks noChangeArrowheads="1"/>
          </p:cNvSpPr>
          <p:nvPr/>
        </p:nvSpPr>
        <p:spPr bwMode="auto">
          <a:xfrm>
            <a:off x="3132224" y="397502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err="1" smtClean="0">
                <a:latin typeface="Arial Black" panose="020B0A04020102020204" pitchFamily="34" charset="0"/>
              </a:rPr>
              <a:t>рАЗНОЕ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pic>
        <p:nvPicPr>
          <p:cNvPr id="2054" name="Picture 6" descr="http://www.muztorg.ru/files/sized/f250x250/qfk/lbk/8ou/68w/480/ckw/888/4os/qfklbk8ou68w480ckw8884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10" y="2783109"/>
            <a:ext cx="238125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931216" y="5455918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67544" y="5129652"/>
            <a:ext cx="71888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000" dirty="0"/>
              <a:t>Бородин Александр Порфирьевич "Первоклассный химик, которому многим обязана наука, принес бы еще больше пользы, если бы </a:t>
            </a:r>
            <a:r>
              <a:rPr lang="ru-RU" sz="2000" b="1" dirty="0"/>
              <a:t>музыка</a:t>
            </a:r>
            <a:r>
              <a:rPr lang="ru-RU" sz="2000" dirty="0"/>
              <a:t> не отвлекала его слишком много от </a:t>
            </a:r>
            <a:r>
              <a:rPr lang="ru-RU" sz="2000" b="1" dirty="0"/>
              <a:t>химии</a:t>
            </a:r>
            <a:r>
              <a:rPr lang="ru-RU" sz="2000" dirty="0"/>
              <a:t>"</a:t>
            </a:r>
            <a:endParaRPr lang="ru-RU" sz="2000" i="1" dirty="0" smtClean="0">
              <a:latin typeface="Georgia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itchFamily="18" charset="0"/>
              </a:rPr>
              <a:t>Кто </a:t>
            </a:r>
            <a:r>
              <a:rPr lang="ru-RU" sz="2800" dirty="0">
                <a:latin typeface="Georgia" pitchFamily="18" charset="0"/>
              </a:rPr>
              <a:t>был профессионалом в музыке и химии</a:t>
            </a: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349719" y="2802362"/>
            <a:ext cx="1218779" cy="1883827"/>
          </a:xfrm>
          <a:prstGeom prst="rect">
            <a:avLst/>
          </a:prstGeom>
        </p:spPr>
      </p:pic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3168228" y="405064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err="1" smtClean="0">
                <a:latin typeface="Arial Black" panose="020B0A04020102020204" pitchFamily="34" charset="0"/>
              </a:rPr>
              <a:t>рАЗНОЕ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pic>
        <p:nvPicPr>
          <p:cNvPr id="2" name="natasa-morozova-uletaj-na-krylah-vet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2800" y="1542420"/>
            <a:ext cx="609600" cy="609600"/>
          </a:xfrm>
          <a:prstGeom prst="rect">
            <a:avLst/>
          </a:prstGeom>
        </p:spPr>
      </p:pic>
      <p:pic>
        <p:nvPicPr>
          <p:cNvPr id="3074" name="Picture 2" descr="http://mtdata.ru/u18/photo9E4C/20175104400-0/origina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73" y="2197392"/>
            <a:ext cx="1735083" cy="267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715337"/>
            <a:ext cx="8496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000" dirty="0"/>
              <a:t>«Моя профессия на ваш взгляд может показаться легкой, но от нее зависит работа целого коллектива. Эта профессия требует постоянного движения и крепких нервов. Не всегда меня знают в лицо, так как чаще встречаются с моей спиной. Назовите мою профессию»</a:t>
            </a:r>
            <a:endParaRPr lang="ru-RU" sz="2000" b="1" dirty="0" smtClean="0">
              <a:latin typeface="Georgia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416316" y="3073478"/>
            <a:ext cx="1512168" cy="2337309"/>
          </a:xfrm>
          <a:prstGeom prst="rect">
            <a:avLst/>
          </a:prstGeom>
        </p:spPr>
      </p:pic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3168228" y="382960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err="1" smtClean="0">
                <a:latin typeface="Arial Black" panose="020B0A04020102020204" pitchFamily="34" charset="0"/>
              </a:rPr>
              <a:t>рАЗНОЕ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pic>
        <p:nvPicPr>
          <p:cNvPr id="2" name="diriz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9859" y="412576"/>
            <a:ext cx="609600" cy="609600"/>
          </a:xfrm>
          <a:prstGeom prst="rect">
            <a:avLst/>
          </a:prstGeom>
        </p:spPr>
      </p:pic>
      <p:pic>
        <p:nvPicPr>
          <p:cNvPr id="8194" name="Picture 2" descr="https://mlchicagosocial.com/get/files/image/galleries/225273_muti_120614_018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06" y="3419154"/>
            <a:ext cx="4287080" cy="285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430392" y="3013795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38763" y="5404016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Штандартенфюрер Штирлиц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Мы знаем этого человека как советского разведчика. А вот соседи знали его </a:t>
            </a:r>
            <a:r>
              <a:rPr lang="ru-RU" sz="2800" dirty="0" smtClean="0"/>
              <a:t>как, </a:t>
            </a:r>
            <a:r>
              <a:rPr lang="ru-RU" sz="2800" dirty="0"/>
              <a:t>инженера химического завода. А Мюллеру и </a:t>
            </a:r>
            <a:r>
              <a:rPr lang="ru-RU" sz="2800" dirty="0" err="1"/>
              <a:t>Шеленбергу</a:t>
            </a:r>
            <a:r>
              <a:rPr lang="ru-RU" sz="2800" dirty="0"/>
              <a:t> </a:t>
            </a:r>
            <a:r>
              <a:rPr lang="ru-RU" sz="2800" dirty="0" smtClean="0"/>
              <a:t> как он </a:t>
            </a:r>
            <a:r>
              <a:rPr lang="ru-RU" sz="2800" dirty="0"/>
              <a:t>был знаком?</a:t>
            </a:r>
            <a:endParaRPr lang="ru-RU" sz="2800" b="1" dirty="0" smtClean="0">
              <a:latin typeface="Georgia" pitchFamily="18" charset="0"/>
            </a:endParaRPr>
          </a:p>
        </p:txBody>
      </p:sp>
      <p:sp>
        <p:nvSpPr>
          <p:cNvPr id="9" name="AutoShape 47"/>
          <p:cNvSpPr>
            <a:spLocks noChangeArrowheads="1"/>
          </p:cNvSpPr>
          <p:nvPr/>
        </p:nvSpPr>
        <p:spPr bwMode="auto">
          <a:xfrm>
            <a:off x="3419872" y="391217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smtClean="0">
                <a:latin typeface="Arial Black" panose="020B0A04020102020204" pitchFamily="34" charset="0"/>
              </a:rPr>
              <a:t>Люди и профессии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pic>
        <p:nvPicPr>
          <p:cNvPr id="5122" name="Picture 2" descr="https://www.culture.ru/storage/images/4e6545dd4f5fd3e73bf7af6a15902d3d/6dd67d4db35cfe303b8dd20792ce476d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24" y="3278470"/>
            <a:ext cx="3325811" cy="187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438246" y="2783565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635896" y="5636748"/>
            <a:ext cx="3276365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itchFamily="18" charset="0"/>
              </a:rPr>
              <a:t>Профессия врач</a:t>
            </a:r>
          </a:p>
          <a:p>
            <a:pPr>
              <a:spcBef>
                <a:spcPct val="20000"/>
              </a:spcBef>
            </a:pP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3168228" y="418111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smtClean="0">
                <a:latin typeface="Arial Black" panose="020B0A04020102020204" pitchFamily="34" charset="0"/>
              </a:rPr>
              <a:t>Люди и профессии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19217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Arial Black" panose="020B0A04020102020204" pitchFamily="34" charset="0"/>
              </a:rPr>
              <a:t>Что объединяет людей, изображенных на снимках?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4098" name="Picture 2" descr="https://pbs.twimg.com/media/DLRsQH8W4AEK0kL.jpg: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1952150" cy="261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sp.md/sites/default/files/styles/post-full-read-730/adaptive-image/public/alex.jpg?itok=q-v3gqa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58568"/>
            <a:ext cx="3271066" cy="20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AutoShape 4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997969" y="1700734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/>
              <a:t>10</a:t>
            </a:r>
          </a:p>
        </p:txBody>
      </p:sp>
      <p:sp>
        <p:nvSpPr>
          <p:cNvPr id="3121" name="AutoShape 4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933007" y="1700734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20</a:t>
            </a:r>
          </a:p>
        </p:txBody>
      </p:sp>
      <p:sp>
        <p:nvSpPr>
          <p:cNvPr id="3122" name="AutoShape 5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869632" y="1700734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30</a:t>
            </a:r>
          </a:p>
        </p:txBody>
      </p:sp>
      <p:sp>
        <p:nvSpPr>
          <p:cNvPr id="3123" name="AutoShape 5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806257" y="1700734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/>
              <a:t>40</a:t>
            </a:r>
          </a:p>
        </p:txBody>
      </p:sp>
      <p:sp>
        <p:nvSpPr>
          <p:cNvPr id="3124" name="AutoShape 5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741294" y="1700734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50</a:t>
            </a:r>
          </a:p>
        </p:txBody>
      </p:sp>
      <p:sp>
        <p:nvSpPr>
          <p:cNvPr id="3125" name="AutoShape 5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997969" y="2564830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10</a:t>
            </a:r>
          </a:p>
        </p:txBody>
      </p:sp>
      <p:sp>
        <p:nvSpPr>
          <p:cNvPr id="3126" name="AutoShape 5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933007" y="2564830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20</a:t>
            </a:r>
          </a:p>
        </p:txBody>
      </p:sp>
      <p:sp>
        <p:nvSpPr>
          <p:cNvPr id="3127" name="AutoShape 5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869632" y="2564830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30</a:t>
            </a:r>
          </a:p>
        </p:txBody>
      </p:sp>
      <p:sp>
        <p:nvSpPr>
          <p:cNvPr id="3128" name="AutoShape 56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6806257" y="2564830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40</a:t>
            </a:r>
          </a:p>
        </p:txBody>
      </p:sp>
      <p:sp>
        <p:nvSpPr>
          <p:cNvPr id="3129" name="AutoShape 5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7741294" y="2564830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50</a:t>
            </a:r>
          </a:p>
        </p:txBody>
      </p:sp>
      <p:sp>
        <p:nvSpPr>
          <p:cNvPr id="3130" name="AutoShape 58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997969" y="3428926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10</a:t>
            </a:r>
          </a:p>
        </p:txBody>
      </p:sp>
      <p:sp>
        <p:nvSpPr>
          <p:cNvPr id="3131" name="AutoShape 59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4933007" y="3428926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20</a:t>
            </a:r>
          </a:p>
        </p:txBody>
      </p:sp>
      <p:sp>
        <p:nvSpPr>
          <p:cNvPr id="3132" name="AutoShape 60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5869632" y="3428926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30</a:t>
            </a:r>
          </a:p>
        </p:txBody>
      </p:sp>
      <p:sp>
        <p:nvSpPr>
          <p:cNvPr id="3133" name="AutoShap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6806257" y="3428926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40</a:t>
            </a:r>
          </a:p>
        </p:txBody>
      </p:sp>
      <p:sp>
        <p:nvSpPr>
          <p:cNvPr id="3134" name="AutoShape 62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7741294" y="3428926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50</a:t>
            </a:r>
          </a:p>
        </p:txBody>
      </p:sp>
      <p:sp>
        <p:nvSpPr>
          <p:cNvPr id="3135" name="AutoShape 63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3997969" y="4293022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10</a:t>
            </a:r>
          </a:p>
        </p:txBody>
      </p:sp>
      <p:sp>
        <p:nvSpPr>
          <p:cNvPr id="3136" name="AutoShape 64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4933007" y="4293022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20</a:t>
            </a:r>
          </a:p>
        </p:txBody>
      </p:sp>
      <p:sp>
        <p:nvSpPr>
          <p:cNvPr id="3137" name="AutoShape 65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5869632" y="4293022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30</a:t>
            </a:r>
          </a:p>
        </p:txBody>
      </p:sp>
      <p:sp>
        <p:nvSpPr>
          <p:cNvPr id="3138" name="AutoShape 66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6877694" y="4293022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/>
              <a:t>40</a:t>
            </a:r>
          </a:p>
        </p:txBody>
      </p:sp>
      <p:sp>
        <p:nvSpPr>
          <p:cNvPr id="3139" name="AutoShape 67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7741294" y="4293022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/>
              <a:t>50</a:t>
            </a:r>
          </a:p>
        </p:txBody>
      </p:sp>
      <p:sp>
        <p:nvSpPr>
          <p:cNvPr id="3140" name="AutoShape 68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3997969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/>
              <a:t>10</a:t>
            </a:r>
          </a:p>
        </p:txBody>
      </p:sp>
      <p:sp>
        <p:nvSpPr>
          <p:cNvPr id="3142" name="AutoShape 70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4933007" y="5157118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/>
              <a:t>20</a:t>
            </a:r>
          </a:p>
        </p:txBody>
      </p:sp>
      <p:sp>
        <p:nvSpPr>
          <p:cNvPr id="3143" name="AutoShape 71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5941069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/>
              <a:t>30</a:t>
            </a:r>
          </a:p>
        </p:txBody>
      </p:sp>
      <p:sp>
        <p:nvSpPr>
          <p:cNvPr id="3144" name="AutoShape 72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6949132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40</a:t>
            </a:r>
          </a:p>
        </p:txBody>
      </p:sp>
      <p:sp>
        <p:nvSpPr>
          <p:cNvPr id="3145" name="AutoShape 73">
            <a:hlinkClick r:id="rId28" action="ppaction://hlinksldjump"/>
          </p:cNvPr>
          <p:cNvSpPr>
            <a:spLocks noChangeArrowheads="1"/>
          </p:cNvSpPr>
          <p:nvPr/>
        </p:nvSpPr>
        <p:spPr bwMode="auto">
          <a:xfrm>
            <a:off x="7741294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/>
              <a:t>50</a:t>
            </a:r>
          </a:p>
        </p:txBody>
      </p:sp>
      <p:sp>
        <p:nvSpPr>
          <p:cNvPr id="2" name="AutoShape 47"/>
          <p:cNvSpPr>
            <a:spLocks noChangeArrowheads="1"/>
          </p:cNvSpPr>
          <p:nvPr/>
        </p:nvSpPr>
        <p:spPr bwMode="auto">
          <a:xfrm>
            <a:off x="468312" y="1700734"/>
            <a:ext cx="2879551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smtClean="0">
                <a:latin typeface="Arial Black" panose="020B0A04020102020204" pitchFamily="34" charset="0"/>
              </a:rPr>
              <a:t>анаграммы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sp>
        <p:nvSpPr>
          <p:cNvPr id="3" name="AutoShape 68"/>
          <p:cNvSpPr>
            <a:spLocks noChangeArrowheads="1"/>
          </p:cNvSpPr>
          <p:nvPr/>
        </p:nvSpPr>
        <p:spPr bwMode="auto">
          <a:xfrm>
            <a:off x="468312" y="5157118"/>
            <a:ext cx="2879551" cy="792162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smtClean="0">
                <a:latin typeface="Arial Black" panose="020B0A04020102020204" pitchFamily="34" charset="0"/>
              </a:rPr>
              <a:t>Новые профессии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sp>
        <p:nvSpPr>
          <p:cNvPr id="4" name="AutoShape 47"/>
          <p:cNvSpPr>
            <a:spLocks noChangeArrowheads="1"/>
          </p:cNvSpPr>
          <p:nvPr/>
        </p:nvSpPr>
        <p:spPr bwMode="auto">
          <a:xfrm>
            <a:off x="468312" y="4293022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smtClean="0">
                <a:latin typeface="Arial Black" panose="020B0A04020102020204" pitchFamily="34" charset="0"/>
              </a:rPr>
              <a:t>Люди и профессии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sp>
        <p:nvSpPr>
          <p:cNvPr id="5" name="AutoShape 47"/>
          <p:cNvSpPr>
            <a:spLocks noChangeArrowheads="1"/>
          </p:cNvSpPr>
          <p:nvPr/>
        </p:nvSpPr>
        <p:spPr bwMode="auto">
          <a:xfrm>
            <a:off x="452593" y="2532819"/>
            <a:ext cx="2879551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FAFBF7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dirty="0">
                <a:latin typeface="Arial Black" panose="020B0A04020102020204" pitchFamily="34" charset="0"/>
              </a:rPr>
              <a:t>Кем бы </a:t>
            </a:r>
            <a:r>
              <a:rPr lang="ru-RU" sz="1400" b="1" dirty="0" smtClean="0">
                <a:latin typeface="Arial Black" panose="020B0A04020102020204" pitchFamily="34" charset="0"/>
              </a:rPr>
              <a:t>могли</a:t>
            </a:r>
          </a:p>
          <a:p>
            <a:pPr algn="ctr"/>
            <a:r>
              <a:rPr lang="ru-RU" sz="1400" b="1" dirty="0" smtClean="0">
                <a:latin typeface="Arial Black" panose="020B0A04020102020204" pitchFamily="34" charset="0"/>
              </a:rPr>
              <a:t> работать сказочные герои</a:t>
            </a:r>
          </a:p>
          <a:p>
            <a:pPr algn="ctr"/>
            <a:r>
              <a:rPr lang="ru-RU" sz="1400" b="1" dirty="0" smtClean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в наши дни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sp>
        <p:nvSpPr>
          <p:cNvPr id="6" name="AutoShape 47"/>
          <p:cNvSpPr>
            <a:spLocks noChangeArrowheads="1"/>
          </p:cNvSpPr>
          <p:nvPr/>
        </p:nvSpPr>
        <p:spPr bwMode="auto">
          <a:xfrm>
            <a:off x="468312" y="3428926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err="1" smtClean="0">
                <a:latin typeface="Arial Black" panose="020B0A04020102020204" pitchFamily="34" charset="0"/>
              </a:rPr>
              <a:t>рАЗНОЕ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pic>
        <p:nvPicPr>
          <p:cNvPr id="38" name="Рисунок 37" descr="Рисунок40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9" cstate="screen"/>
          <a:srcRect/>
          <a:stretch>
            <a:fillRect/>
          </a:stretch>
        </p:blipFill>
        <p:spPr>
          <a:xfrm>
            <a:off x="7308304" y="6237312"/>
            <a:ext cx="1152128" cy="30080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654709" y="260648"/>
            <a:ext cx="820891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Информационно-познавательная  игра по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профориентации для родителей</a:t>
            </a:r>
            <a:r>
              <a:rPr lang="ru-RU" sz="1400" i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7" dur="indefinite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3" dur="indefinite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indefinite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5" dur="indefinite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indefinite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7" dur="indefinite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3" dur="indefinite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9" dur="indefinite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5" dur="indefinite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1" dur="indefinite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7" dur="indefinite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3" dur="indefinite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9" dur="indefinite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5" dur="indefinite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1" dur="indefinite"/>
                                        <p:tgtEl>
                                          <p:spTgt spid="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5"/>
                  </p:tgtEl>
                </p:cond>
              </p:nextCondLst>
            </p:seq>
          </p:childTnLst>
        </p:cTn>
      </p:par>
    </p:tnLst>
    <p:bldLst>
      <p:bldP spid="3119" grpId="0" animBg="1"/>
      <p:bldP spid="3121" grpId="0" animBg="1"/>
      <p:bldP spid="3122" grpId="0" animBg="1"/>
      <p:bldP spid="3123" grpId="0" animBg="1"/>
      <p:bldP spid="3124" grpId="0" animBg="1"/>
      <p:bldP spid="3125" grpId="0" animBg="1"/>
      <p:bldP spid="3126" grpId="0" animBg="1"/>
      <p:bldP spid="3127" grpId="0" animBg="1"/>
      <p:bldP spid="3128" grpId="0" animBg="1"/>
      <p:bldP spid="3129" grpId="0" animBg="1"/>
      <p:bldP spid="3130" grpId="0" animBg="1"/>
      <p:bldP spid="3131" grpId="0" animBg="1"/>
      <p:bldP spid="3132" grpId="0" animBg="1"/>
      <p:bldP spid="3133" grpId="0" animBg="1"/>
      <p:bldP spid="3134" grpId="0" animBg="1"/>
      <p:bldP spid="3135" grpId="0" animBg="1"/>
      <p:bldP spid="3136" grpId="0" animBg="1"/>
      <p:bldP spid="3137" grpId="0" animBg="1"/>
      <p:bldP spid="3138" grpId="0" animBg="1"/>
      <p:bldP spid="3139" grpId="0" animBg="1"/>
      <p:bldP spid="3140" grpId="0" animBg="1"/>
      <p:bldP spid="3142" grpId="0" animBg="1"/>
      <p:bldP spid="3143" grpId="0" animBg="1"/>
      <p:bldP spid="3144" grpId="0" animBg="1"/>
      <p:bldP spid="31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308304" y="3465595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34253" y="5656530"/>
            <a:ext cx="41977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itchFamily="18" charset="0"/>
              </a:rPr>
              <a:t>Шерлок Холмс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539551" y="1537957"/>
            <a:ext cx="806489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В юности он усердно трудился в химической лаборатории при лондонской больнице. Проучившись всего два года, покинул колледж, чтобы сосредоточиться на прикладной химии, анатомии, юриспруденции.</a:t>
            </a:r>
            <a:endParaRPr lang="ru-RU" sz="2800" dirty="0" smtClean="0">
              <a:latin typeface="Georgia" pitchFamily="18" charset="0"/>
            </a:endParaRPr>
          </a:p>
        </p:txBody>
      </p:sp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3132224" y="351820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smtClean="0">
                <a:latin typeface="Arial Black" panose="020B0A04020102020204" pitchFamily="34" charset="0"/>
              </a:rPr>
              <a:t>Люди и профессии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pic>
        <p:nvPicPr>
          <p:cNvPr id="6146" name="Picture 2" descr="https://grandgames.net/puzzle/source/vasiliy_livano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24641"/>
            <a:ext cx="2699519" cy="202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484180" y="3566668"/>
            <a:ext cx="1480203" cy="2287903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331640" y="5949280"/>
            <a:ext cx="51209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err="1" smtClean="0">
                <a:latin typeface="Georgia" pitchFamily="18" charset="0"/>
              </a:rPr>
              <a:t>Д.И.Менделеев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dirty="0" smtClean="0">
                <a:latin typeface="Arial Black" panose="020B0A04020102020204" pitchFamily="34" charset="0"/>
              </a:rPr>
              <a:t>Имя </a:t>
            </a:r>
            <a:r>
              <a:rPr lang="ru-RU" dirty="0">
                <a:latin typeface="Arial Black" panose="020B0A04020102020204" pitchFamily="34" charset="0"/>
              </a:rPr>
              <a:t>известное во всем </a:t>
            </a:r>
            <a:r>
              <a:rPr lang="ru-RU" dirty="0" smtClean="0">
                <a:latin typeface="Arial Black" panose="020B0A04020102020204" pitchFamily="34" charset="0"/>
              </a:rPr>
              <a:t>мире, </a:t>
            </a:r>
            <a:r>
              <a:rPr lang="ru-RU" dirty="0">
                <a:latin typeface="Arial Black" panose="020B0A04020102020204" pitchFamily="34" charset="0"/>
              </a:rPr>
              <a:t>он любил переплетать книги, клеить рамки для портретов, изготовлять чемоданы. Покупки для этих работ он обычно делал в Гостином дворе. Однажды, выбирая нужный товар </a:t>
            </a:r>
            <a:r>
              <a:rPr lang="ru-RU" dirty="0" smtClean="0">
                <a:latin typeface="Arial Black" panose="020B0A04020102020204" pitchFamily="34" charset="0"/>
              </a:rPr>
              <a:t>один </a:t>
            </a:r>
            <a:r>
              <a:rPr lang="ru-RU" dirty="0">
                <a:latin typeface="Arial Black" panose="020B0A04020102020204" pitchFamily="34" charset="0"/>
              </a:rPr>
              <a:t>из </a:t>
            </a:r>
            <a:r>
              <a:rPr lang="ru-RU" dirty="0" smtClean="0">
                <a:latin typeface="Arial Black" panose="020B0A04020102020204" pitchFamily="34" charset="0"/>
              </a:rPr>
              <a:t>покупателей спросил: </a:t>
            </a:r>
            <a:r>
              <a:rPr lang="ru-RU" dirty="0">
                <a:latin typeface="Arial Black" panose="020B0A04020102020204" pitchFamily="34" charset="0"/>
              </a:rPr>
              <a:t>- Кто этот почтенный господин? - Таких людей знать надо, - с уважением в голосе ответил приказчик. – это мастер чемоданных дел… Как звали «чемоданных дел мастера»? </a:t>
            </a:r>
            <a:endParaRPr lang="ru-RU" dirty="0" smtClean="0">
              <a:latin typeface="Arial Black" panose="020B0A04020102020204" pitchFamily="34" charset="0"/>
            </a:endParaRPr>
          </a:p>
        </p:txBody>
      </p:sp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3275856" y="382960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smtClean="0">
                <a:latin typeface="Arial Black" panose="020B0A04020102020204" pitchFamily="34" charset="0"/>
              </a:rPr>
              <a:t>Люди и профессии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pic>
        <p:nvPicPr>
          <p:cNvPr id="7170" name="Picture 2" descr="https://avatars.mds.yandex.net/get-zen_doc/1546191/pub_5d56d7889c944600adf05d53_5d56d8b96d29c100ad43e0bd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86387"/>
            <a:ext cx="1472020" cy="20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050419" y="5863300"/>
            <a:ext cx="770053" cy="668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560332" y="3343660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67439" y="5935833"/>
            <a:ext cx="70928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itchFamily="18" charset="0"/>
              </a:rPr>
              <a:t>Мотористы-рулевые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000" dirty="0" err="1">
                <a:latin typeface="Arial Black" panose="020B0A04020102020204" pitchFamily="34" charset="0"/>
              </a:rPr>
              <a:t>Выдь</a:t>
            </a:r>
            <a:r>
              <a:rPr lang="ru-RU" sz="2000" dirty="0">
                <a:latin typeface="Arial Black" panose="020B0A04020102020204" pitchFamily="34" charset="0"/>
              </a:rPr>
              <a:t> на Волгу, чей стон раздается Над великою русской рекой? Этот стон у нас песней зовется, То бурлаки идут бечевой. Кем работают сегодня представители этой профессии?</a:t>
            </a:r>
            <a:r>
              <a:rPr lang="ru-RU" sz="2800" dirty="0"/>
              <a:t> </a:t>
            </a:r>
            <a:endParaRPr lang="ru-RU" sz="2800" dirty="0" smtClean="0">
              <a:latin typeface="Georgia" pitchFamily="18" charset="0"/>
            </a:endParaRPr>
          </a:p>
        </p:txBody>
      </p:sp>
      <p:sp>
        <p:nvSpPr>
          <p:cNvPr id="8" name="AutoShape 47"/>
          <p:cNvSpPr>
            <a:spLocks noChangeArrowheads="1"/>
          </p:cNvSpPr>
          <p:nvPr/>
        </p:nvSpPr>
        <p:spPr bwMode="auto">
          <a:xfrm>
            <a:off x="3168228" y="351820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1400" b="1" cap="all" dirty="0" smtClean="0">
                <a:latin typeface="Arial Black" panose="020B0A04020102020204" pitchFamily="34" charset="0"/>
              </a:rPr>
              <a:t>Люди и профессии</a:t>
            </a:r>
            <a:endParaRPr lang="ru-RU" sz="1400" b="1" cap="all" dirty="0">
              <a:latin typeface="Arial Black" panose="020B0A04020102020204" pitchFamily="34" charset="0"/>
            </a:endParaRPr>
          </a:p>
        </p:txBody>
      </p:sp>
      <p:pic>
        <p:nvPicPr>
          <p:cNvPr id="8194" name="Picture 2" descr="https://ugraavto.ru/wa-data/public/shop/products/24/00/24/images/30/30.750x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79" y="3153979"/>
            <a:ext cx="3757984" cy="250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Новые профессии</a:t>
            </a:r>
            <a:endParaRPr lang="ru-RU" sz="36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430800" y="3615772"/>
            <a:ext cx="1512000" cy="2333508"/>
          </a:xfrm>
          <a:prstGeom prst="rect">
            <a:avLst/>
          </a:prstGeom>
        </p:spPr>
      </p:pic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-389436" y="1448519"/>
            <a:ext cx="9245828" cy="304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>
              <a:defRPr/>
            </a:pPr>
            <a:r>
              <a:rPr lang="ru-RU" sz="2800" dirty="0" smtClean="0">
                <a:latin typeface="Arial Black" panose="020B0A04020102020204" pitchFamily="34" charset="0"/>
              </a:rPr>
              <a:t>Логист – это……… </a:t>
            </a:r>
          </a:p>
          <a:p>
            <a:pPr marL="1371600" lvl="2" indent="-457200">
              <a:buFont typeface="Wingdings" panose="05000000000000000000" pitchFamily="2" charset="2"/>
              <a:buChar char="ü"/>
              <a:defRPr/>
            </a:pPr>
            <a:r>
              <a:rPr lang="ru-RU" sz="2800" dirty="0" smtClean="0"/>
              <a:t>Тот, кто занимается логикой;</a:t>
            </a:r>
            <a:endParaRPr lang="ru-RU" sz="2800" dirty="0"/>
          </a:p>
          <a:p>
            <a:pPr marL="1257300" lvl="2" indent="-342900">
              <a:buFont typeface="Wingdings" panose="05000000000000000000" pitchFamily="2" charset="2"/>
              <a:buChar char="ü"/>
              <a:defRPr/>
            </a:pPr>
            <a:r>
              <a:rPr lang="ru-RU" sz="2800" dirty="0" smtClean="0"/>
              <a:t> Специалист </a:t>
            </a:r>
            <a:r>
              <a:rPr lang="ru-RU" sz="2800" dirty="0"/>
              <a:t>по организации транспортировки продукции</a:t>
            </a:r>
            <a:r>
              <a:rPr lang="ru-RU" sz="2800" dirty="0" smtClean="0"/>
              <a:t>;</a:t>
            </a:r>
            <a:endParaRPr lang="ru-RU" sz="2800" dirty="0"/>
          </a:p>
          <a:p>
            <a:pPr marL="1257300" lvl="2" indent="-342900">
              <a:buFont typeface="Wingdings" panose="05000000000000000000" pitchFamily="2" charset="2"/>
              <a:buChar char="ü"/>
              <a:defRPr/>
            </a:pPr>
            <a:r>
              <a:rPr lang="ru-RU" sz="2800" dirty="0" smtClean="0"/>
              <a:t> Организатор </a:t>
            </a:r>
            <a:r>
              <a:rPr lang="ru-RU" sz="2800" dirty="0"/>
              <a:t>конференций и научных саммитов.</a:t>
            </a:r>
          </a:p>
          <a:p>
            <a:pPr>
              <a:defRPr/>
            </a:pPr>
            <a:endParaRPr lang="ru-RU" dirty="0"/>
          </a:p>
          <a:p>
            <a:pPr>
              <a:spcBef>
                <a:spcPct val="20000"/>
              </a:spcBef>
            </a:pP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1026" name="Picture 2" descr="https://cdn0.youla.io/files/images/780_780/5f/cf/5fcfaec0ca30f07b07553522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214" y="4489351"/>
            <a:ext cx="1567660" cy="15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9552" y="4805086"/>
            <a:ext cx="5036960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 Специалист </a:t>
            </a:r>
            <a:r>
              <a:rPr lang="ru-RU" sz="2800" dirty="0"/>
              <a:t>по </a:t>
            </a:r>
            <a:r>
              <a:rPr lang="ru-RU" sz="2800" dirty="0" smtClean="0"/>
              <a:t>организации</a:t>
            </a:r>
          </a:p>
          <a:p>
            <a:pPr>
              <a:spcBef>
                <a:spcPct val="20000"/>
              </a:spcBef>
            </a:pPr>
            <a:r>
              <a:rPr lang="ru-RU" sz="2800" dirty="0" smtClean="0"/>
              <a:t> </a:t>
            </a:r>
            <a:r>
              <a:rPr lang="ru-RU" sz="2800" dirty="0"/>
              <a:t>транспортировки продукции</a:t>
            </a:r>
            <a:endParaRPr lang="ru-RU" sz="2800" i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Новые профессии</a:t>
            </a: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308472" y="3726215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33416" y="4881525"/>
            <a:ext cx="8496944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Разработчик </a:t>
            </a:r>
            <a:endParaRPr lang="ru-RU" sz="2800" dirty="0" smtClean="0"/>
          </a:p>
          <a:p>
            <a:pPr>
              <a:spcBef>
                <a:spcPct val="20000"/>
              </a:spcBef>
            </a:pPr>
            <a:r>
              <a:rPr lang="ru-RU" sz="2800" dirty="0" smtClean="0"/>
              <a:t>проектов </a:t>
            </a:r>
            <a:r>
              <a:rPr lang="ru-RU" sz="2800" dirty="0"/>
              <a:t>сайтов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33416" y="1672002"/>
            <a:ext cx="7538984" cy="307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latin typeface="Arial Black" panose="020B0A04020102020204" pitchFamily="34" charset="0"/>
              </a:rPr>
              <a:t>Веб-мастер – это….</a:t>
            </a:r>
          </a:p>
          <a:p>
            <a:pPr>
              <a:defRPr/>
            </a:pPr>
            <a:endParaRPr lang="ru-RU" sz="2000" b="1" dirty="0">
              <a:latin typeface="Arial Black" panose="020B0A04020102020204" pitchFamily="34" charset="0"/>
            </a:endParaRP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ru-RU" sz="2800" dirty="0"/>
              <a:t>Тот , кто работает на компьютере</a:t>
            </a:r>
            <a:r>
              <a:rPr lang="ru-RU" sz="2800" dirty="0" smtClean="0"/>
              <a:t>;</a:t>
            </a:r>
            <a:endParaRPr lang="ru-RU" sz="2800" dirty="0"/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ru-RU" sz="2800" dirty="0"/>
              <a:t>Разработчик программ</a:t>
            </a:r>
            <a:r>
              <a:rPr lang="ru-RU" sz="2800" dirty="0" smtClean="0"/>
              <a:t>;</a:t>
            </a:r>
            <a:endParaRPr lang="ru-RU" sz="2800" dirty="0"/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ru-RU" sz="2800" dirty="0"/>
              <a:t>Разработчик проектов сайтов.</a:t>
            </a:r>
            <a:br>
              <a:rPr lang="ru-RU" sz="2800" dirty="0"/>
            </a:br>
            <a:endParaRPr lang="ru-RU" sz="2800" dirty="0"/>
          </a:p>
          <a:p>
            <a:pPr>
              <a:spcBef>
                <a:spcPct val="20000"/>
              </a:spcBef>
            </a:pP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2050" name="Picture 2" descr="https://ruizdat.ru/photos/a1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45" y="4584715"/>
            <a:ext cx="2450855" cy="16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51162" y="428471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Новые профессии</a:t>
            </a: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804416" y="3960935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4882316"/>
            <a:ext cx="8496944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Специалист </a:t>
            </a:r>
            <a:r>
              <a:rPr lang="ru-RU" sz="2800" dirty="0" smtClean="0"/>
              <a:t>по</a:t>
            </a:r>
          </a:p>
          <a:p>
            <a:pPr>
              <a:spcBef>
                <a:spcPct val="20000"/>
              </a:spcBef>
            </a:pPr>
            <a:r>
              <a:rPr lang="ru-RU" sz="2800" dirty="0" smtClean="0"/>
              <a:t> </a:t>
            </a:r>
            <a:r>
              <a:rPr lang="ru-RU" sz="2800" dirty="0"/>
              <a:t>изучению рынка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445856" y="1628800"/>
            <a:ext cx="8374616" cy="233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latin typeface="Arial Black" panose="020B0A04020102020204" pitchFamily="34" charset="0"/>
              </a:rPr>
              <a:t>Маркетолог – это…..</a:t>
            </a:r>
            <a:endParaRPr lang="ru-RU" sz="2800" b="1" dirty="0">
              <a:latin typeface="Arial Black" panose="020B0A04020102020204" pitchFamily="34" charset="0"/>
            </a:endParaRP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ru-RU" dirty="0"/>
              <a:t> </a:t>
            </a:r>
            <a:r>
              <a:rPr lang="ru-RU" sz="2800" dirty="0"/>
              <a:t>Тот, кто работает на рынке ценных бумаг;</a:t>
            </a: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ru-RU" sz="2800" dirty="0" smtClean="0"/>
              <a:t>Специалист </a:t>
            </a:r>
            <a:r>
              <a:rPr lang="ru-RU" sz="2800" dirty="0"/>
              <a:t>по изучению рынка</a:t>
            </a:r>
            <a:r>
              <a:rPr lang="ru-RU" sz="2800" dirty="0" smtClean="0"/>
              <a:t>;</a:t>
            </a:r>
            <a:endParaRPr lang="ru-RU" sz="2800" dirty="0"/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ru-RU" sz="2800" dirty="0"/>
              <a:t>Тот, кто изучает товарные марки и бренды.</a:t>
            </a:r>
          </a:p>
          <a:p>
            <a:pPr>
              <a:spcBef>
                <a:spcPct val="20000"/>
              </a:spcBef>
            </a:pP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3074" name="Picture 2" descr="https://actualmarketing.ru/wp-content/uploads/2018/04/seo-proces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71918"/>
            <a:ext cx="2760073" cy="19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361675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Новые профессии</a:t>
            </a: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416400" y="3476623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32166" y="5350224"/>
            <a:ext cx="8496944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Тот, кто ищет деньги </a:t>
            </a:r>
            <a:endParaRPr lang="ru-RU" sz="2800" dirty="0" smtClean="0"/>
          </a:p>
          <a:p>
            <a:pPr>
              <a:spcBef>
                <a:spcPct val="20000"/>
              </a:spcBef>
            </a:pPr>
            <a:r>
              <a:rPr lang="ru-RU" sz="2800" dirty="0" smtClean="0"/>
              <a:t>и </a:t>
            </a:r>
            <a:r>
              <a:rPr lang="ru-RU" sz="2800" dirty="0"/>
              <a:t>возможности для организаций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11560" y="1628800"/>
            <a:ext cx="8208911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err="1" smtClean="0">
                <a:latin typeface="Arial Black" panose="020B0A04020102020204" pitchFamily="34" charset="0"/>
              </a:rPr>
              <a:t>Фандрайзер</a:t>
            </a:r>
            <a:r>
              <a:rPr lang="ru-RU" sz="2800" b="1" dirty="0" smtClean="0">
                <a:latin typeface="Arial Black" panose="020B0A04020102020204" pitchFamily="34" charset="0"/>
              </a:rPr>
              <a:t> – это…..</a:t>
            </a:r>
            <a:endParaRPr lang="ru-RU" sz="2800" b="1" dirty="0">
              <a:latin typeface="Arial Black" panose="020B0A04020102020204" pitchFamily="34" charset="0"/>
            </a:endParaRPr>
          </a:p>
          <a:p>
            <a:pPr lvl="3">
              <a:buFont typeface="Wingdings" panose="05000000000000000000" pitchFamily="2" charset="2"/>
              <a:buChar char="ü"/>
              <a:defRPr/>
            </a:pPr>
            <a:r>
              <a:rPr lang="ru-RU" sz="2800" dirty="0"/>
              <a:t>Тот, кто ищет деньги и возможности для организаций</a:t>
            </a:r>
            <a:r>
              <a:rPr lang="ru-RU" sz="2800" dirty="0" smtClean="0"/>
              <a:t>;</a:t>
            </a:r>
            <a:endParaRPr lang="ru-RU" sz="2800" dirty="0"/>
          </a:p>
          <a:p>
            <a:pPr lvl="3">
              <a:buFont typeface="Wingdings" panose="05000000000000000000" pitchFamily="2" charset="2"/>
              <a:buChar char="ü"/>
              <a:defRPr/>
            </a:pPr>
            <a:r>
              <a:rPr lang="ru-RU" sz="2800" dirty="0"/>
              <a:t>Фанат, которого нанимает «звезда</a:t>
            </a:r>
            <a:r>
              <a:rPr lang="ru-RU" sz="2800" dirty="0" smtClean="0"/>
              <a:t>»;</a:t>
            </a:r>
            <a:endParaRPr lang="ru-RU" sz="2800" dirty="0"/>
          </a:p>
          <a:p>
            <a:pPr lvl="3">
              <a:buFont typeface="Wingdings" panose="05000000000000000000" pitchFamily="2" charset="2"/>
              <a:buChar char="ü"/>
              <a:defRPr/>
            </a:pPr>
            <a:r>
              <a:rPr lang="ru-RU" sz="2800" dirty="0"/>
              <a:t>Специалист, изучающий пути развития предприятия.</a:t>
            </a:r>
          </a:p>
          <a:p>
            <a:pPr>
              <a:spcBef>
                <a:spcPct val="20000"/>
              </a:spcBef>
            </a:pP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4098" name="Picture 2" descr="https://ds02.infourok.ru/uploads/ex/024c/0000295b-94125df5/img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66954"/>
            <a:ext cx="2376433" cy="178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Новые профессии</a:t>
            </a: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541566" y="3272085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4848302"/>
            <a:ext cx="8496944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Специалист по </a:t>
            </a:r>
            <a:r>
              <a:rPr lang="ru-RU" sz="2800" dirty="0" smtClean="0"/>
              <a:t>рекламе</a:t>
            </a:r>
            <a:endParaRPr lang="en-GB" sz="2800" dirty="0" smtClean="0"/>
          </a:p>
          <a:p>
            <a:pPr>
              <a:spcBef>
                <a:spcPct val="20000"/>
              </a:spcBef>
            </a:pPr>
            <a:r>
              <a:rPr lang="ru-RU" sz="2800" dirty="0" smtClean="0"/>
              <a:t> </a:t>
            </a:r>
            <a:r>
              <a:rPr lang="ru-RU" sz="2800" dirty="0"/>
              <a:t>и связям с </a:t>
            </a:r>
            <a:endParaRPr lang="en-GB" sz="2800" dirty="0" smtClean="0"/>
          </a:p>
          <a:p>
            <a:pPr>
              <a:spcBef>
                <a:spcPct val="20000"/>
              </a:spcBef>
            </a:pPr>
            <a:r>
              <a:rPr lang="ru-RU" sz="2800" dirty="0" smtClean="0"/>
              <a:t>общественностью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10327" y="1395993"/>
            <a:ext cx="8247273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latin typeface="Arial Black" panose="020B0A04020102020204" pitchFamily="34" charset="0"/>
              </a:rPr>
              <a:t>Р</a:t>
            </a:r>
            <a:r>
              <a:rPr lang="en-US" sz="2800" b="1" dirty="0">
                <a:latin typeface="Arial Black" panose="020B0A04020102020204" pitchFamily="34" charset="0"/>
              </a:rPr>
              <a:t>R</a:t>
            </a:r>
            <a:r>
              <a:rPr lang="ru-RU" sz="2800" b="1" dirty="0" smtClean="0">
                <a:latin typeface="Arial Black" panose="020B0A04020102020204" pitchFamily="34" charset="0"/>
              </a:rPr>
              <a:t>-агент – это……</a:t>
            </a:r>
            <a:endParaRPr lang="ru-RU" sz="2800" b="1" dirty="0">
              <a:latin typeface="Arial Black" panose="020B0A04020102020204" pitchFamily="34" charset="0"/>
            </a:endParaRPr>
          </a:p>
          <a:p>
            <a:pPr lvl="3">
              <a:buFont typeface="Wingdings" panose="05000000000000000000" pitchFamily="2" charset="2"/>
              <a:buChar char="ü"/>
              <a:defRPr/>
            </a:pPr>
            <a:r>
              <a:rPr lang="ru-RU" sz="2800" dirty="0"/>
              <a:t>Тот, кто связан с политикой</a:t>
            </a:r>
            <a:r>
              <a:rPr lang="ru-RU" sz="2800" dirty="0" smtClean="0"/>
              <a:t>;</a:t>
            </a:r>
            <a:endParaRPr lang="ru-RU" sz="2800" dirty="0"/>
          </a:p>
          <a:p>
            <a:pPr lvl="3">
              <a:buFont typeface="Wingdings" panose="05000000000000000000" pitchFamily="2" charset="2"/>
              <a:buChar char="ü"/>
              <a:defRPr/>
            </a:pPr>
            <a:r>
              <a:rPr lang="ru-RU" sz="2800" dirty="0"/>
              <a:t>Специалист по рекламе и связям с общественностью</a:t>
            </a:r>
            <a:r>
              <a:rPr lang="ru-RU" sz="2800" dirty="0" smtClean="0"/>
              <a:t>;</a:t>
            </a:r>
            <a:endParaRPr lang="ru-RU" sz="2800" dirty="0"/>
          </a:p>
          <a:p>
            <a:pPr lvl="3">
              <a:buFont typeface="Wingdings" panose="05000000000000000000" pitchFamily="2" charset="2"/>
              <a:buChar char="ü"/>
              <a:defRPr/>
            </a:pPr>
            <a:r>
              <a:rPr lang="ru-RU" sz="2800" dirty="0"/>
              <a:t> Посредник между организациями и людьми</a:t>
            </a:r>
            <a:r>
              <a:rPr lang="ru-RU" sz="2400" dirty="0"/>
              <a:t>.</a:t>
            </a:r>
          </a:p>
          <a:p>
            <a:pPr>
              <a:spcBef>
                <a:spcPct val="20000"/>
              </a:spcBef>
            </a:pP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5122" name="Picture 2" descr="https://telegra.ph/file/a9866ebfaef897a9a51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158" y="4438839"/>
            <a:ext cx="2550106" cy="193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619672" y="4488629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i="1" dirty="0" smtClean="0">
                <a:latin typeface="Georgia" pitchFamily="18" charset="0"/>
              </a:rPr>
              <a:t>бульдозерист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07704" y="2036819"/>
            <a:ext cx="849694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dirty="0" err="1">
                <a:latin typeface="Arial Black" panose="020B0A04020102020204" pitchFamily="34" charset="0"/>
              </a:rPr>
              <a:t>убдользреитс</a:t>
            </a:r>
            <a:endParaRPr lang="ru-RU" sz="4400" dirty="0" smtClean="0"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Анаграммы </a:t>
            </a:r>
            <a:endParaRPr lang="ru-RU" sz="36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147726" y="3581585"/>
            <a:ext cx="1512168" cy="2337309"/>
          </a:xfrm>
          <a:prstGeom prst="rect">
            <a:avLst/>
          </a:prstGeom>
        </p:spPr>
      </p:pic>
      <p:pic>
        <p:nvPicPr>
          <p:cNvPr id="6146" name="Picture 2" descr="Гифки Фейерверки. 40 торжественных GIF красивых салют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07207"/>
            <a:ext cx="4022435" cy="381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414529" y="420628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itchFamily="18" charset="0"/>
              </a:rPr>
              <a:t>кондитер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115616" y="1752490"/>
            <a:ext cx="84969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/>
              <a:t> </a:t>
            </a:r>
            <a:r>
              <a:rPr lang="ru-RU" sz="4800" dirty="0" err="1">
                <a:latin typeface="Arial Black" panose="020B0A04020102020204" pitchFamily="34" charset="0"/>
              </a:rPr>
              <a:t>тиокредн</a:t>
            </a:r>
            <a:endParaRPr lang="ru-RU" sz="4800" b="1" dirty="0" smtClean="0"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Анаграммы</a:t>
            </a: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663001" y="2783565"/>
            <a:ext cx="1512168" cy="2337309"/>
          </a:xfrm>
          <a:prstGeom prst="rect">
            <a:avLst/>
          </a:prstGeom>
        </p:spPr>
      </p:pic>
      <p:pic>
        <p:nvPicPr>
          <p:cNvPr id="8" name="Picture 2" descr="Гифки Фейерверки. 40 торжественных GIF красивых салют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72" y="824539"/>
            <a:ext cx="4762500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987824" y="4447855"/>
            <a:ext cx="8496944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b="1" i="1" dirty="0" smtClean="0">
                <a:latin typeface="Georgia" pitchFamily="18" charset="0"/>
              </a:rPr>
              <a:t>Геолог</a:t>
            </a:r>
          </a:p>
          <a:p>
            <a:pPr>
              <a:spcBef>
                <a:spcPct val="20000"/>
              </a:spcBef>
            </a:pP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771800" y="1834081"/>
            <a:ext cx="849694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dirty="0" err="1" smtClean="0">
                <a:latin typeface="Arial Black" panose="020B0A04020102020204" pitchFamily="34" charset="0"/>
              </a:rPr>
              <a:t>Гогело</a:t>
            </a:r>
            <a:endParaRPr lang="ru-RU" sz="4400" dirty="0" smtClean="0"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Анаграммы</a:t>
            </a: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681588" y="3107746"/>
            <a:ext cx="1512168" cy="2337309"/>
          </a:xfrm>
          <a:prstGeom prst="rect">
            <a:avLst/>
          </a:prstGeom>
        </p:spPr>
      </p:pic>
      <p:pic>
        <p:nvPicPr>
          <p:cNvPr id="8" name="Picture 2" descr="Гифки Фейерверки. 40 торжественных GIF красивых салют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183" y="2105625"/>
            <a:ext cx="4054487" cy="384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49665" y="5243968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itchFamily="18" charset="0"/>
              </a:rPr>
              <a:t>Факир, клоун, маляр, врач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00788" y="1606692"/>
            <a:ext cx="7488832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/>
              <a:t>ФИАКР   -  </a:t>
            </a:r>
            <a:endParaRPr lang="ru-RU" sz="2800" b="1" dirty="0"/>
          </a:p>
          <a:p>
            <a:r>
              <a:rPr lang="ru-RU" sz="2800" b="1" dirty="0" smtClean="0"/>
              <a:t>КУЛОН   - </a:t>
            </a:r>
            <a:endParaRPr lang="ru-RU" sz="2800" b="1" dirty="0"/>
          </a:p>
          <a:p>
            <a:r>
              <a:rPr lang="ru-RU" sz="2800" b="1" dirty="0" smtClean="0"/>
              <a:t>МАРЛЯ  -</a:t>
            </a:r>
          </a:p>
          <a:p>
            <a:r>
              <a:rPr lang="ru-RU" sz="2800" b="1" dirty="0" smtClean="0"/>
              <a:t>РВАЧ -  </a:t>
            </a:r>
          </a:p>
          <a:p>
            <a:endParaRPr lang="ru-RU" sz="2800" b="1" dirty="0" smtClean="0"/>
          </a:p>
          <a:p>
            <a:endParaRPr lang="ru-RU" sz="2800" dirty="0"/>
          </a:p>
          <a:p>
            <a:pPr>
              <a:spcBef>
                <a:spcPct val="20000"/>
              </a:spcBef>
            </a:pPr>
            <a:endParaRPr lang="ru-RU" sz="2800" dirty="0" smtClean="0"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Анаграммы</a:t>
            </a: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56276" y="3247786"/>
            <a:ext cx="1512168" cy="2337309"/>
          </a:xfrm>
          <a:prstGeom prst="rect">
            <a:avLst/>
          </a:prstGeom>
        </p:spPr>
      </p:pic>
      <p:pic>
        <p:nvPicPr>
          <p:cNvPr id="8" name="Picture 2" descr="Гифки Фейерверки. 40 торжественных GIF красивых салют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4" y="1490614"/>
            <a:ext cx="3959233" cy="375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542606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itchFamily="18" charset="0"/>
              </a:rPr>
              <a:t>Адвокат, санитар, антиквар, директор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/>
              <a:t>АВДОТКА </a:t>
            </a:r>
            <a:r>
              <a:rPr lang="ru-RU" sz="2800" dirty="0"/>
              <a:t>-</a:t>
            </a:r>
          </a:p>
          <a:p>
            <a:r>
              <a:rPr lang="ru-RU" sz="2800" b="1" dirty="0"/>
              <a:t>СТАРИНА </a:t>
            </a:r>
            <a:r>
              <a:rPr lang="ru-RU" sz="2800" b="1" dirty="0" smtClean="0"/>
              <a:t>-</a:t>
            </a:r>
            <a:endParaRPr lang="ru-RU" sz="2800" b="1" dirty="0"/>
          </a:p>
          <a:p>
            <a:r>
              <a:rPr lang="ru-RU" sz="2800" b="1" dirty="0" smtClean="0"/>
              <a:t>ТРАВИНКА - </a:t>
            </a:r>
          </a:p>
          <a:p>
            <a:r>
              <a:rPr lang="ru-RU" sz="2800" b="1" dirty="0" smtClean="0"/>
              <a:t>КРЕДИТОР  -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Анаграммы</a:t>
            </a: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75661" y="3068960"/>
            <a:ext cx="1512168" cy="2337309"/>
          </a:xfrm>
          <a:prstGeom prst="rect">
            <a:avLst/>
          </a:prstGeom>
        </p:spPr>
      </p:pic>
      <p:pic>
        <p:nvPicPr>
          <p:cNvPr id="8" name="Picture 2" descr="Гифки Фейерверки. 40 торжественных GIF красивых салютов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28945"/>
            <a:ext cx="4762500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74899" y="2845991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115616" y="523532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itchFamily="18" charset="0"/>
              </a:rPr>
              <a:t>Военные, спасатели</a:t>
            </a:r>
          </a:p>
        </p:txBody>
      </p:sp>
      <p:pic>
        <p:nvPicPr>
          <p:cNvPr id="1026" name="Picture 2" descr="https://cubiq.ru/wp-content/uploads/2019/11/prevyu-5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4968552" cy="27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3326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Кем бы могли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</a:rPr>
              <a:t> работать сказочные герои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</a:rPr>
              <a:t> в наши дни</a:t>
            </a:r>
            <a:endParaRPr lang="ru-RU" b="1" cap="all" dirty="0">
              <a:latin typeface="Arial Black" panose="020B0A04020102020204" pitchFamily="34" charset="0"/>
            </a:endParaRPr>
          </a:p>
        </p:txBody>
      </p:sp>
      <p:pic>
        <p:nvPicPr>
          <p:cNvPr id="3" name="zvuk-aplodismentov-i-ovac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8953" y="146499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05256" y="315986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Кем бы могли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</a:rPr>
              <a:t> работать сказочные герои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</a:rPr>
              <a:t> в наши дни</a:t>
            </a:r>
            <a:endParaRPr lang="ru-RU" b="1" cap="all" dirty="0">
              <a:latin typeface="Arial Black" panose="020B0A04020102020204" pitchFamily="34" charset="0"/>
            </a:endParaRP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754586" y="2095424"/>
            <a:ext cx="1512168" cy="2337309"/>
          </a:xfrm>
          <a:prstGeom prst="rect">
            <a:avLst/>
          </a:prstGeom>
        </p:spPr>
      </p:pic>
      <p:sp>
        <p:nvSpPr>
          <p:cNvPr id="23" name="Text 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47056" y="5426060"/>
            <a:ext cx="8496944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 smtClean="0">
                <a:latin typeface="Georgia" pitchFamily="18" charset="0"/>
              </a:rPr>
              <a:t>Социальным работником</a:t>
            </a:r>
          </a:p>
          <a:p>
            <a:pPr>
              <a:spcBef>
                <a:spcPct val="20000"/>
              </a:spcBef>
            </a:pPr>
            <a:endParaRPr lang="ru-RU" sz="2800" i="1" dirty="0" smtClean="0">
              <a:latin typeface="Georgia" pitchFamily="18" charset="0"/>
            </a:endParaRPr>
          </a:p>
        </p:txBody>
      </p:sp>
      <p:pic>
        <p:nvPicPr>
          <p:cNvPr id="12" name="Picture 2" descr="https://img.yakaboo.ua/media/mediagallery/image/0/2/02_198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2520280" cy="36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uk-aplodismentov-i-ovac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0315" y="14730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730</Words>
  <Application>Microsoft Office PowerPoint</Application>
  <PresentationFormat>Экран (4:3)</PresentationFormat>
  <Paragraphs>179</Paragraphs>
  <Slides>27</Slides>
  <Notes>7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Кирилл Грущук</cp:lastModifiedBy>
  <cp:revision>28</cp:revision>
  <dcterms:created xsi:type="dcterms:W3CDTF">2014-01-06T16:00:12Z</dcterms:created>
  <dcterms:modified xsi:type="dcterms:W3CDTF">2021-05-09T10:44:57Z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18927166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S9.1.4</vt:lpwstr>
  </property>
</Properties>
</file>