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67" r:id="rId3"/>
    <p:sldId id="257" r:id="rId4"/>
    <p:sldId id="258" r:id="rId5"/>
    <p:sldId id="268" r:id="rId6"/>
    <p:sldId id="269" r:id="rId7"/>
    <p:sldId id="270" r:id="rId8"/>
    <p:sldId id="271" r:id="rId9"/>
    <p:sldId id="272" r:id="rId10"/>
    <p:sldId id="274" r:id="rId11"/>
    <p:sldId id="259" r:id="rId12"/>
    <p:sldId id="261" r:id="rId13"/>
    <p:sldId id="275" r:id="rId14"/>
    <p:sldId id="277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62" y="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50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8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1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765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8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08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3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8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86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416669-3F17-4096-B427-DFFB6C9483BD}" type="datetimeFigureOut">
              <a:rPr lang="ru-RU" smtClean="0"/>
              <a:t>24.04.2022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5B155A8-449B-4635-A61B-670CB305D96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54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70" y="365125"/>
            <a:ext cx="10929730" cy="591149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Найти значение  суммы   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6 и 4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>
                <a:latin typeface="+mn-lt"/>
              </a:rPr>
              <a:t>Н</a:t>
            </a:r>
            <a:r>
              <a:rPr lang="ru-RU" b="1" dirty="0" smtClean="0">
                <a:latin typeface="+mn-lt"/>
              </a:rPr>
              <a:t>айти значение разности  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10 – 5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latin typeface="+mn-lt"/>
              </a:rPr>
              <a:t>Записать число, которое следует за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6 </a:t>
            </a:r>
            <a:r>
              <a:rPr lang="ru-RU" b="1" dirty="0" smtClean="0">
                <a:latin typeface="+mn-lt"/>
              </a:rPr>
              <a:t>Записать число, которое предшествует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6 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latin typeface="+mn-lt"/>
              </a:rPr>
              <a:t>Записать число  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1…3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latin typeface="+mn-lt"/>
              </a:rPr>
              <a:t>Запишите число, в котором 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4 ед. 1 </a:t>
            </a:r>
            <a:r>
              <a:rPr lang="ru-RU" b="1" dirty="0" err="1" smtClean="0">
                <a:solidFill>
                  <a:srgbClr val="FF0000"/>
                </a:solidFill>
                <a:latin typeface="+mn-lt"/>
              </a:rPr>
              <a:t>дес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.</a:t>
            </a:r>
            <a:br>
              <a:rPr lang="ru-RU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latin typeface="+mn-lt"/>
              </a:rPr>
              <a:t>Сколько пальцев на левой руке?</a:t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884"/>
            <a:ext cx="12192000" cy="66675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19536" y="116632"/>
            <a:ext cx="8280920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На полке лежало 10 журналов. Миша взял </a:t>
            </a:r>
            <a:r>
              <a:rPr lang="ru-RU" sz="2800" b="1">
                <a:solidFill>
                  <a:srgbClr val="C00000"/>
                </a:solidFill>
              </a:rPr>
              <a:t>почитать  журналы. </a:t>
            </a:r>
            <a:r>
              <a:rPr lang="ru-RU" sz="2800" b="1" dirty="0">
                <a:solidFill>
                  <a:srgbClr val="C00000"/>
                </a:solidFill>
              </a:rPr>
              <a:t>Сколько журналов осталось лежать на полке?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2873642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4098138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5322634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5322634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6547130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4098138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2873642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7771626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6547130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7771626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Шестиугольник 28"/>
          <p:cNvSpPr/>
          <p:nvPr/>
        </p:nvSpPr>
        <p:spPr>
          <a:xfrm>
            <a:off x="4098138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Шестиугольник 29"/>
          <p:cNvSpPr/>
          <p:nvPr/>
        </p:nvSpPr>
        <p:spPr>
          <a:xfrm>
            <a:off x="6547130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2873642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4098138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5322634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5" name="Шестиугольник 34"/>
          <p:cNvSpPr/>
          <p:nvPr/>
        </p:nvSpPr>
        <p:spPr>
          <a:xfrm>
            <a:off x="5322634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6" name="Шестиугольник 35"/>
          <p:cNvSpPr/>
          <p:nvPr/>
        </p:nvSpPr>
        <p:spPr>
          <a:xfrm>
            <a:off x="6547130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4098138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8" name="Шестиугольник 37"/>
          <p:cNvSpPr/>
          <p:nvPr/>
        </p:nvSpPr>
        <p:spPr>
          <a:xfrm>
            <a:off x="2873642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9" name="Шестиугольник 38"/>
          <p:cNvSpPr/>
          <p:nvPr/>
        </p:nvSpPr>
        <p:spPr>
          <a:xfrm>
            <a:off x="7771626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0" name="Шестиугольник 39"/>
          <p:cNvSpPr/>
          <p:nvPr/>
        </p:nvSpPr>
        <p:spPr>
          <a:xfrm>
            <a:off x="6547130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1" name="Шестиугольник 40"/>
          <p:cNvSpPr/>
          <p:nvPr/>
        </p:nvSpPr>
        <p:spPr>
          <a:xfrm>
            <a:off x="7771626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547130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06" y="3811860"/>
            <a:ext cx="1313722" cy="9852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6494" y="3789040"/>
            <a:ext cx="1313722" cy="9852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161">
            <a:off x="1487489" y="1680374"/>
            <a:ext cx="1783731" cy="1783731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7" y="5373217"/>
            <a:ext cx="1701949" cy="170194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9758" flipH="1">
            <a:off x="8907974" y="1820093"/>
            <a:ext cx="1573363" cy="168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0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52601E-6 L 0.67413 0.15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98" y="78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6503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moneyman.ru/wp-content/uploads/2021/06/Dve-novye-vyplaty-zhitelyam-Rossii-nachislyat-v-iy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4"/>
            <a:ext cx="11986834" cy="68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28e/0015865d-c5d65b22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5" y="117270"/>
            <a:ext cx="11277600" cy="635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0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87713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+mn-lt"/>
              </a:rPr>
              <a:t>Составить заказ продуктов (в парах)</a:t>
            </a:r>
            <a:br>
              <a:rPr lang="ru-RU" b="1" dirty="0" smtClean="0">
                <a:solidFill>
                  <a:srgbClr val="7030A0"/>
                </a:solidFill>
                <a:latin typeface="+mn-lt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sz="5300" b="1" dirty="0" smtClean="0">
                <a:latin typeface="+mn-lt"/>
              </a:rPr>
              <a:t>1 руб.                      4 руб.</a:t>
            </a:r>
            <a:br>
              <a:rPr lang="ru-RU" sz="5300" b="1" dirty="0" smtClean="0">
                <a:latin typeface="+mn-lt"/>
              </a:rPr>
            </a:br>
            <a:r>
              <a:rPr lang="ru-RU" sz="5300" b="1" dirty="0">
                <a:latin typeface="+mn-lt"/>
              </a:rPr>
              <a:t/>
            </a:r>
            <a:br>
              <a:rPr lang="ru-RU" sz="5300" b="1" dirty="0">
                <a:latin typeface="+mn-lt"/>
              </a:rPr>
            </a:br>
            <a:r>
              <a:rPr lang="ru-RU" sz="5300" b="1" dirty="0" smtClean="0">
                <a:latin typeface="+mn-lt"/>
              </a:rPr>
              <a:t>             2 руб.                   2 руб.</a:t>
            </a:r>
            <a:br>
              <a:rPr lang="ru-RU" sz="5300" b="1" dirty="0" smtClean="0">
                <a:latin typeface="+mn-lt"/>
              </a:rPr>
            </a:br>
            <a:r>
              <a:rPr lang="ru-RU" sz="5300" b="1" dirty="0" smtClean="0">
                <a:latin typeface="+mn-lt"/>
              </a:rPr>
              <a:t>                                                            </a:t>
            </a:r>
            <a:r>
              <a:rPr lang="ru-RU" sz="5300" b="1" dirty="0">
                <a:latin typeface="+mn-lt"/>
              </a:rPr>
              <a:t/>
            </a:r>
            <a:br>
              <a:rPr lang="ru-RU" sz="5300" b="1" dirty="0">
                <a:latin typeface="+mn-lt"/>
              </a:rPr>
            </a:br>
            <a:r>
              <a:rPr lang="ru-RU" sz="5300" b="1" dirty="0" smtClean="0">
                <a:latin typeface="+mn-lt"/>
              </a:rPr>
              <a:t>                                                              3 руб.</a:t>
            </a:r>
            <a:br>
              <a:rPr lang="ru-RU" sz="5300" b="1" dirty="0" smtClean="0">
                <a:latin typeface="+mn-lt"/>
              </a:rPr>
            </a:br>
            <a:r>
              <a:rPr lang="ru-RU" sz="5300" b="1" dirty="0" smtClean="0">
                <a:latin typeface="+mn-lt"/>
              </a:rPr>
              <a:t>              1 руб</a:t>
            </a:r>
            <a:r>
              <a:rPr lang="ru-RU" dirty="0" smtClean="0"/>
              <a:t>.                </a:t>
            </a:r>
            <a:r>
              <a:rPr lang="ru-RU" b="1" dirty="0" smtClean="0">
                <a:latin typeface="+mn-lt"/>
              </a:rPr>
              <a:t>5 руб.              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s://avatars.mds.yandex.net/get-zen_doc/1855206/pub_5d4abc69d11ba200aead4ff6_5d4abd33c7e50c00adc23e4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8" y="1757093"/>
            <a:ext cx="1591734" cy="106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11" y="3064589"/>
            <a:ext cx="1665640" cy="1126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711" y="4437272"/>
            <a:ext cx="1929662" cy="19296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980" y="1757093"/>
            <a:ext cx="1905000" cy="1143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9643" y="2900093"/>
            <a:ext cx="1229043" cy="12290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6828" y="4370583"/>
            <a:ext cx="1405465" cy="1405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6073" y="3873520"/>
            <a:ext cx="1375005" cy="112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24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422" y="286603"/>
            <a:ext cx="10670258" cy="6091619"/>
          </a:xfrm>
        </p:spPr>
        <p:txBody>
          <a:bodyPr>
            <a:normAutofit/>
          </a:bodyPr>
          <a:lstStyle/>
          <a:p>
            <a:pPr fontAlgn="t"/>
            <a:r>
              <a:rPr lang="ru-RU" b="1" dirty="0" smtClean="0">
                <a:solidFill>
                  <a:srgbClr val="FF0000"/>
                </a:solidFill>
              </a:rPr>
              <a:t>Оформление заказа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Заказ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Бананы – 2 рубля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 Колбаса – 3 рубля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    Молоко – 1 рубль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Общая сумма- </a:t>
            </a:r>
            <a:r>
              <a:rPr lang="ru-RU" b="1" dirty="0" smtClean="0"/>
              <a:t> 6 рублей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39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120775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Молодцы! </a:t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>Я вами довольна!</a:t>
            </a:r>
            <a:r>
              <a:rPr lang="ru-RU" sz="8000" b="1" dirty="0">
                <a:solidFill>
                  <a:srgbClr val="FF0000"/>
                </a:solidFill>
              </a:rPr>
              <a:t/>
            </a:r>
            <a:br>
              <a:rPr lang="ru-RU" sz="8000" b="1" dirty="0">
                <a:solidFill>
                  <a:srgbClr val="FF0000"/>
                </a:solidFill>
              </a:rPr>
            </a:br>
            <a:r>
              <a:rPr lang="ru-RU" sz="8000" b="1" dirty="0" smtClean="0">
                <a:solidFill>
                  <a:srgbClr val="FF0000"/>
                </a:solidFill>
              </a:rPr>
              <a:t/>
            </a:r>
            <a:br>
              <a:rPr lang="ru-RU" sz="8000" b="1" dirty="0" smtClean="0">
                <a:solidFill>
                  <a:srgbClr val="FF0000"/>
                </a:solidFill>
              </a:rPr>
            </a:br>
            <a:r>
              <a:rPr lang="ru-RU" sz="8000" b="1" dirty="0">
                <a:solidFill>
                  <a:srgbClr val="FF0000"/>
                </a:solidFill>
              </a:rPr>
              <a:t/>
            </a:r>
            <a:br>
              <a:rPr lang="ru-RU" sz="8000" b="1" dirty="0">
                <a:solidFill>
                  <a:srgbClr val="FF0000"/>
                </a:solidFill>
              </a:rPr>
            </a:b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227" y="2846990"/>
            <a:ext cx="5052483" cy="333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31304"/>
            <a:ext cx="10515600" cy="42311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7300" b="1" dirty="0">
                <a:latin typeface="+mn-lt"/>
              </a:rPr>
              <a:t>ш – 7</a:t>
            </a:r>
            <a:br>
              <a:rPr lang="ru-RU" sz="7300" b="1" dirty="0">
                <a:latin typeface="+mn-lt"/>
              </a:rPr>
            </a:br>
            <a:r>
              <a:rPr lang="ru-RU" sz="7300" b="1" dirty="0">
                <a:latin typeface="+mn-lt"/>
              </a:rPr>
              <a:t>  н – 2</a:t>
            </a:r>
            <a:br>
              <a:rPr lang="ru-RU" sz="7300" b="1" dirty="0">
                <a:latin typeface="+mn-lt"/>
              </a:rPr>
            </a:br>
            <a:r>
              <a:rPr lang="ru-RU" sz="7300" b="1" dirty="0">
                <a:latin typeface="+mn-lt"/>
              </a:rPr>
              <a:t>  р – 10</a:t>
            </a:r>
            <a:br>
              <a:rPr lang="ru-RU" sz="7300" b="1" dirty="0">
                <a:latin typeface="+mn-lt"/>
              </a:rPr>
            </a:br>
            <a:r>
              <a:rPr lang="ru-RU" sz="7300" b="1" dirty="0">
                <a:latin typeface="+mn-lt"/>
              </a:rPr>
              <a:t>  и – 14</a:t>
            </a:r>
            <a:br>
              <a:rPr lang="ru-RU" sz="7300" b="1" dirty="0">
                <a:latin typeface="+mn-lt"/>
              </a:rPr>
            </a:br>
            <a:r>
              <a:rPr lang="ru-RU" sz="7300" b="1" dirty="0">
                <a:latin typeface="+mn-lt"/>
              </a:rPr>
              <a:t>  е - 5</a:t>
            </a:r>
            <a:endParaRPr lang="ru-RU" sz="73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7280" y="4562474"/>
            <a:ext cx="10058400" cy="1033653"/>
          </a:xfrm>
        </p:spPr>
        <p:txBody>
          <a:bodyPr>
            <a:normAutofit fontScale="92500" lnSpcReduction="10000"/>
          </a:bodyPr>
          <a:lstStyle/>
          <a:p>
            <a:r>
              <a:rPr lang="ru-RU" sz="8000" b="1" dirty="0" smtClean="0">
                <a:solidFill>
                  <a:prstClr val="black"/>
                </a:solidFill>
                <a:ea typeface="+mj-ea"/>
                <a:cs typeface="+mj-cs"/>
              </a:rPr>
              <a:t>              </a:t>
            </a:r>
            <a:r>
              <a:rPr lang="ru-RU" sz="8000" b="1" dirty="0" smtClean="0">
                <a:solidFill>
                  <a:srgbClr val="FF0000"/>
                </a:solidFill>
                <a:ea typeface="+mj-ea"/>
                <a:cs typeface="+mj-cs"/>
              </a:rPr>
              <a:t>решение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8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87319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latin typeface="+mn-lt"/>
              </a:rPr>
              <a:t/>
            </a:r>
            <a:br>
              <a:rPr lang="ru-RU" sz="8000" b="1" dirty="0">
                <a:latin typeface="+mn-lt"/>
              </a:rPr>
            </a:br>
            <a:r>
              <a:rPr lang="ru-RU" sz="8000" b="1" dirty="0" smtClean="0">
                <a:latin typeface="+mn-lt"/>
              </a:rPr>
              <a:t/>
            </a:r>
            <a:br>
              <a:rPr lang="ru-RU" sz="8000" b="1" dirty="0" smtClean="0">
                <a:latin typeface="+mn-lt"/>
              </a:rPr>
            </a:br>
            <a:r>
              <a:rPr lang="ru-RU" sz="8000" b="1" dirty="0">
                <a:latin typeface="+mn-lt"/>
              </a:rPr>
              <a:t/>
            </a:r>
            <a:br>
              <a:rPr lang="ru-RU" sz="8000" b="1" dirty="0">
                <a:latin typeface="+mn-lt"/>
              </a:rPr>
            </a:br>
            <a:r>
              <a:rPr lang="ru-RU" sz="8000" b="1" dirty="0" smtClean="0">
                <a:latin typeface="+mn-lt"/>
              </a:rPr>
              <a:t/>
            </a:r>
            <a:br>
              <a:rPr lang="ru-RU" sz="8000" b="1" dirty="0" smtClean="0">
                <a:latin typeface="+mn-lt"/>
              </a:rPr>
            </a:br>
            <a:r>
              <a:rPr lang="ru-RU" sz="8000" b="1" dirty="0" smtClean="0">
                <a:latin typeface="+mn-lt"/>
              </a:rPr>
              <a:t/>
            </a:r>
            <a:br>
              <a:rPr lang="ru-RU" sz="8000" b="1" dirty="0" smtClean="0">
                <a:latin typeface="+mn-lt"/>
              </a:rPr>
            </a:br>
            <a:r>
              <a:rPr lang="ru-RU" sz="8000" b="1" dirty="0">
                <a:latin typeface="+mn-lt"/>
              </a:rPr>
              <a:t/>
            </a:r>
            <a:br>
              <a:rPr lang="ru-RU" sz="8000" b="1" dirty="0">
                <a:latin typeface="+mn-lt"/>
              </a:rPr>
            </a:br>
            <a:r>
              <a:rPr lang="ru-RU" sz="80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8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8000" b="1" dirty="0">
                <a:latin typeface="+mn-lt"/>
              </a:rPr>
              <a:t/>
            </a:r>
            <a:br>
              <a:rPr lang="ru-RU" sz="8000" b="1" dirty="0">
                <a:latin typeface="+mn-lt"/>
              </a:rPr>
            </a:br>
            <a:r>
              <a:rPr lang="ru-RU" sz="8000" b="1" dirty="0" smtClean="0">
                <a:latin typeface="+mn-lt"/>
              </a:rPr>
              <a:t/>
            </a:r>
            <a:br>
              <a:rPr lang="ru-RU" sz="8000" b="1" dirty="0" smtClean="0">
                <a:latin typeface="+mn-lt"/>
              </a:rPr>
            </a:br>
            <a:r>
              <a:rPr lang="ru-RU" sz="8000" b="1" dirty="0">
                <a:latin typeface="+mn-lt"/>
              </a:rPr>
              <a:t/>
            </a:r>
            <a:br>
              <a:rPr lang="ru-RU" sz="8000" b="1" dirty="0">
                <a:latin typeface="+mn-lt"/>
              </a:rPr>
            </a:br>
            <a:r>
              <a:rPr lang="ru-RU" sz="8000" b="1" dirty="0" smtClean="0">
                <a:latin typeface="+mn-lt"/>
              </a:rPr>
              <a:t/>
            </a:r>
            <a:br>
              <a:rPr lang="ru-RU" sz="8000" b="1" dirty="0" smtClean="0">
                <a:latin typeface="+mn-lt"/>
              </a:rPr>
            </a:br>
            <a:r>
              <a:rPr lang="ru-RU" sz="8000" b="1" dirty="0">
                <a:latin typeface="+mn-lt"/>
              </a:rPr>
              <a:t/>
            </a:r>
            <a:br>
              <a:rPr lang="ru-RU" sz="8000" b="1" dirty="0">
                <a:latin typeface="+mn-lt"/>
              </a:rPr>
            </a:br>
            <a:r>
              <a:rPr lang="ru-RU" sz="8000" b="1" dirty="0" smtClean="0">
                <a:latin typeface="+mn-lt"/>
              </a:rPr>
              <a:t/>
            </a:r>
            <a:br>
              <a:rPr lang="ru-RU" sz="8000" b="1" dirty="0" smtClean="0">
                <a:latin typeface="+mn-lt"/>
              </a:rPr>
            </a:br>
            <a:r>
              <a:rPr lang="ru-RU" sz="8000" b="1" dirty="0" smtClean="0">
                <a:latin typeface="+mn-lt"/>
              </a:rPr>
              <a:t>ТЕМА – </a:t>
            </a:r>
            <a:r>
              <a:rPr lang="ru-RU" sz="8000" b="1" dirty="0" smtClean="0">
                <a:solidFill>
                  <a:srgbClr val="0070C0"/>
                </a:solidFill>
                <a:latin typeface="+mn-lt"/>
              </a:rPr>
              <a:t>РЕШЕНИЕ ЗАДАЧ</a:t>
            </a:r>
            <a:br>
              <a:rPr lang="ru-RU" sz="80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8000" b="1" dirty="0">
                <a:latin typeface="+mn-lt"/>
              </a:rPr>
              <a:t/>
            </a:r>
            <a:br>
              <a:rPr lang="ru-RU" sz="8000" b="1" dirty="0">
                <a:latin typeface="+mn-lt"/>
              </a:rPr>
            </a:br>
            <a:r>
              <a:rPr lang="ru-RU" sz="8000" b="1" dirty="0" smtClean="0">
                <a:latin typeface="+mn-lt"/>
              </a:rPr>
              <a:t>ЦЕЛЬ- </a:t>
            </a:r>
            <a:r>
              <a:rPr lang="ru-RU" sz="8000" b="1" dirty="0" smtClean="0">
                <a:solidFill>
                  <a:srgbClr val="0070C0"/>
                </a:solidFill>
                <a:latin typeface="+mn-lt"/>
              </a:rPr>
              <a:t>ЗАКРЕПИТЬ УМЕНИЕ РЕШАТЬ ЗАДАЧИ</a:t>
            </a:r>
            <a:r>
              <a:rPr lang="ru-RU" sz="8000" b="1" dirty="0" smtClean="0">
                <a:latin typeface="+mn-lt"/>
              </a:rPr>
              <a:t/>
            </a:r>
            <a:br>
              <a:rPr lang="ru-RU" sz="8000" b="1" dirty="0" smtClean="0">
                <a:latin typeface="+mn-lt"/>
              </a:rPr>
            </a:br>
            <a:endParaRPr lang="ru-RU" sz="8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2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6899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r>
              <a:rPr lang="ru-RU" dirty="0" smtClean="0">
                <a:latin typeface="+mn-lt"/>
              </a:rPr>
              <a:t>ЗАДАЧИ: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- ЗАКРЕПИТЬ УМЕНИЕ ПИСАТЬ КРАТКУЮ ЗАПИСЬ К ЗАДАЧЕ</a:t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- ПРОЧИТАТЬ СКАЗКУ «КОЛОБОК»</a:t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- ЗАКРЕПИТЬ УМЕНИЕ ВЫБИРАТЬ РЕШЕНИЕ К ЗАДАЧЕ</a:t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- НАУЧИТЬСЯ РИСОВАТЬ </a:t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- РАЗВИВАТЬ СВОЁ МЫШЛЕНИЕ </a:t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 smtClean="0">
                <a:solidFill>
                  <a:srgbClr val="00B0F0"/>
                </a:solidFill>
                <a:latin typeface="+mn-lt"/>
              </a:rPr>
              <a:t>- РАЗВИВАТЬ МЫШЛЕНИЕ СОСЕДА</a:t>
            </a:r>
            <a:br>
              <a:rPr lang="ru-RU" dirty="0" smtClean="0">
                <a:solidFill>
                  <a:srgbClr val="00B0F0"/>
                </a:solidFill>
                <a:latin typeface="+mn-lt"/>
              </a:rPr>
            </a:br>
            <a:r>
              <a:rPr lang="ru-RU" dirty="0">
                <a:latin typeface="+mn-lt"/>
              </a:rPr>
              <a:t/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836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435280" cy="1571636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>
                <a:ln w="11430"/>
                <a:solidFill>
                  <a:srgbClr val="B50B40"/>
                </a:solidFill>
                <a:latin typeface="Constantia" pitchFamily="18" charset="0"/>
              </a:rPr>
              <a:t>Арбуз, дыня и тыква весят четыре, пять и шесть килограмм. Арбуз тяжелее, чем </a:t>
            </a:r>
            <a:r>
              <a:rPr lang="ru-RU" sz="2800" b="1" i="1" dirty="0" smtClean="0">
                <a:ln w="11430"/>
                <a:solidFill>
                  <a:srgbClr val="B50B40"/>
                </a:solidFill>
                <a:latin typeface="Constantia" pitchFamily="18" charset="0"/>
              </a:rPr>
              <a:t>дыня, </a:t>
            </a:r>
            <a:r>
              <a:rPr lang="ru-RU" sz="2800" b="1" i="1" smtClean="0">
                <a:ln w="11430"/>
                <a:solidFill>
                  <a:srgbClr val="B50B40"/>
                </a:solidFill>
                <a:latin typeface="Constantia" pitchFamily="18" charset="0"/>
              </a:rPr>
              <a:t>но легче, чем тыква…. </a:t>
            </a:r>
            <a:r>
              <a:rPr lang="ru-RU" sz="2800" b="1" i="1" dirty="0">
                <a:ln w="11430"/>
                <a:solidFill>
                  <a:srgbClr val="B50B40"/>
                </a:solidFill>
                <a:latin typeface="Constantia" pitchFamily="18" charset="0"/>
              </a:rPr>
              <a:t/>
            </a:r>
            <a:br>
              <a:rPr lang="ru-RU" sz="2800" b="1" i="1" dirty="0">
                <a:ln w="11430"/>
                <a:solidFill>
                  <a:srgbClr val="B50B40"/>
                </a:solidFill>
                <a:latin typeface="Constantia" pitchFamily="18" charset="0"/>
              </a:rPr>
            </a:br>
            <a:r>
              <a:rPr lang="ru-RU" sz="2800" b="1" i="1" dirty="0">
                <a:ln w="11430"/>
                <a:solidFill>
                  <a:srgbClr val="B50B40"/>
                </a:solidFill>
                <a:latin typeface="Constantia" pitchFamily="18" charset="0"/>
              </a:rPr>
              <a:t>             Что сколько весит?</a:t>
            </a:r>
          </a:p>
        </p:txBody>
      </p:sp>
      <p:pic>
        <p:nvPicPr>
          <p:cNvPr id="8" name="Рисунок 7" descr="0_f6f2b_352d35f0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5" y="2606842"/>
            <a:ext cx="2443337" cy="2046295"/>
          </a:xfrm>
          <a:prstGeom prst="rect">
            <a:avLst/>
          </a:prstGeom>
        </p:spPr>
      </p:pic>
      <p:pic>
        <p:nvPicPr>
          <p:cNvPr id="9" name="Рисунок 8" descr="Cartoon_watermel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0217" y="2492896"/>
            <a:ext cx="2075583" cy="2271500"/>
          </a:xfrm>
          <a:prstGeom prst="rect">
            <a:avLst/>
          </a:prstGeom>
        </p:spPr>
      </p:pic>
      <p:pic>
        <p:nvPicPr>
          <p:cNvPr id="10" name="Рисунок 9" descr="0_aa63a_8d0fdab0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5840" y="2666116"/>
            <a:ext cx="3003942" cy="1915013"/>
          </a:xfrm>
          <a:prstGeom prst="rect">
            <a:avLst/>
          </a:prstGeom>
        </p:spPr>
      </p:pic>
      <p:sp>
        <p:nvSpPr>
          <p:cNvPr id="11" name="TextBox 10">
            <a:hlinkClick r:id="" action="ppaction://macro?name=DragandDrop"/>
          </p:cNvPr>
          <p:cNvSpPr txBox="1"/>
          <p:nvPr/>
        </p:nvSpPr>
        <p:spPr>
          <a:xfrm>
            <a:off x="7752184" y="5517233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 кг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>
            <a:hlinkClick r:id="" action="ppaction://macro?name=DragandDrop"/>
          </p:cNvPr>
          <p:cNvSpPr txBox="1"/>
          <p:nvPr/>
        </p:nvSpPr>
        <p:spPr>
          <a:xfrm>
            <a:off x="5231904" y="5517233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 кг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>
            <a:hlinkClick r:id="" action="ppaction://macro?name=DragandDrop"/>
          </p:cNvPr>
          <p:cNvSpPr txBox="1"/>
          <p:nvPr/>
        </p:nvSpPr>
        <p:spPr>
          <a:xfrm>
            <a:off x="2279576" y="5445225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6 кг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9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2024034" y="260648"/>
            <a:ext cx="8215370" cy="14287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i="1" dirty="0">
                <a:ln w="11430"/>
                <a:solidFill>
                  <a:srgbClr val="B50B40"/>
                </a:solidFill>
                <a:latin typeface="Constantia" pitchFamily="18" charset="0"/>
                <a:ea typeface="Tahoma" pitchFamily="34" charset="0"/>
                <a:cs typeface="Tahoma" pitchFamily="34" charset="0"/>
              </a:rPr>
              <a:t>Серёжа любит ягоды, а Саша- абрикосы и фрукты.</a:t>
            </a:r>
            <a:br>
              <a:rPr lang="ru-RU" sz="3200" b="1" i="1" dirty="0">
                <a:ln w="11430"/>
                <a:solidFill>
                  <a:srgbClr val="B50B40"/>
                </a:solidFill>
                <a:latin typeface="Constantia" pitchFamily="18" charset="0"/>
                <a:ea typeface="Tahoma" pitchFamily="34" charset="0"/>
                <a:cs typeface="Tahoma" pitchFamily="34" charset="0"/>
              </a:rPr>
            </a:br>
            <a:r>
              <a:rPr lang="ru-RU" sz="3200" b="1" i="1" dirty="0">
                <a:ln w="11430"/>
                <a:solidFill>
                  <a:srgbClr val="B50B40"/>
                </a:solidFill>
                <a:latin typeface="Constantia" pitchFamily="18" charset="0"/>
                <a:ea typeface="Tahoma" pitchFamily="34" charset="0"/>
                <a:cs typeface="Tahoma" pitchFamily="34" charset="0"/>
              </a:rPr>
              <a:t>Кто что любит?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5560" y="198884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Серёжа</a:t>
            </a:r>
            <a:endParaRPr lang="ru-RU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0136" y="1988841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Саша</a:t>
            </a:r>
            <a:endParaRPr lang="ru-RU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груша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9696" y="4293096"/>
            <a:ext cx="1523322" cy="2054864"/>
          </a:xfrm>
          <a:prstGeom prst="rect">
            <a:avLst/>
          </a:prstGeom>
        </p:spPr>
      </p:pic>
      <p:pic>
        <p:nvPicPr>
          <p:cNvPr id="16" name="Рисунок 15" descr="персик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6201" y="2806495"/>
            <a:ext cx="1685769" cy="1885281"/>
          </a:xfrm>
          <a:prstGeom prst="rect">
            <a:avLst/>
          </a:prstGeom>
        </p:spPr>
      </p:pic>
      <p:pic>
        <p:nvPicPr>
          <p:cNvPr id="17" name="Рисунок 16" descr="яблоко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19536" y="2924944"/>
            <a:ext cx="1578012" cy="1838840"/>
          </a:xfrm>
          <a:prstGeom prst="rect">
            <a:avLst/>
          </a:prstGeom>
        </p:spPr>
      </p:pic>
      <p:pic>
        <p:nvPicPr>
          <p:cNvPr id="18" name="Рисунок 17" descr="земляника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75625" y="4797152"/>
            <a:ext cx="1419825" cy="1712776"/>
          </a:xfrm>
          <a:prstGeom prst="rect">
            <a:avLst/>
          </a:prstGeom>
        </p:spPr>
      </p:pic>
      <p:pic>
        <p:nvPicPr>
          <p:cNvPr id="19" name="Рисунок 18" descr="малина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3195" y="4653136"/>
            <a:ext cx="1558449" cy="1640768"/>
          </a:xfrm>
          <a:prstGeom prst="rect">
            <a:avLst/>
          </a:prstGeom>
        </p:spPr>
      </p:pic>
      <p:pic>
        <p:nvPicPr>
          <p:cNvPr id="20" name="Рисунок 19" descr="смородина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87888" y="2996952"/>
            <a:ext cx="1822158" cy="18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3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green_leaf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3552" y="4266456"/>
            <a:ext cx="2474912" cy="2474912"/>
          </a:xfrm>
          <a:prstGeom prst="rect">
            <a:avLst/>
          </a:prstGeom>
        </p:spPr>
      </p:pic>
      <p:pic>
        <p:nvPicPr>
          <p:cNvPr id="17" name="Рисунок 16" descr="glass-flowers - копи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3873" y="4530254"/>
            <a:ext cx="2155869" cy="2067098"/>
          </a:xfrm>
          <a:prstGeom prst="rect">
            <a:avLst/>
          </a:prstGeom>
        </p:spPr>
      </p:pic>
      <p:pic>
        <p:nvPicPr>
          <p:cNvPr id="15" name="Рисунок 14" descr="353230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4152" y="3735648"/>
            <a:ext cx="2933712" cy="2933712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919536" y="404664"/>
            <a:ext cx="8229600" cy="1656184"/>
          </a:xfrm>
          <a:prstGeom prst="rect">
            <a:avLst/>
          </a:prstGeo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ln w="11430"/>
                <a:solidFill>
                  <a:srgbClr val="B50B40"/>
                </a:solidFill>
                <a:latin typeface="Constantia" pitchFamily="18" charset="0"/>
                <a:ea typeface="+mj-ea"/>
                <a:cs typeface="+mj-cs"/>
              </a:rPr>
              <a:t>Божья коровка села не на цветок и не на листок, пчёлка села не на грибок и не на цветок. </a:t>
            </a:r>
            <a:br>
              <a:rPr lang="ru-RU" sz="2800" b="1" i="1" kern="0" dirty="0">
                <a:ln w="11430"/>
                <a:solidFill>
                  <a:srgbClr val="B50B40"/>
                </a:solidFill>
                <a:latin typeface="Constantia" pitchFamily="18" charset="0"/>
                <a:ea typeface="+mj-ea"/>
                <a:cs typeface="+mj-cs"/>
              </a:rPr>
            </a:br>
            <a:r>
              <a:rPr lang="ru-RU" sz="2800" b="1" i="1" kern="0" dirty="0">
                <a:ln w="11430"/>
                <a:solidFill>
                  <a:srgbClr val="B50B40"/>
                </a:solidFill>
                <a:latin typeface="Constantia" pitchFamily="18" charset="0"/>
                <a:ea typeface="+mj-ea"/>
                <a:cs typeface="+mj-cs"/>
              </a:rPr>
              <a:t>Рассади насекомых правильно.</a:t>
            </a:r>
          </a:p>
        </p:txBody>
      </p:sp>
      <p:pic>
        <p:nvPicPr>
          <p:cNvPr id="13" name="Рисунок 12" descr="0_880f8_22d64c9d_orig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6845" y="2568276"/>
            <a:ext cx="1296144" cy="1143930"/>
          </a:xfrm>
          <a:prstGeom prst="rect">
            <a:avLst/>
          </a:prstGeom>
        </p:spPr>
      </p:pic>
      <p:pic>
        <p:nvPicPr>
          <p:cNvPr id="14" name="Рисунок 13" descr="0_8809c_3e2a22b1_orig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73798" y="2113582"/>
            <a:ext cx="1302498" cy="1800200"/>
          </a:xfrm>
          <a:prstGeom prst="rect">
            <a:avLst/>
          </a:prstGeom>
        </p:spPr>
      </p:pic>
      <p:pic>
        <p:nvPicPr>
          <p:cNvPr id="16" name="Рисунок 15" descr="4377990-thumb.png">
            <a:hlinkClick r:id="" action="ppaction://macro?name=DragandDro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47928" y="2369042"/>
            <a:ext cx="1402500" cy="159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7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884"/>
            <a:ext cx="12192000" cy="66675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19536" y="116632"/>
            <a:ext cx="8280920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У Саши в альбоме 8 открыток, а у Коли - на 5 открыток меньше. Сколько открыток лежит в альбоме у Коли ?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2873642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4098138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5322634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5322634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6547130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4098138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2873642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7771626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6547130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7771626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Шестиугольник 28"/>
          <p:cNvSpPr/>
          <p:nvPr/>
        </p:nvSpPr>
        <p:spPr>
          <a:xfrm>
            <a:off x="4098138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Шестиугольник 29"/>
          <p:cNvSpPr/>
          <p:nvPr/>
        </p:nvSpPr>
        <p:spPr>
          <a:xfrm>
            <a:off x="6547130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2873642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4098138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5322634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35" name="Шестиугольник 34"/>
          <p:cNvSpPr/>
          <p:nvPr/>
        </p:nvSpPr>
        <p:spPr>
          <a:xfrm>
            <a:off x="5322634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6" name="Шестиугольник 35"/>
          <p:cNvSpPr/>
          <p:nvPr/>
        </p:nvSpPr>
        <p:spPr>
          <a:xfrm>
            <a:off x="6547130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4098138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8" name="Шестиугольник 37"/>
          <p:cNvSpPr/>
          <p:nvPr/>
        </p:nvSpPr>
        <p:spPr>
          <a:xfrm>
            <a:off x="2873642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39" name="Шестиугольник 38"/>
          <p:cNvSpPr/>
          <p:nvPr/>
        </p:nvSpPr>
        <p:spPr>
          <a:xfrm>
            <a:off x="7771626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40" name="Шестиугольник 39"/>
          <p:cNvSpPr/>
          <p:nvPr/>
        </p:nvSpPr>
        <p:spPr>
          <a:xfrm>
            <a:off x="6547130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1" name="Шестиугольник 40"/>
          <p:cNvSpPr/>
          <p:nvPr/>
        </p:nvSpPr>
        <p:spPr>
          <a:xfrm>
            <a:off x="7771626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6600" b="1" dirty="0">
                <a:solidFill>
                  <a:srgbClr val="C00000"/>
                </a:solidFill>
              </a:rPr>
              <a:t>10</a:t>
            </a:r>
          </a:p>
        </p:txBody>
      </p:sp>
      <p:sp>
        <p:nvSpPr>
          <p:cNvPr id="42" name="Шестиугольник 41"/>
          <p:cNvSpPr/>
          <p:nvPr/>
        </p:nvSpPr>
        <p:spPr>
          <a:xfrm>
            <a:off x="4098138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547130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06" y="3811860"/>
            <a:ext cx="1313722" cy="9852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6494" y="3789040"/>
            <a:ext cx="1313722" cy="9852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161">
            <a:off x="1487489" y="1680374"/>
            <a:ext cx="1783731" cy="1783731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7" y="5373217"/>
            <a:ext cx="1701949" cy="170194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9758" flipH="1">
            <a:off x="8907974" y="1820093"/>
            <a:ext cx="1573363" cy="168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8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0393 L -0.53507 0.044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24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884"/>
            <a:ext cx="11740444" cy="66675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919536" y="116632"/>
            <a:ext cx="8280920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 кафе привезли 9 тортов, в первый день продали 7 тортов. Сколько тортов осталось в кафе для продажи на второй день?</a:t>
            </a:r>
          </a:p>
        </p:txBody>
      </p:sp>
      <p:sp>
        <p:nvSpPr>
          <p:cNvPr id="18" name="Шестиугольник 17"/>
          <p:cNvSpPr/>
          <p:nvPr/>
        </p:nvSpPr>
        <p:spPr>
          <a:xfrm>
            <a:off x="2873642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Шестиугольник 18"/>
          <p:cNvSpPr/>
          <p:nvPr/>
        </p:nvSpPr>
        <p:spPr>
          <a:xfrm>
            <a:off x="4098138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Шестиугольник 19"/>
          <p:cNvSpPr/>
          <p:nvPr/>
        </p:nvSpPr>
        <p:spPr>
          <a:xfrm>
            <a:off x="5322634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5322634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Шестиугольник 22"/>
          <p:cNvSpPr/>
          <p:nvPr/>
        </p:nvSpPr>
        <p:spPr>
          <a:xfrm>
            <a:off x="6547130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Шестиугольник 23"/>
          <p:cNvSpPr/>
          <p:nvPr/>
        </p:nvSpPr>
        <p:spPr>
          <a:xfrm>
            <a:off x="4098138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Шестиугольник 24"/>
          <p:cNvSpPr/>
          <p:nvPr/>
        </p:nvSpPr>
        <p:spPr>
          <a:xfrm>
            <a:off x="2873642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естиугольник 25"/>
          <p:cNvSpPr/>
          <p:nvPr/>
        </p:nvSpPr>
        <p:spPr>
          <a:xfrm>
            <a:off x="7771626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6547130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Шестиугольник 27"/>
          <p:cNvSpPr/>
          <p:nvPr/>
        </p:nvSpPr>
        <p:spPr>
          <a:xfrm>
            <a:off x="7771626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Шестиугольник 28"/>
          <p:cNvSpPr/>
          <p:nvPr/>
        </p:nvSpPr>
        <p:spPr>
          <a:xfrm>
            <a:off x="4098138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Шестиугольник 29"/>
          <p:cNvSpPr/>
          <p:nvPr/>
        </p:nvSpPr>
        <p:spPr>
          <a:xfrm>
            <a:off x="6547130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Шестиугольник 31"/>
          <p:cNvSpPr/>
          <p:nvPr/>
        </p:nvSpPr>
        <p:spPr>
          <a:xfrm>
            <a:off x="2873642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3" name="Шестиугольник 32"/>
          <p:cNvSpPr/>
          <p:nvPr/>
        </p:nvSpPr>
        <p:spPr>
          <a:xfrm>
            <a:off x="4098138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5322634" y="2960948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36" name="Шестиугольник 35"/>
          <p:cNvSpPr/>
          <p:nvPr/>
        </p:nvSpPr>
        <p:spPr>
          <a:xfrm>
            <a:off x="6547130" y="3645024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4098138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38" name="Шестиугольник 37"/>
          <p:cNvSpPr/>
          <p:nvPr/>
        </p:nvSpPr>
        <p:spPr>
          <a:xfrm>
            <a:off x="2873642" y="4329100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0" name="Шестиугольник 39"/>
          <p:cNvSpPr/>
          <p:nvPr/>
        </p:nvSpPr>
        <p:spPr>
          <a:xfrm>
            <a:off x="6547130" y="5013176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43" name="Шестиугольник 42"/>
          <p:cNvSpPr/>
          <p:nvPr/>
        </p:nvSpPr>
        <p:spPr>
          <a:xfrm>
            <a:off x="6547130" y="2276872"/>
            <a:ext cx="1546732" cy="1368152"/>
          </a:xfrm>
          <a:prstGeom prst="hexagon">
            <a:avLst/>
          </a:prstGeom>
          <a:solidFill>
            <a:srgbClr val="FFC000"/>
          </a:solidFill>
          <a:ln w="57150">
            <a:solidFill>
              <a:srgbClr val="FFFF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000" b="1" dirty="0">
                <a:solidFill>
                  <a:srgbClr val="C00000"/>
                </a:solidFill>
              </a:rPr>
              <a:t>2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206" y="3811860"/>
            <a:ext cx="1313722" cy="985292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6494" y="3789040"/>
            <a:ext cx="1313722" cy="98529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9161">
            <a:off x="1487489" y="1680374"/>
            <a:ext cx="1783731" cy="1783731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7" y="5373217"/>
            <a:ext cx="1701949" cy="1701949"/>
          </a:xfrm>
          <a:prstGeom prst="rect">
            <a:avLst/>
          </a:prstGeom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9758" flipH="1">
            <a:off x="8907974" y="1820093"/>
            <a:ext cx="1573363" cy="168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12139E-6 L -0.25173 0.03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87" y="18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114</TotalTime>
  <Words>176</Words>
  <Application>Microsoft Office PowerPoint</Application>
  <PresentationFormat>Широкоэкранный</PresentationFormat>
  <Paragraphs>43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Calibri Light</vt:lpstr>
      <vt:lpstr>Constantia</vt:lpstr>
      <vt:lpstr>Tahoma</vt:lpstr>
      <vt:lpstr>Ретро</vt:lpstr>
      <vt:lpstr>Найти значение  суммы    6 и 4 Найти значение разности   10 – 5 Записать число, которое следует за 6 Записать число, которое предшествует 6  Записать число   1…3 Запишите число, в котором 4 ед. 1 дес. Сколько пальцев на левой руке? </vt:lpstr>
      <vt:lpstr> ш – 7   н – 2   р – 10   и – 14   е - 5</vt:lpstr>
      <vt:lpstr>             ТЕМА – РЕШЕНИЕ ЗАДАЧ  ЦЕЛЬ- ЗАКРЕПИТЬ УМЕНИЕ РЕШАТЬ ЗАДАЧИ </vt:lpstr>
      <vt:lpstr>  ЗАДАЧИ: - ЗАКРЕПИТЬ УМЕНИЕ ПИСАТЬ КРАТКУЮ ЗАПИСЬ К ЗАДАЧЕ - ПРОЧИТАТЬ СКАЗКУ «КОЛОБОК» - ЗАКРЕПИТЬ УМЕНИЕ ВЫБИРАТЬ РЕШЕНИЕ К ЗАДАЧЕ - НАУЧИТЬСЯ РИСОВАТЬ  - РАЗВИВАТЬ СВОЁ МЫШЛЕНИЕ  - РАЗВИВАТЬ МЫШЛЕНИЕ СОСЕДА  </vt:lpstr>
      <vt:lpstr>Арбуз, дыня и тыква весят четыре, пять и шесть килограмм. Арбуз тяжелее, чем дыня, но легче, чем тыква….               Что сколько весит?</vt:lpstr>
      <vt:lpstr>Серёжа любит ягоды, а Саша- абрикосы и фрукты. Кто что любит?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Составить заказ продуктов (в парах)                           1 руб.                      4 руб.               2 руб.                   2 руб.                                                                                                                            3 руб.               1 руб.                5 руб.                 </vt:lpstr>
      <vt:lpstr>Оформление заказа  Заказ      Бананы – 2 рубля       Колбаса – 3 рубля      Молоко – 1 рубль Общая сумма-  6 рублей   </vt:lpstr>
      <vt:lpstr>Молодцы!  Я вами довольна!  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Найти значение  суммы    6 и 4 Найти значение разности   10 – 5 Записать число, которое следует за 6 Записать число, которое предшествует 6  Записать число   1…3 Запишите число, в котором 4 ед. 1 дес. Сколько пальцев на левой руке?</dc:title>
  <dc:creator>user</dc:creator>
  <cp:lastModifiedBy>user</cp:lastModifiedBy>
  <cp:revision>17</cp:revision>
  <dcterms:created xsi:type="dcterms:W3CDTF">2022-04-19T23:28:20Z</dcterms:created>
  <dcterms:modified xsi:type="dcterms:W3CDTF">2022-04-24T09:55:26Z</dcterms:modified>
</cp:coreProperties>
</file>