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13" r:id="rId3"/>
    <p:sldId id="287" r:id="rId4"/>
    <p:sldId id="264" r:id="rId5"/>
    <p:sldId id="265" r:id="rId6"/>
    <p:sldId id="290" r:id="rId7"/>
    <p:sldId id="257" r:id="rId8"/>
    <p:sldId id="301" r:id="rId9"/>
    <p:sldId id="288" r:id="rId10"/>
    <p:sldId id="271" r:id="rId11"/>
    <p:sldId id="272" r:id="rId12"/>
    <p:sldId id="295" r:id="rId13"/>
    <p:sldId id="258" r:id="rId14"/>
    <p:sldId id="302" r:id="rId15"/>
    <p:sldId id="289" r:id="rId16"/>
    <p:sldId id="278" r:id="rId17"/>
    <p:sldId id="279" r:id="rId18"/>
    <p:sldId id="296" r:id="rId19"/>
    <p:sldId id="259" r:id="rId20"/>
    <p:sldId id="303" r:id="rId21"/>
    <p:sldId id="297" r:id="rId22"/>
    <p:sldId id="305" r:id="rId23"/>
    <p:sldId id="306" r:id="rId24"/>
    <p:sldId id="298" r:id="rId25"/>
    <p:sldId id="307" r:id="rId26"/>
    <p:sldId id="308" r:id="rId27"/>
    <p:sldId id="310" r:id="rId28"/>
    <p:sldId id="299" r:id="rId29"/>
    <p:sldId id="309" r:id="rId30"/>
    <p:sldId id="311" r:id="rId31"/>
    <p:sldId id="262" r:id="rId32"/>
    <p:sldId id="312" r:id="rId33"/>
    <p:sldId id="261" r:id="rId34"/>
    <p:sldId id="30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4;&#1051;&#1068;&#1043;&#1040;\&#1074;&#1085;&#1077;&#1082;&#1083;&#1072;&#1089;&#1089;&#1085;&#1099;&#1077;%20&#1052;&#1040;&#1058;&#1045;&#1052;.%20&#1052;&#1045;&#1056;&#1054;&#1055;&#1056;&#1048;&#1071;&#1058;&#1048;&#1071;\7-9%20&#1082;&#1083;\&#1055;&#1086;&#1083;&#1077;%20&#1095;&#1091;&#1076;&#1077;&#1089;_8%20&#1082;&#1083;\pole%20tema%20nov.mp3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4;&#1051;&#1068;&#1043;&#1040;\&#1074;&#1085;&#1077;&#1082;&#1083;&#1072;&#1089;&#1089;&#1085;&#1099;&#1077;%20&#1052;&#1040;&#1058;&#1045;&#1052;.%20&#1052;&#1045;&#1056;&#1054;&#1055;&#1056;&#1048;&#1071;&#1058;&#1048;&#1071;\7-9%20&#1082;&#1083;\&#1055;&#1086;&#1083;&#1077;%20&#1095;&#1091;&#1076;&#1077;&#1089;_8%20&#1082;&#1083;\pole%20tema%20nov.mp3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at.convdocs.org/docs/index-125206.html" TargetMode="External"/><Relationship Id="rId2" Type="http://schemas.openxmlformats.org/officeDocument/2006/relationships/hyperlink" Target="http://www.by-time.ru/events/detail.php?ID=11996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referat.znate.ru/text/index-62680.html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history-persons.ru/2011/05/isaak-nyuton-predskazal-konec-sveta-cherez-50-let/" TargetMode="External"/><Relationship Id="rId3" Type="http://schemas.openxmlformats.org/officeDocument/2006/relationships/hyperlink" Target="http://49l.ru/" TargetMode="External"/><Relationship Id="rId7" Type="http://schemas.openxmlformats.org/officeDocument/2006/relationships/hyperlink" Target="http://www.theguardian.com/film/2012/jun/08/isaac-newton-next-hollywood-action-hero" TargetMode="External"/><Relationship Id="rId2" Type="http://schemas.openxmlformats.org/officeDocument/2006/relationships/hyperlink" Target="http://chronology.org.ru/%D0%95%D0%B2%D0%BA%D0%BB%D0%B8%D0%B4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lineyka.inf.ua/history_math/viyet/" TargetMode="External"/><Relationship Id="rId5" Type="http://schemas.openxmlformats.org/officeDocument/2006/relationships/hyperlink" Target="http://mathem.hut1.ru/biograf/Viet.htm" TargetMode="External"/><Relationship Id="rId4" Type="http://schemas.openxmlformats.org/officeDocument/2006/relationships/hyperlink" Target="http://books.mathtree.ru/node/1502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slide" Target="slide8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ole tema no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Рисунок 3" descr="69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276"/>
            <a:ext cx="9144000" cy="68294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5805264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bg2"/>
                </a:solidFill>
              </a:rPr>
              <a:t>Вовденко</a:t>
            </a:r>
            <a:r>
              <a:rPr lang="ru-RU" sz="2400" dirty="0" smtClean="0">
                <a:solidFill>
                  <a:schemeClr val="bg2"/>
                </a:solidFill>
              </a:rPr>
              <a:t> Ольга Леонидовна, учитель математики</a:t>
            </a:r>
          </a:p>
          <a:p>
            <a:r>
              <a:rPr lang="ru-RU" sz="2400" smtClean="0">
                <a:solidFill>
                  <a:schemeClr val="bg2"/>
                </a:solidFill>
              </a:rPr>
              <a:t>МБОУ </a:t>
            </a:r>
            <a:r>
              <a:rPr lang="ru-RU" sz="2400" smtClean="0">
                <a:solidFill>
                  <a:schemeClr val="bg2"/>
                </a:solidFill>
              </a:rPr>
              <a:t>СШ </a:t>
            </a:r>
            <a:r>
              <a:rPr lang="ru-RU" sz="2400" dirty="0" smtClean="0">
                <a:solidFill>
                  <a:schemeClr val="bg2"/>
                </a:solidFill>
              </a:rPr>
              <a:t>№61 им. М.И. </a:t>
            </a:r>
            <a:r>
              <a:rPr lang="ru-RU" sz="2400" dirty="0" err="1" smtClean="0">
                <a:solidFill>
                  <a:schemeClr val="bg2"/>
                </a:solidFill>
              </a:rPr>
              <a:t>Неделина</a:t>
            </a:r>
            <a:r>
              <a:rPr lang="ru-RU" sz="2400" dirty="0" smtClean="0">
                <a:solidFill>
                  <a:schemeClr val="bg2"/>
                </a:solidFill>
              </a:rPr>
              <a:t> г. Липецка</a:t>
            </a:r>
            <a:endParaRPr lang="ru-RU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3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92696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Как называется часть прямой ограниченная двумя точками? </a:t>
            </a:r>
            <a:endParaRPr lang="ru-RU" sz="2800" i="1" dirty="0" smtClean="0"/>
          </a:p>
          <a:p>
            <a:pPr algn="just"/>
            <a:r>
              <a:rPr lang="ru-RU" sz="2800" b="1" i="1" dirty="0" smtClean="0"/>
              <a:t>                                                      отрезок</a:t>
            </a:r>
            <a:endParaRPr lang="ru-RU" sz="2800" b="1" dirty="0" smtClean="0"/>
          </a:p>
          <a:p>
            <a:endParaRPr lang="ru-RU" sz="2800" dirty="0" smtClean="0"/>
          </a:p>
          <a:p>
            <a:r>
              <a:rPr lang="ru-RU" sz="2800" dirty="0" smtClean="0"/>
              <a:t>  Какое число в Древнем Риме записывается буквой </a:t>
            </a:r>
            <a:r>
              <a:rPr lang="en-US" sz="2800" dirty="0" smtClean="0"/>
              <a:t>D</a:t>
            </a:r>
            <a:r>
              <a:rPr lang="ru-RU" sz="2800" dirty="0" smtClean="0"/>
              <a:t>? </a:t>
            </a:r>
            <a:endParaRPr lang="ru-RU" sz="2800" i="1" dirty="0" smtClean="0"/>
          </a:p>
          <a:p>
            <a:r>
              <a:rPr lang="ru-RU" sz="2800" i="1" dirty="0" smtClean="0"/>
              <a:t>                                                  </a:t>
            </a:r>
            <a:r>
              <a:rPr lang="ru-RU" sz="2800" b="1" i="1" dirty="0" smtClean="0"/>
              <a:t>500</a:t>
            </a:r>
            <a:endParaRPr lang="ru-RU" sz="2800" b="1" dirty="0" smtClean="0"/>
          </a:p>
          <a:p>
            <a:endParaRPr lang="ru-RU" sz="2800" dirty="0" smtClean="0"/>
          </a:p>
          <a:p>
            <a:r>
              <a:rPr lang="ru-RU" sz="2800" dirty="0" smtClean="0"/>
              <a:t>   На прямой отметили 10 точек. Сколько образовалось при этом лучей? </a:t>
            </a:r>
            <a:endParaRPr lang="ru-RU" sz="2800" i="1" dirty="0" smtClean="0"/>
          </a:p>
          <a:p>
            <a:r>
              <a:rPr lang="ru-RU" sz="2800" i="1" dirty="0" smtClean="0"/>
              <a:t>                                                       </a:t>
            </a:r>
            <a:r>
              <a:rPr lang="ru-RU" sz="2800" b="1" i="1" dirty="0" smtClean="0"/>
              <a:t>20</a:t>
            </a:r>
            <a:endParaRPr lang="ru-RU" sz="2800" b="1" dirty="0" smtClean="0"/>
          </a:p>
          <a:p>
            <a:endParaRPr lang="ru-RU" sz="2800" dirty="0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14348" y="6143644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268760"/>
            <a:ext cx="849694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800" dirty="0" smtClean="0"/>
              <a:t>Если в 12 часов ночи идет дождь, то можно ли через 72 часа ожидать солнечную погоду?  </a:t>
            </a:r>
            <a:endParaRPr lang="ru-RU" sz="2800" i="1" dirty="0" smtClean="0"/>
          </a:p>
          <a:p>
            <a:pPr algn="r"/>
            <a:r>
              <a:rPr lang="ru-RU" sz="2800" b="1" i="1" dirty="0" smtClean="0"/>
              <a:t>нет, будет ночь</a:t>
            </a:r>
            <a:endParaRPr lang="ru-RU" sz="2800" b="1" dirty="0" smtClean="0"/>
          </a:p>
          <a:p>
            <a:endParaRPr lang="ru-RU" sz="2800" dirty="0" smtClean="0"/>
          </a:p>
          <a:p>
            <a:r>
              <a:rPr lang="ru-RU" sz="2800" dirty="0" smtClean="0"/>
              <a:t>   Горели 5 свечей. Две из них потухли. Сколько свечей осталось? </a:t>
            </a:r>
            <a:endParaRPr lang="ru-RU" sz="2800" i="1" dirty="0" smtClean="0"/>
          </a:p>
          <a:p>
            <a:pPr algn="r"/>
            <a:r>
              <a:rPr lang="ru-RU" sz="2800" b="1" i="1" dirty="0" smtClean="0"/>
              <a:t>две свечи</a:t>
            </a:r>
            <a:endParaRPr lang="ru-RU" sz="2800" b="1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2636912"/>
            <a:ext cx="417646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</a:t>
            </a:r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6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</a:t>
            </a:r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тур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63688" y="2708920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П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2708920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И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2708920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О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2708920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/>
              <a:t>Ф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2708920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/>
              <a:t>Г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48264" y="2708920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Р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55976" y="2708920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А</a:t>
            </a:r>
            <a:endParaRPr lang="ru-RU" sz="4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63688" y="2708920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627784" y="2708920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91880" y="2708920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355976" y="2708920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948264" y="2708920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220072" y="2708920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084168" y="2708920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785786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23528" y="476672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800" dirty="0" smtClean="0"/>
              <a:t>Кто из древнегреческих ученых участвовал в атлетических состязаниях и на олимпийских играх был дважды увенчан лавровым венком за победу в кулачном бою?</a:t>
            </a:r>
            <a:endParaRPr lang="ru-RU" sz="2800" dirty="0"/>
          </a:p>
        </p:txBody>
      </p:sp>
      <p:pic>
        <p:nvPicPr>
          <p:cNvPr id="22" name="Рисунок 21" descr="62680_html_m42c7b8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3933056"/>
            <a:ext cx="1944216" cy="2360833"/>
          </a:xfrm>
          <a:prstGeom prst="rect">
            <a:avLst/>
          </a:prstGeom>
        </p:spPr>
      </p:pic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4969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400" b="1" dirty="0" smtClean="0"/>
              <a:t>Пифагор. </a:t>
            </a:r>
            <a:r>
              <a:rPr lang="ru-RU" sz="2400" dirty="0" smtClean="0"/>
              <a:t>Великий ученый родился около 570 г. до н.э. на</a:t>
            </a:r>
            <a:br>
              <a:rPr lang="ru-RU" sz="2400" dirty="0" smtClean="0"/>
            </a:br>
            <a:r>
              <a:rPr lang="ru-RU" sz="2400" dirty="0" smtClean="0"/>
              <a:t>  острове </a:t>
            </a:r>
            <a:r>
              <a:rPr lang="ru-RU" sz="2400" dirty="0" err="1" smtClean="0"/>
              <a:t>Самосе</a:t>
            </a:r>
            <a:r>
              <a:rPr lang="ru-RU" sz="2400" dirty="0" smtClean="0"/>
              <a:t>. Этот античный ученый побеждал на Олимпийских играх и впервые открыл математическую теорию музыки. </a:t>
            </a:r>
          </a:p>
          <a:p>
            <a:endParaRPr lang="ru-RU" dirty="0"/>
          </a:p>
        </p:txBody>
      </p:sp>
      <p:pic>
        <p:nvPicPr>
          <p:cNvPr id="4" name="Рисунок 3" descr="1236790399_pic-8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916832"/>
            <a:ext cx="2500075" cy="3030091"/>
          </a:xfrm>
          <a:prstGeom prst="rect">
            <a:avLst/>
          </a:prstGeom>
        </p:spPr>
      </p:pic>
      <p:pic>
        <p:nvPicPr>
          <p:cNvPr id="5" name="Рисунок 4" descr="Пифаго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077072"/>
            <a:ext cx="3456384" cy="2593909"/>
          </a:xfrm>
          <a:prstGeom prst="rect">
            <a:avLst/>
          </a:prstGeom>
        </p:spPr>
      </p:pic>
      <p:pic>
        <p:nvPicPr>
          <p:cNvPr id="6" name="Рисунок 5" descr="1326739532_article_image-image-article.6c955861-45a2-498b-8562-fab67ae96ef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556792"/>
            <a:ext cx="3240360" cy="4840337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348880"/>
            <a:ext cx="7242048" cy="11430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Задания для выбора участников   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III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  тура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49694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800" dirty="0" smtClean="0"/>
              <a:t>Назовите английскую меру длины, давшую имя известной героине сказки </a:t>
            </a:r>
            <a:endParaRPr lang="ru-RU" sz="2800" i="1" dirty="0" smtClean="0"/>
          </a:p>
          <a:p>
            <a:pPr algn="r"/>
            <a:r>
              <a:rPr lang="ru-RU" sz="2800" b="1" i="1" dirty="0" smtClean="0"/>
              <a:t>дюйм</a:t>
            </a:r>
            <a:endParaRPr lang="ru-RU" sz="2800" b="1" dirty="0" smtClean="0"/>
          </a:p>
          <a:p>
            <a:endParaRPr lang="ru-RU" sz="2800" dirty="0" smtClean="0"/>
          </a:p>
          <a:p>
            <a:r>
              <a:rPr lang="ru-RU" sz="2800" dirty="0" smtClean="0"/>
              <a:t>   Если начертить четырехугольник и провести в нем диагонали, то сколько треугольников можно увидеть на этом чертеже? </a:t>
            </a:r>
            <a:endParaRPr lang="ru-RU" sz="2800" i="1" dirty="0" smtClean="0"/>
          </a:p>
          <a:p>
            <a:r>
              <a:rPr lang="ru-RU" sz="2800" b="1" i="1" dirty="0" smtClean="0"/>
              <a:t>                                                                      8</a:t>
            </a:r>
            <a:endParaRPr lang="ru-RU" sz="2800" b="1" dirty="0" smtClean="0"/>
          </a:p>
          <a:p>
            <a:endParaRPr lang="ru-RU" sz="2800" dirty="0" smtClean="0"/>
          </a:p>
          <a:p>
            <a:r>
              <a:rPr lang="ru-RU" sz="2800" dirty="0" smtClean="0"/>
              <a:t>   Переведите на древнегреческий язык слова «натянутая тетива»? </a:t>
            </a:r>
            <a:endParaRPr lang="ru-RU" sz="2800" i="1" dirty="0" smtClean="0"/>
          </a:p>
          <a:p>
            <a:pPr algn="r"/>
            <a:r>
              <a:rPr lang="ru-RU" sz="2800" b="1" i="1" dirty="0" smtClean="0"/>
              <a:t>гипотенуза</a:t>
            </a:r>
            <a:endParaRPr lang="ru-RU" sz="2800" b="1" dirty="0" smtClean="0"/>
          </a:p>
          <a:p>
            <a:endParaRPr lang="ru-RU" dirty="0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683568" y="5877272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268760"/>
            <a:ext cx="849694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800" dirty="0" smtClean="0"/>
              <a:t>Какой знак надо поставить между 2 и 3, чтобы получилось число больше 2 и меньше 3? </a:t>
            </a:r>
            <a:endParaRPr lang="ru-RU" sz="2800" i="1" dirty="0" smtClean="0"/>
          </a:p>
          <a:p>
            <a:r>
              <a:rPr lang="ru-RU" sz="2800" b="1" i="1" dirty="0" smtClean="0"/>
              <a:t>                                                 2,3</a:t>
            </a:r>
            <a:endParaRPr lang="ru-RU" sz="2800" b="1" dirty="0" smtClean="0"/>
          </a:p>
          <a:p>
            <a:endParaRPr lang="ru-RU" sz="2800" dirty="0" smtClean="0"/>
          </a:p>
          <a:p>
            <a:r>
              <a:rPr lang="ru-RU" sz="2800" dirty="0" smtClean="0"/>
              <a:t>   Почему из Минска в Москву самолет летит 1 час 20 минут, а их Москвы в Минск 80 минут? </a:t>
            </a:r>
            <a:endParaRPr lang="ru-RU" sz="2800" i="1" dirty="0" smtClean="0"/>
          </a:p>
          <a:p>
            <a:r>
              <a:rPr lang="ru-RU" sz="2800" i="1" dirty="0" smtClean="0"/>
              <a:t>                                                      </a:t>
            </a:r>
            <a:r>
              <a:rPr lang="ru-RU" sz="2800" b="1" i="1" dirty="0" smtClean="0"/>
              <a:t>1ч 20мин = 80мин</a:t>
            </a:r>
            <a:endParaRPr lang="ru-RU" sz="2800" b="1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784" y="2636912"/>
            <a:ext cx="417646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</a:t>
            </a:r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6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</a:t>
            </a:r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6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</a:t>
            </a:r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тур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2492896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Е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2492896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/>
              <a:t>В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2492896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И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2492896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К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2492896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Л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2492896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Д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2492896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2492896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2492896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71800" y="2492896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64088" y="2492896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228184" y="2492896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928662" y="6286520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95536" y="332656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Самый долговечный учебник математики принадлежит этому ученому. Свою систему геометрии  он создал за 300 лет до нашей эры. Но выводы и теоремы этого ученого изучают в школе и по сей день.  Назовите, о ком идет речь?</a:t>
            </a:r>
            <a:endParaRPr lang="ru-RU" sz="2400" dirty="0"/>
          </a:p>
        </p:txBody>
      </p:sp>
      <p:pic>
        <p:nvPicPr>
          <p:cNvPr id="19" name="Рисунок 18" descr="Evkl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3667878"/>
            <a:ext cx="2232248" cy="2442212"/>
          </a:xfrm>
          <a:prstGeom prst="rect">
            <a:avLst/>
          </a:prstGeom>
        </p:spPr>
      </p:pic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ole tema no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Рисунок 3" descr="69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276"/>
            <a:ext cx="9144000" cy="68294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224" y="507207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Великие математики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audio>
              <p:cMediaNode numSld="2"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49694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400" b="1" dirty="0" smtClean="0"/>
              <a:t>Евклид. </a:t>
            </a:r>
            <a:r>
              <a:rPr lang="ru-RU" sz="2400" dirty="0" smtClean="0"/>
              <a:t>Древнегреческий математик, автор первого из дошедших до нас теоретических трактатов по математике, который содержит изложение планиметрии, стереометрии и ряда вопросов теории чисел. В  своей работе  он подвел итог предшествующему развитию греческой математики и создал фундамент дальнейшего её развития. Его любимая фраза – «что и требовалось доказать».</a:t>
            </a:r>
          </a:p>
          <a:p>
            <a:endParaRPr lang="ru-RU" dirty="0"/>
          </a:p>
        </p:txBody>
      </p:sp>
      <p:pic>
        <p:nvPicPr>
          <p:cNvPr id="3" name="Рисунок 2" descr="230px-Euclides 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284984"/>
            <a:ext cx="2448272" cy="3214688"/>
          </a:xfrm>
          <a:prstGeom prst="rect">
            <a:avLst/>
          </a:prstGeom>
        </p:spPr>
      </p:pic>
      <p:pic>
        <p:nvPicPr>
          <p:cNvPr id="5" name="Рисунок 4" descr="Eucl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284984"/>
            <a:ext cx="4203632" cy="3239269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2420888"/>
            <a:ext cx="698477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Игра со зрителями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71800" y="2492896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/>
              <a:t>Г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2492896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С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2492896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А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2492896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У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2492896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С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2492896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2492896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71800" y="2492896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64088" y="2492896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228184" y="2492896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928662" y="6286520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95536" y="404664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800" b="1" dirty="0" smtClean="0"/>
              <a:t>Задание. </a:t>
            </a:r>
            <a:r>
              <a:rPr lang="ru-RU" sz="2800" dirty="0" smtClean="0"/>
              <a:t>Кто из  немецких ученых нашел моментально сумму всех натуральных чисел от 1 до 100, будучи ещё учеником начальной школы? Его же называли « королём математики».</a:t>
            </a:r>
            <a:endParaRPr lang="ru-RU" sz="2800" dirty="0"/>
          </a:p>
        </p:txBody>
      </p:sp>
      <p:pic>
        <p:nvPicPr>
          <p:cNvPr id="21" name="Рисунок 20" descr="d2895d4dd72d2ace0cf6cc9d536bb2aa47f124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789040"/>
            <a:ext cx="1872208" cy="2708982"/>
          </a:xfrm>
          <a:prstGeom prst="rect">
            <a:avLst/>
          </a:prstGeom>
        </p:spPr>
      </p:pic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5689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400" b="1" dirty="0" smtClean="0"/>
              <a:t>Карл Фридрих Гаусс. </a:t>
            </a:r>
            <a:r>
              <a:rPr lang="ru-RU" sz="2400" dirty="0" smtClean="0"/>
              <a:t>Родился в семье садовника (по совместительству  каменщика) в Нижней Саксонии. Большую часть вычислений производил в уме. Множество своих открытий не опубликовал. В 62 года начинает учить русский язык, читает Пушкина и Лобачевского. </a:t>
            </a:r>
          </a:p>
          <a:p>
            <a:r>
              <a:rPr lang="ru-RU" b="1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468px-Carl_Friedrich_Gau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348880"/>
            <a:ext cx="3168352" cy="406199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2420888"/>
            <a:ext cx="698477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Музыкальная</a:t>
            </a:r>
          </a:p>
          <a:p>
            <a:pPr algn="ctr"/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пауза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2420888"/>
            <a:ext cx="698477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финал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55776" y="2492896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/>
              <a:t>В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2492896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Т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2492896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И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2492896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Е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2492896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2492896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55776" y="2492896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148064" y="2492896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928662" y="6286520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95536" y="260648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Французский математик, положивший начало алгебре, как науке о преобразовании выражений, о решении уравнений в общем виде, создатель буквенного исчисления. Автор формул, дающих зависимость между корнями и коэффициентами алгебраического уравнения. </a:t>
            </a:r>
            <a:endParaRPr lang="ru-RU" sz="2400" dirty="0"/>
          </a:p>
        </p:txBody>
      </p:sp>
      <p:pic>
        <p:nvPicPr>
          <p:cNvPr id="19" name="Рисунок 18" descr="Vie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3789040"/>
            <a:ext cx="2133294" cy="2590428"/>
          </a:xfrm>
          <a:prstGeom prst="rect">
            <a:avLst/>
          </a:prstGeom>
        </p:spPr>
      </p:pic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5689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Франсуа Виет</a:t>
            </a:r>
            <a:r>
              <a:rPr lang="ru-RU" sz="2400" dirty="0" smtClean="0"/>
              <a:t> - французский математик. В 1591 г. ввёл буквенные обозначения не только для неизвестных величин, но и для коэффициентов уравнений. Ему принадлежит установление единообразного приёма решения уравнений 2-й, 3-й и 4-й степеней. </a:t>
            </a:r>
          </a:p>
          <a:p>
            <a:endParaRPr lang="ru-RU" dirty="0"/>
          </a:p>
        </p:txBody>
      </p:sp>
      <p:pic>
        <p:nvPicPr>
          <p:cNvPr id="3" name="Рисунок 2" descr="85055_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348880"/>
            <a:ext cx="2880320" cy="391880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2420888"/>
            <a:ext cx="698477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суперИгра</a:t>
            </a:r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51720" y="3068960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/>
              <a:t>Н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3068960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Т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3068960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Ь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3068960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Ю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08104" y="3068960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О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3068960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915816" y="3068960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051720" y="3068960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644008" y="3068960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508104" y="3068960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928662" y="6286520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95536" y="40466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95536" y="260648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Английский физик и математик, создавший теоретические основы механики и астрономии, открывший закон всемирного тяготения, разработавший (наряду с Г. Лейбницем) дифференциальное и интегральное исчисления, изобретатель зеркального телескопа и автор важнейших экспериментальных работ по оптике.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372200" y="3068960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Н</a:t>
            </a:r>
            <a:endParaRPr lang="ru-RU" sz="4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372200" y="3068960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 descr="isaac_newton_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4077072"/>
            <a:ext cx="2241029" cy="2297055"/>
          </a:xfrm>
          <a:prstGeom prst="rect">
            <a:avLst/>
          </a:prstGeom>
        </p:spPr>
      </p:pic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348880"/>
            <a:ext cx="7242048" cy="11430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Задания для выбора участников   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  тура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4969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400" b="1" dirty="0" smtClean="0"/>
              <a:t>Исаак Ньютон - </a:t>
            </a:r>
            <a:r>
              <a:rPr lang="ru-RU" sz="2400" dirty="0" smtClean="0"/>
              <a:t>английский физик, математик, механик и астроном, один из создателей классической физики. Разработал дифференциальное и интегральное исчисления, теорию цвета и многие другие математические и физические теории.</a:t>
            </a:r>
          </a:p>
          <a:p>
            <a:endParaRPr lang="ru-RU" dirty="0"/>
          </a:p>
        </p:txBody>
      </p:sp>
      <p:pic>
        <p:nvPicPr>
          <p:cNvPr id="3" name="Рисунок 2" descr="img4dc2a0815fe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132856"/>
            <a:ext cx="2913112" cy="2913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ir-isaac-newton-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140968"/>
            <a:ext cx="5112568" cy="306754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270164">
            <a:off x="1521970" y="2315168"/>
            <a:ext cx="52106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Поздравляем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Победителя!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692696"/>
            <a:ext cx="74168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Запомни, что Гаусс всем сказал </a:t>
            </a:r>
            <a:br>
              <a:rPr lang="ru-RU" sz="2400" dirty="0" smtClean="0"/>
            </a:br>
            <a:r>
              <a:rPr lang="ru-RU" sz="2400" dirty="0" smtClean="0"/>
              <a:t>Наука математика - царица всех наук. </a:t>
            </a:r>
            <a:br>
              <a:rPr lang="ru-RU" sz="2400" dirty="0" smtClean="0"/>
            </a:br>
            <a:r>
              <a:rPr lang="ru-RU" sz="2400" dirty="0" smtClean="0"/>
              <a:t>Не зря, поэтому он завещал - </a:t>
            </a:r>
            <a:br>
              <a:rPr lang="ru-RU" sz="2400" dirty="0" smtClean="0"/>
            </a:br>
            <a:r>
              <a:rPr lang="ru-RU" sz="2400" dirty="0" smtClean="0"/>
              <a:t>Творить в огне трудов и мук. </a:t>
            </a:r>
            <a:br>
              <a:rPr lang="ru-RU" sz="2400" dirty="0" smtClean="0"/>
            </a:br>
            <a:r>
              <a:rPr lang="ru-RU" sz="2400" dirty="0" smtClean="0"/>
              <a:t>Безмерна роль её в открытии законов, </a:t>
            </a:r>
            <a:br>
              <a:rPr lang="ru-RU" sz="2400" dirty="0" smtClean="0"/>
            </a:br>
            <a:r>
              <a:rPr lang="ru-RU" sz="2400" dirty="0" smtClean="0"/>
              <a:t>В создании машин, воздушных кораблей, </a:t>
            </a:r>
            <a:br>
              <a:rPr lang="ru-RU" sz="2400" dirty="0" smtClean="0"/>
            </a:br>
            <a:r>
              <a:rPr lang="ru-RU" sz="2400" dirty="0" smtClean="0"/>
              <a:t>Пожалуй, трудно нам пришлось бы без Ньютонов </a:t>
            </a:r>
            <a:br>
              <a:rPr lang="ru-RU" sz="2400" dirty="0" smtClean="0"/>
            </a:br>
            <a:r>
              <a:rPr lang="ru-RU" sz="2400" dirty="0" smtClean="0"/>
              <a:t>Каких дала история до наших дней </a:t>
            </a:r>
            <a:br>
              <a:rPr lang="ru-RU" sz="2400" dirty="0" smtClean="0"/>
            </a:br>
            <a:r>
              <a:rPr lang="ru-RU" sz="2400" dirty="0" smtClean="0"/>
              <a:t>Пусть ты не станешь Пифагором, </a:t>
            </a:r>
            <a:br>
              <a:rPr lang="ru-RU" sz="2400" dirty="0" smtClean="0"/>
            </a:br>
            <a:r>
              <a:rPr lang="ru-RU" sz="2400" dirty="0" smtClean="0"/>
              <a:t>Каким хотел бы может быть </a:t>
            </a:r>
            <a:br>
              <a:rPr lang="ru-RU" sz="2400" dirty="0" smtClean="0"/>
            </a:br>
            <a:r>
              <a:rPr lang="ru-RU" sz="2400" dirty="0" smtClean="0"/>
              <a:t>Но будешь ты рабочим, иль ученым </a:t>
            </a:r>
            <a:br>
              <a:rPr lang="ru-RU" sz="2400" dirty="0" smtClean="0"/>
            </a:br>
            <a:r>
              <a:rPr lang="ru-RU" sz="2400" dirty="0" smtClean="0"/>
              <a:t>И будешь честно Родине служить.</a:t>
            </a:r>
          </a:p>
          <a:p>
            <a:endParaRPr lang="ru-RU" dirty="0"/>
          </a:p>
        </p:txBody>
      </p:sp>
      <p:sp>
        <p:nvSpPr>
          <p:cNvPr id="3" name="Управляющая кнопка: настраиваемая 2">
            <a:hlinkClick r:id="" action="ppaction://hlinkshowjump?jump=endshow" highlightClick="1"/>
          </p:cNvPr>
          <p:cNvSpPr/>
          <p:nvPr/>
        </p:nvSpPr>
        <p:spPr>
          <a:xfrm>
            <a:off x="428596" y="6215082"/>
            <a:ext cx="42862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882352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Использованная литература и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интернет-источики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484784"/>
            <a:ext cx="8316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Математика. 5-11 классы: уроки учительского мастерства / авт.-сост. Е.В. Алтухова и др</a:t>
            </a:r>
            <a:r>
              <a:rPr lang="ru-RU" sz="2400" b="1" dirty="0" smtClean="0"/>
              <a:t>.</a:t>
            </a:r>
            <a:r>
              <a:rPr lang="ru-RU" sz="2400" dirty="0" smtClean="0"/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Предметные недели в школе. Математика/ Сост. Л.В. Гончарова. 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История математики под редакцией А. П. Юшкевича в трёх томах. Том 1: С древнейших времен до начала Нового времени.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Заставка «Поле чудес» </a:t>
            </a:r>
            <a:r>
              <a:rPr lang="en-US" sz="2400" dirty="0" smtClean="0">
                <a:hlinkClick r:id="rId2"/>
              </a:rPr>
              <a:t>http://www.by-time.ru/events/detail.php?ID=11996</a:t>
            </a:r>
            <a:r>
              <a:rPr lang="ru-RU" sz="2400" dirty="0" smtClean="0">
                <a:hlinkClick r:id="rId2"/>
              </a:rPr>
              <a:t>  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Архимед </a:t>
            </a:r>
            <a:r>
              <a:rPr lang="en-US" sz="2400" dirty="0" smtClean="0">
                <a:hlinkClick r:id="rId3"/>
              </a:rPr>
              <a:t>http://cat.convdocs.org/docs/index-125206.html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Пифагор </a:t>
            </a:r>
            <a:r>
              <a:rPr lang="en-US" sz="2400" dirty="0" smtClean="0">
                <a:hlinkClick r:id="rId4"/>
              </a:rPr>
              <a:t>http://referat.znate.ru/text/index-62680.html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882352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Использованная литература и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интернет-источики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484784"/>
            <a:ext cx="83164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Евклид </a:t>
            </a:r>
            <a:r>
              <a:rPr lang="en-US" sz="2400" dirty="0" smtClean="0">
                <a:hlinkClick r:id="rId2"/>
              </a:rPr>
              <a:t>http://chronology.org.ru/%D0%95%D0%B2%D0%BA%D0%BB%D0%B8%D0%B4</a:t>
            </a:r>
            <a:r>
              <a:rPr lang="ru-RU" sz="2400" dirty="0" smtClean="0"/>
              <a:t>   и </a:t>
            </a:r>
            <a:r>
              <a:rPr lang="en-US" sz="2400" dirty="0" smtClean="0">
                <a:hlinkClick r:id="rId3"/>
              </a:rPr>
              <a:t>http://49l.ru/</a:t>
            </a:r>
            <a:endParaRPr lang="ru-RU" sz="2400" dirty="0" smtClean="0"/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Гаусс   </a:t>
            </a:r>
            <a:r>
              <a:rPr lang="en-US" sz="2400" dirty="0" smtClean="0">
                <a:hlinkClick r:id="rId4"/>
              </a:rPr>
              <a:t>http://books.mathtree.ru/node/1502</a:t>
            </a:r>
            <a:endParaRPr lang="ru-RU" sz="2400" dirty="0" smtClean="0"/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Виет </a:t>
            </a:r>
            <a:r>
              <a:rPr lang="en-US" sz="2400" dirty="0" smtClean="0">
                <a:hlinkClick r:id="rId5"/>
              </a:rPr>
              <a:t>http://mathem.hut1.ru/biograf/Viet.htm</a:t>
            </a:r>
            <a:r>
              <a:rPr lang="ru-RU" sz="2400" dirty="0" smtClean="0"/>
              <a:t>  и </a:t>
            </a:r>
            <a:r>
              <a:rPr lang="en-US" sz="2400" dirty="0" smtClean="0">
                <a:hlinkClick r:id="rId6"/>
              </a:rPr>
              <a:t>http://www.lineyka.inf.ua/history_math/viyet/</a:t>
            </a:r>
            <a:r>
              <a:rPr lang="ru-RU" sz="2400" dirty="0" smtClean="0"/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Ньютон </a:t>
            </a:r>
            <a:r>
              <a:rPr lang="en-US" sz="2400" dirty="0" smtClean="0">
                <a:hlinkClick r:id="rId7"/>
              </a:rPr>
              <a:t>http://www.theguardian.com/film/2012/jun/08/isaac-newton-next-hollywood-action-hero</a:t>
            </a:r>
            <a:r>
              <a:rPr lang="ru-RU" sz="2400" dirty="0" smtClean="0"/>
              <a:t> и </a:t>
            </a:r>
            <a:r>
              <a:rPr lang="en-US" sz="2400" dirty="0" smtClean="0">
                <a:hlinkClick r:id="rId8"/>
              </a:rPr>
              <a:t>http://history-persons.ru/2011/05/isaak-nyuton-predskazal-konec-sveta-cherez-50-let/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64096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Как одним словом назвать сумму длин всех сторон? </a:t>
            </a:r>
            <a:endParaRPr lang="ru-RU" sz="2800" i="1" dirty="0" smtClean="0"/>
          </a:p>
          <a:p>
            <a:pPr algn="r"/>
            <a:r>
              <a:rPr lang="ru-RU" sz="2800" b="1" i="1" dirty="0" smtClean="0"/>
              <a:t>периметр</a:t>
            </a:r>
            <a:endParaRPr lang="ru-RU" sz="2800" b="1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Сколько горошин может войти в пустой стакан? </a:t>
            </a:r>
            <a:endParaRPr lang="ru-RU" sz="2800" i="1" dirty="0" smtClean="0"/>
          </a:p>
          <a:p>
            <a:pPr algn="r"/>
            <a:r>
              <a:rPr lang="ru-RU" sz="2800" b="1" i="1" dirty="0" smtClean="0"/>
              <a:t>одна горошина</a:t>
            </a:r>
            <a:endParaRPr lang="ru-RU" sz="2800" b="1" dirty="0" smtClean="0"/>
          </a:p>
          <a:p>
            <a:endParaRPr lang="ru-RU" sz="2800" dirty="0" smtClean="0"/>
          </a:p>
          <a:p>
            <a:r>
              <a:rPr lang="ru-RU" sz="2800" dirty="0" smtClean="0"/>
              <a:t>Это слово имеет латинское происхождение, означающее «лен», «льняная нить», «шнур», «веревка». В каком значении мы употребляем его сейчас на уроке математики?  </a:t>
            </a:r>
          </a:p>
          <a:p>
            <a:pPr algn="r"/>
            <a:r>
              <a:rPr lang="ru-RU" sz="2800" b="1" i="1" dirty="0" smtClean="0"/>
              <a:t>линия</a:t>
            </a:r>
            <a:endParaRPr lang="ru-RU" sz="2800" b="1" dirty="0" smtClean="0"/>
          </a:p>
          <a:p>
            <a:endParaRPr lang="ru-RU" dirty="0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395536" y="6237312"/>
            <a:ext cx="36004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8712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У стола 4 угла. Один угол отрезали. Сколько углов осталось? </a:t>
            </a:r>
            <a:endParaRPr lang="ru-RU" sz="2800" i="1" dirty="0" smtClean="0"/>
          </a:p>
          <a:p>
            <a:pPr algn="just"/>
            <a:r>
              <a:rPr lang="ru-RU" sz="2800" b="1" i="1" dirty="0" smtClean="0"/>
              <a:t>                                                                             5 углов</a:t>
            </a:r>
            <a:endParaRPr lang="ru-RU" sz="2800" b="1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На руках 10 пальцев. Сколько пальцев на 10 руках? </a:t>
            </a:r>
            <a:endParaRPr lang="ru-RU" sz="2800" i="1" dirty="0" smtClean="0"/>
          </a:p>
          <a:p>
            <a:pPr algn="just"/>
            <a:r>
              <a:rPr lang="ru-RU" sz="2800" b="1" i="1" dirty="0" smtClean="0"/>
              <a:t>                                                                                           50</a:t>
            </a:r>
            <a:endParaRPr lang="ru-RU" sz="2800" b="1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2636912"/>
            <a:ext cx="331236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</a:t>
            </a:r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тур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2636912"/>
            <a:ext cx="85725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/>
              <a:t>А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2636912"/>
            <a:ext cx="85725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Р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2636912"/>
            <a:ext cx="85725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И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2636912"/>
            <a:ext cx="85725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Х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2636912"/>
            <a:ext cx="85725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/>
              <a:t>М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2636912"/>
            <a:ext cx="857256" cy="78581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2636912"/>
            <a:ext cx="857256" cy="78581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2636912"/>
            <a:ext cx="857256" cy="78581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2636912"/>
            <a:ext cx="857256" cy="78581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2636912"/>
            <a:ext cx="857256" cy="78581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714348" y="6143644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23528" y="332656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400" dirty="0" smtClean="0"/>
              <a:t>Девизом каждого, кто нашел что-то новое, является слово «Эврика!». Так воскликнул древнегреческий ученый, открыв новый закон. Он изобрел для защиты своего города Сиракузы мощные машины – катапульты, изобрел винт.  Кто это был?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12160" y="2636912"/>
            <a:ext cx="85725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/>
              <a:t>Е</a:t>
            </a:r>
            <a:endParaRPr lang="ru-RU" sz="4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876256" y="2636912"/>
            <a:ext cx="85725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/>
              <a:t>Д</a:t>
            </a:r>
            <a:endParaRPr lang="ru-RU" sz="4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012160" y="2636912"/>
            <a:ext cx="857256" cy="78581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876256" y="2636912"/>
            <a:ext cx="857256" cy="78581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CCCP_150dp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789040"/>
            <a:ext cx="1872208" cy="2481083"/>
          </a:xfrm>
          <a:prstGeom prst="rect">
            <a:avLst/>
          </a:prstGeom>
        </p:spPr>
      </p:pic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400" b="1" dirty="0" smtClean="0"/>
              <a:t>Архимед - </a:t>
            </a:r>
            <a:r>
              <a:rPr lang="ru-RU" sz="2400" dirty="0" smtClean="0"/>
              <a:t>древнегреческий учёный, математик и механик из Сиракуз. Развил методы нахождения площадей поверхностей и объёмов различных фигур и тел. </a:t>
            </a:r>
          </a:p>
          <a:p>
            <a:endParaRPr lang="ru-RU" dirty="0"/>
          </a:p>
        </p:txBody>
      </p:sp>
      <p:pic>
        <p:nvPicPr>
          <p:cNvPr id="3" name="Рисунок 2" descr="125206_html_60d4c6c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916832"/>
            <a:ext cx="2304256" cy="2094778"/>
          </a:xfrm>
          <a:prstGeom prst="rect">
            <a:avLst/>
          </a:prstGeom>
        </p:spPr>
      </p:pic>
      <p:pic>
        <p:nvPicPr>
          <p:cNvPr id="4" name="Рисунок 3" descr="125206_html_30a1367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4149080"/>
            <a:ext cx="2232248" cy="2436155"/>
          </a:xfrm>
          <a:prstGeom prst="rect">
            <a:avLst/>
          </a:prstGeom>
        </p:spPr>
      </p:pic>
      <p:pic>
        <p:nvPicPr>
          <p:cNvPr id="6" name="Рисунок 5" descr="125206_html_ma93b72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2348880"/>
            <a:ext cx="2520280" cy="3889471"/>
          </a:xfrm>
          <a:prstGeom prst="rect">
            <a:avLst/>
          </a:prstGeom>
        </p:spPr>
      </p:pic>
      <p:pic>
        <p:nvPicPr>
          <p:cNvPr id="7" name="Рисунок 6" descr="CCCP_150dpi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2276872"/>
            <a:ext cx="2520280" cy="3339919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8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8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2348880"/>
            <a:ext cx="7026024" cy="11430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Задания для выбора участников  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II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  тура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313</TotalTime>
  <Words>799</Words>
  <Application>Microsoft Office PowerPoint</Application>
  <PresentationFormat>Экран (4:3)</PresentationFormat>
  <Paragraphs>121</Paragraphs>
  <Slides>34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Литейная</vt:lpstr>
      <vt:lpstr>Слайд 1</vt:lpstr>
      <vt:lpstr>Слайд 2</vt:lpstr>
      <vt:lpstr>Задания для выбора участников   I  тура</vt:lpstr>
      <vt:lpstr>Слайд 4</vt:lpstr>
      <vt:lpstr>Слайд 5</vt:lpstr>
      <vt:lpstr>Слайд 6</vt:lpstr>
      <vt:lpstr>Слайд 7</vt:lpstr>
      <vt:lpstr>Слайд 8</vt:lpstr>
      <vt:lpstr>Задания для выбора участников  II  тура</vt:lpstr>
      <vt:lpstr>Слайд 10</vt:lpstr>
      <vt:lpstr>Слайд 11</vt:lpstr>
      <vt:lpstr>Слайд 12</vt:lpstr>
      <vt:lpstr>Слайд 13</vt:lpstr>
      <vt:lpstr>Слайд 14</vt:lpstr>
      <vt:lpstr>Задания для выбора участников   III  тура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Использованная литература и интернет-источики</vt:lpstr>
      <vt:lpstr>Использованная литература и интернет-источики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</dc:creator>
  <cp:lastModifiedBy>DNA7 X86</cp:lastModifiedBy>
  <cp:revision>146</cp:revision>
  <dcterms:created xsi:type="dcterms:W3CDTF">2013-01-30T08:08:20Z</dcterms:created>
  <dcterms:modified xsi:type="dcterms:W3CDTF">2022-05-02T15:13:28Z</dcterms:modified>
</cp:coreProperties>
</file>