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503" r:id="rId5"/>
    <p:sldId id="499" r:id="rId6"/>
    <p:sldId id="500" r:id="rId7"/>
    <p:sldId id="501" r:id="rId8"/>
    <p:sldId id="502" r:id="rId9"/>
    <p:sldId id="510" r:id="rId10"/>
    <p:sldId id="504" r:id="rId11"/>
    <p:sldId id="505" r:id="rId12"/>
    <p:sldId id="50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69" autoAdjust="0"/>
  </p:normalViewPr>
  <p:slideViewPr>
    <p:cSldViewPr snapToGrid="0">
      <p:cViewPr varScale="1">
        <p:scale>
          <a:sx n="45" d="100"/>
          <a:sy n="45" d="100"/>
        </p:scale>
        <p:origin x="67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7DDB-8755-4DDC-A70C-4C9508AB553C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D9DB-EEE4-49FD-8929-FCCD96357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91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7DDB-8755-4DDC-A70C-4C9508AB553C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D9DB-EEE4-49FD-8929-FCCD96357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44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7DDB-8755-4DDC-A70C-4C9508AB553C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D9DB-EEE4-49FD-8929-FCCD96357A8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693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7DDB-8755-4DDC-A70C-4C9508AB553C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D9DB-EEE4-49FD-8929-FCCD96357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845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7DDB-8755-4DDC-A70C-4C9508AB553C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D9DB-EEE4-49FD-8929-FCCD96357A8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01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7DDB-8755-4DDC-A70C-4C9508AB553C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D9DB-EEE4-49FD-8929-FCCD96357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372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7DDB-8755-4DDC-A70C-4C9508AB553C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D9DB-EEE4-49FD-8929-FCCD96357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810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7DDB-8755-4DDC-A70C-4C9508AB553C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D9DB-EEE4-49FD-8929-FCCD96357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98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7DDB-8755-4DDC-A70C-4C9508AB553C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D9DB-EEE4-49FD-8929-FCCD96357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6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7DDB-8755-4DDC-A70C-4C9508AB553C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D9DB-EEE4-49FD-8929-FCCD96357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13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7DDB-8755-4DDC-A70C-4C9508AB553C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D9DB-EEE4-49FD-8929-FCCD96357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8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7DDB-8755-4DDC-A70C-4C9508AB553C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D9DB-EEE4-49FD-8929-FCCD96357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07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7DDB-8755-4DDC-A70C-4C9508AB553C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D9DB-EEE4-49FD-8929-FCCD96357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8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7DDB-8755-4DDC-A70C-4C9508AB553C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D9DB-EEE4-49FD-8929-FCCD96357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03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7DDB-8755-4DDC-A70C-4C9508AB553C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D9DB-EEE4-49FD-8929-FCCD96357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6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D9DB-EEE4-49FD-8929-FCCD96357A8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7DDB-8755-4DDC-A70C-4C9508AB553C}" type="datetimeFigureOut">
              <a:rPr lang="ru-RU" smtClean="0"/>
              <a:t>11.03.2022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1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7DDB-8755-4DDC-A70C-4C9508AB553C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7FD9DB-EEE4-49FD-8929-FCCD96357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7335" y="0"/>
            <a:ext cx="8500050" cy="119575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416 г.  Челябинска»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9798" y="4630616"/>
            <a:ext cx="8506048" cy="124461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Дидактическое пособие  «Металлургический комбинат» </a:t>
            </a:r>
          </a:p>
          <a:p>
            <a:pPr algn="ctr"/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</a:rPr>
              <a:t>для детей  6-7 лет 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 тяжелыми нарушениями речи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05486" y="5335968"/>
            <a:ext cx="3990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 воспитатели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Мелехина Н.А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Турчанинова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Н.Н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    Иванова Л.В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16" y="1308074"/>
            <a:ext cx="4618892" cy="308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60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712" y="421223"/>
            <a:ext cx="10557163" cy="94956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   продуктивная деятельность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полнению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дидактического пособия «Металлургический комбинат»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9A8C4B9-FF67-40E0-84A5-77F1CD891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866" y="2324711"/>
            <a:ext cx="3005795" cy="4007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7D8D94-A831-4251-A9C7-A6F1D2B23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661" y="1583400"/>
            <a:ext cx="2801633" cy="4137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6E4557-35C4-4CF4-B3E1-967DBADA9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294" y="2293179"/>
            <a:ext cx="2948472" cy="389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D75DBB-243F-4ABF-831B-B0A455805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1645" y="1994777"/>
            <a:ext cx="3055543" cy="389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943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748106" cy="8046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Сюжетно-ролевая игра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«Металлургический комбинат»  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6AC1FB-0466-48A3-8752-D2402253A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1" y="2292096"/>
            <a:ext cx="3852672" cy="3584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32" y="1877568"/>
            <a:ext cx="3821998" cy="3998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6025" y="350216"/>
            <a:ext cx="6954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Лего-робот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металлургическом предприятии»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34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92" y="4356116"/>
            <a:ext cx="3199947" cy="2317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70" y="4356117"/>
            <a:ext cx="3297238" cy="2317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5" y="1422231"/>
            <a:ext cx="3280823" cy="23152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70" y="1422232"/>
            <a:ext cx="3297238" cy="2315269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70560" y="146304"/>
            <a:ext cx="8603441" cy="548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дидактического пособия детьми в свободной   деятельности 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3728" y="914400"/>
            <a:ext cx="1609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4133" y="877824"/>
            <a:ext cx="1266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8240" y="3986784"/>
            <a:ext cx="28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Четвертый лишний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4336" y="3986784"/>
            <a:ext cx="5481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Рассказ о профессиях    по моделям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32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337" y="765545"/>
            <a:ext cx="10591728" cy="527581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Резюме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«Металлургический завод»  оказывает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большую помощь в привитии интереса 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6-7 лет  к профессиям  нашего региона, обогащает знания об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значимости труда работников металлургической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промышленности.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пособием предоставляет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детям  участвовать в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познавательно-исследовательской, продуктивной  деятельности,  обеспечивает  творческое развитие детей в процессе самостоятельной осмысленной деятельности.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реализации данного пособия является  воспитание личности ребенка как субъекта жизнедеятельности.  Быть субъектом-быть хозяином своей деятельности.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2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990" y="963168"/>
            <a:ext cx="9016409" cy="5227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«Металлургический комбинат»  можно использовать для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умственных,  творческих способности,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старших дошкольников  с тяжелыми нарушениями речи  и для ознакомления  детей с   металлургическим  предприятием   и трудом металлургов.   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Многофункциональность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пособия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 использовать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различных образовательных,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развивающих, коррекционных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совместной и индивидуальной работе с детьми, в самостоятельной детской деятельности.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0080" y="694944"/>
            <a:ext cx="204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</a:t>
            </a:r>
          </a:p>
        </p:txBody>
      </p:sp>
    </p:spTree>
    <p:extLst>
      <p:ext uri="{BB962C8B-B14F-4D97-AF65-F5344CB8AC3E}">
        <p14:creationId xmlns:p14="http://schemas.microsoft.com/office/powerpoint/2010/main" val="98661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664" y="701749"/>
            <a:ext cx="8831791" cy="5339613"/>
          </a:xfrm>
        </p:spPr>
        <p:txBody>
          <a:bodyPr>
            <a:normAutofit/>
          </a:bodyPr>
          <a:lstStyle/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дидактическое  пособие предназначено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6-7  лет с тяжелыми нарушениями речи.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Дидактического пособие представляет собой игровой макет металлургического комбината,  который содержит развивающий и дидактический, игровой материал.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изготовлено из картона, с использованием бросового материала(картонных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коробок, втулок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фольги, с накладными карманами для игр.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имеет кармашки,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наполнены различными стимульными материалами (разнообразные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таблицы, мнемотаблицы, технологические карты,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алгоритмы, модели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т.п.), дидактические игры, продукты совместной творческой деятельности детей  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2283" y="342479"/>
            <a:ext cx="1795766" cy="58411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5" y="942109"/>
            <a:ext cx="9725891" cy="5749636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в предметно-развивающей среде группы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условия: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-для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ознакомления    дошкольников с металлургическим предприятием города,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расширения   представлений о профессиях,  общественной значимости и безопасности  труда работников металлургической промышленности,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стремления у ребенка быть  полезным обществу.                                            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возможность детям  участвовать 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содействовать развитию базовых компетентностей, творческих и речевых способностей.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коррекции речевого развития  у детей с ТНР,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развитию мелкой моторики, формированию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стороны речи освоению грамматического строя,  развитию связной речи, обогащению словаря  в процессе, ознакомления с металлургическим предприятием  и трудом работников металлургической промышленности. 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Способствовать   формированию умений  у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дошкольников: 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простейшие связи и отношения с применением различных средств,  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-добывать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различными способами, определять оптимальный способ получения необходимой информации в соответствии с условиями  и целями деятельности,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-действовать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алгоритмом,  определять цель, составлять собственный алгоритм, работать 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мнемо-таблицами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соответствие результата и цели, корректировать свою деятельность, способность самостоятельно  составлять модели и использовать их в познавательно-исследовательской деятельности.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99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854054"/>
              </p:ext>
            </p:extLst>
          </p:nvPr>
        </p:nvGraphicFramePr>
        <p:xfrm>
          <a:off x="553170" y="124692"/>
          <a:ext cx="10696719" cy="6323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5573">
                  <a:extLst>
                    <a:ext uri="{9D8B030D-6E8A-4147-A177-3AD203B41FA5}">
                      <a16:colId xmlns:a16="http://schemas.microsoft.com/office/drawing/2014/main" val="1720129188"/>
                    </a:ext>
                  </a:extLst>
                </a:gridCol>
                <a:gridCol w="3565573">
                  <a:extLst>
                    <a:ext uri="{9D8B030D-6E8A-4147-A177-3AD203B41FA5}">
                      <a16:colId xmlns:a16="http://schemas.microsoft.com/office/drawing/2014/main" val="2014936359"/>
                    </a:ext>
                  </a:extLst>
                </a:gridCol>
                <a:gridCol w="3565573">
                  <a:extLst>
                    <a:ext uri="{9D8B030D-6E8A-4147-A177-3AD203B41FA5}">
                      <a16:colId xmlns:a16="http://schemas.microsoft.com/office/drawing/2014/main" val="2411272958"/>
                    </a:ext>
                  </a:extLst>
                </a:gridCol>
              </a:tblGrid>
              <a:tr h="1047616">
                <a:tc>
                  <a:txBody>
                    <a:bodyPr/>
                    <a:lstStyle/>
                    <a:p>
                      <a:pPr algn="ctr"/>
                      <a:r>
                        <a:rPr lang="ru-RU" sz="200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r>
                        <a:rPr lang="ru-RU" sz="200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карманов</a:t>
                      </a:r>
                      <a:endParaRPr lang="ru-RU" sz="200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Наполнение</a:t>
                      </a:r>
                      <a:r>
                        <a:rPr lang="ru-RU" sz="200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деятельности</a:t>
                      </a:r>
                      <a:endParaRPr lang="ru-RU" sz="200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709149"/>
                  </a:ext>
                </a:extLst>
              </a:tr>
              <a:tr h="131895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«Что сначала,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что потом?»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алгоритмы использования в производстве железной руды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Познавательно-исследовательская, коммуникативная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523806"/>
                  </a:ext>
                </a:extLst>
              </a:tr>
              <a:tr h="131895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«Кому что нужно?»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Атрибуты спец. одежды металлургов.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Познавательно-исследовательская,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коммуникативная.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088233"/>
                  </a:ext>
                </a:extLst>
              </a:tr>
              <a:tr h="131895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«Рассказ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профессиях»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графические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модели для рассказывания по отдельным профессиям ЧМК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Коммуникативная,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Коррекционная,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изобразительная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832739"/>
                  </a:ext>
                </a:extLst>
              </a:tr>
              <a:tr h="131895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«Графический диктант»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примерами графических диктантов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Познавательно-исследовательская, коррекционная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762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79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352566"/>
              </p:ext>
            </p:extLst>
          </p:nvPr>
        </p:nvGraphicFramePr>
        <p:xfrm>
          <a:off x="573023" y="292607"/>
          <a:ext cx="10753344" cy="6181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448">
                  <a:extLst>
                    <a:ext uri="{9D8B030D-6E8A-4147-A177-3AD203B41FA5}">
                      <a16:colId xmlns:a16="http://schemas.microsoft.com/office/drawing/2014/main" val="993952656"/>
                    </a:ext>
                  </a:extLst>
                </a:gridCol>
                <a:gridCol w="3584448">
                  <a:extLst>
                    <a:ext uri="{9D8B030D-6E8A-4147-A177-3AD203B41FA5}">
                      <a16:colId xmlns:a16="http://schemas.microsoft.com/office/drawing/2014/main" val="1219151539"/>
                    </a:ext>
                  </a:extLst>
                </a:gridCol>
                <a:gridCol w="3584448">
                  <a:extLst>
                    <a:ext uri="{9D8B030D-6E8A-4147-A177-3AD203B41FA5}">
                      <a16:colId xmlns:a16="http://schemas.microsoft.com/office/drawing/2014/main" val="3654327587"/>
                    </a:ext>
                  </a:extLst>
                </a:gridCol>
              </a:tblGrid>
              <a:tr h="9172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«Лимерик»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Карточка-образец для сочинения стиха ребенком.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Коммуникативная, коррекционная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839533"/>
                  </a:ext>
                </a:extLst>
              </a:tr>
              <a:tr h="130580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«Четвертый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лишний»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Втулки, содержащие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карточки  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Познавательно-исследовательская,</a:t>
                      </a: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коммуникативная,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коррекционная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278288"/>
                  </a:ext>
                </a:extLst>
              </a:tr>
              <a:tr h="130580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«Пословицы и поговорки»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Втулка,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содержащая пословицы и поговорки о труде, металле для самостоятельного чтения детей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Восприятие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художественной</a:t>
                      </a:r>
                    </a:p>
                    <a:p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литературы и фольклора, коррекционная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102891"/>
                  </a:ext>
                </a:extLst>
              </a:tr>
              <a:tr h="104532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«Ребусы»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Полочки, на которых расположены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карточки с ребусами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Познавательно-исследовательская,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коррекционная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99778"/>
                  </a:ext>
                </a:extLst>
              </a:tr>
              <a:tr h="16071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Сюжетно-ролевая игра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«Металлургический комбинат»,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Режиссерская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игра «Металлурги»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Атрибуты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 сюжетно-ролевой игре, костюмы, каски, бросовый материал, конструкторы</a:t>
                      </a:r>
                    </a:p>
                    <a:p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Игрушки  для режиссерской игры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,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коррекционная, коммуникативная, изобразительная,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конструирование из различных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06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084541"/>
              </p:ext>
            </p:extLst>
          </p:nvPr>
        </p:nvGraphicFramePr>
        <p:xfrm>
          <a:off x="677861" y="235528"/>
          <a:ext cx="10281084" cy="641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028">
                  <a:extLst>
                    <a:ext uri="{9D8B030D-6E8A-4147-A177-3AD203B41FA5}">
                      <a16:colId xmlns:a16="http://schemas.microsoft.com/office/drawing/2014/main" val="1067922473"/>
                    </a:ext>
                  </a:extLst>
                </a:gridCol>
                <a:gridCol w="3427028">
                  <a:extLst>
                    <a:ext uri="{9D8B030D-6E8A-4147-A177-3AD203B41FA5}">
                      <a16:colId xmlns:a16="http://schemas.microsoft.com/office/drawing/2014/main" val="4258881240"/>
                    </a:ext>
                  </a:extLst>
                </a:gridCol>
                <a:gridCol w="3427028">
                  <a:extLst>
                    <a:ext uri="{9D8B030D-6E8A-4147-A177-3AD203B41FA5}">
                      <a16:colId xmlns:a16="http://schemas.microsoft.com/office/drawing/2014/main" val="850755344"/>
                    </a:ext>
                  </a:extLst>
                </a:gridCol>
              </a:tblGrid>
              <a:tr h="160366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-робот»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постройка из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«робот с  символами безопасности на предприятии»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Конструирование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коммуникативная, коррекционная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267585"/>
                  </a:ext>
                </a:extLst>
              </a:tr>
              <a:tr h="160366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«Составь картинку»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картинки   из частей  (пазлов)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Познавательно-исследовательская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217629"/>
                  </a:ext>
                </a:extLst>
              </a:tr>
              <a:tr h="160366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«Нарисуй спец. одежду»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Картинки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(образцы) со спец. одеждой работников предприятия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Изобразительная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66114"/>
                  </a:ext>
                </a:extLst>
              </a:tr>
              <a:tr h="160366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«Нарисуй по точкам»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Карточки с изображениями профессий из пунктирных линий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Изобразительная,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коррекционная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711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28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3" y="360218"/>
            <a:ext cx="10087648" cy="562572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Эксперименты: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169056"/>
              </p:ext>
            </p:extLst>
          </p:nvPr>
        </p:nvGraphicFramePr>
        <p:xfrm>
          <a:off x="604181" y="753229"/>
          <a:ext cx="10722186" cy="5818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4062">
                  <a:extLst>
                    <a:ext uri="{9D8B030D-6E8A-4147-A177-3AD203B41FA5}">
                      <a16:colId xmlns:a16="http://schemas.microsoft.com/office/drawing/2014/main" val="3236881351"/>
                    </a:ext>
                  </a:extLst>
                </a:gridCol>
                <a:gridCol w="3574062">
                  <a:extLst>
                    <a:ext uri="{9D8B030D-6E8A-4147-A177-3AD203B41FA5}">
                      <a16:colId xmlns:a16="http://schemas.microsoft.com/office/drawing/2014/main" val="3302793191"/>
                    </a:ext>
                  </a:extLst>
                </a:gridCol>
                <a:gridCol w="3574062">
                  <a:extLst>
                    <a:ext uri="{9D8B030D-6E8A-4147-A177-3AD203B41FA5}">
                      <a16:colId xmlns:a16="http://schemas.microsoft.com/office/drawing/2014/main" val="577651586"/>
                    </a:ext>
                  </a:extLst>
                </a:gridCol>
              </a:tblGrid>
              <a:tr h="489801">
                <a:tc>
                  <a:txBody>
                    <a:bodyPr/>
                    <a:lstStyle/>
                    <a:p>
                      <a:r>
                        <a:rPr lang="ru-RU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endParaRPr lang="ru-RU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деятельности</a:t>
                      </a:r>
                      <a:endParaRPr lang="ru-RU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327269"/>
                  </a:ext>
                </a:extLst>
              </a:tr>
              <a:tr h="113557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«Исследование руды»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 свойств руды и металла.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Познавательно-исследовательская,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коммуникативная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737657"/>
                  </a:ext>
                </a:extLst>
              </a:tr>
              <a:tr h="16596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«Металлоискатели»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свойств металла.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Познавательно-исследовательская, коммуникативная, изобразительная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953388"/>
                  </a:ext>
                </a:extLst>
              </a:tr>
              <a:tr h="113557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«Юные археологи»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природных ископаемых Урала.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Познавательно-исследовательская,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коммуникативная,коррекционная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311491"/>
                  </a:ext>
                </a:extLst>
              </a:tr>
              <a:tr h="13976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«Отличие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метеорита от железной руды»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отличий под микроскопом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Познавательно-исследовательская,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коммуникативная, изобразительная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831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7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55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Дидактическое пособие «Металлургический комбинат»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предметно-развивающей среде 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549400"/>
            <a:ext cx="92202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6874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629</TotalTime>
  <Words>717</Words>
  <Application>Microsoft Office PowerPoint</Application>
  <PresentationFormat>Широкоэкранный</PresentationFormat>
  <Paragraphs>118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Аспект</vt:lpstr>
      <vt:lpstr>Муниципальное бюджетное дошкольное образовательное учреждение   «Детский сад № 416 г.  Челябинска»</vt:lpstr>
      <vt:lpstr>Презентация PowerPoint</vt:lpstr>
      <vt:lpstr>Презентация PowerPoint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Дидактическое пособие «Металлургический комбинат»  в предметно-развивающей среде  </vt:lpstr>
      <vt:lpstr>Детская    продуктивная деятельность  по полнению дидактического пособия «Металлургический комбинат»</vt:lpstr>
      <vt:lpstr>          Сюжетно-ролевая игра     «Металлургический комбинат»   </vt:lpstr>
      <vt:lpstr>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Соколов</dc:creator>
  <cp:lastModifiedBy>Сергей Соколов</cp:lastModifiedBy>
  <cp:revision>64</cp:revision>
  <dcterms:created xsi:type="dcterms:W3CDTF">2022-01-20T02:34:24Z</dcterms:created>
  <dcterms:modified xsi:type="dcterms:W3CDTF">2022-03-11T09:28:52Z</dcterms:modified>
</cp:coreProperties>
</file>