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0" r:id="rId6"/>
    <p:sldId id="261" r:id="rId7"/>
    <p:sldId id="262" r:id="rId8"/>
    <p:sldId id="263" r:id="rId9"/>
    <p:sldId id="259" r:id="rId10"/>
    <p:sldId id="265" r:id="rId11"/>
    <p:sldId id="267" r:id="rId12"/>
    <p:sldId id="266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8D4"/>
    <a:srgbClr val="FDD1F4"/>
    <a:srgbClr val="FAEFC6"/>
    <a:srgbClr val="F7E6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0" descr="ÐºÐ½Ð¸Ð³Ð¸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829" y="4933950"/>
            <a:ext cx="1896534" cy="142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 descr="http://www.playcast.ru/uploads/2015/10/15/15464974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7834" y="4256628"/>
            <a:ext cx="1705966" cy="2002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C80-E7D7-4350-A8F5-ED951B1BE8EC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AA2A9-5A41-462E-B7AE-ECF67BB13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173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C80-E7D7-4350-A8F5-ED951B1BE8EC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AA2A9-5A41-462E-B7AE-ECF67BB13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0334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C80-E7D7-4350-A8F5-ED951B1BE8EC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AA2A9-5A41-462E-B7AE-ECF67BB13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317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C80-E7D7-4350-A8F5-ED951B1BE8EC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AA2A9-5A41-462E-B7AE-ECF67BB13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773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C80-E7D7-4350-A8F5-ED951B1BE8EC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AA2A9-5A41-462E-B7AE-ECF67BB13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265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0" descr="ÐºÐ½Ð¸Ð³Ð¸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04" y="5623133"/>
            <a:ext cx="977623" cy="733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 descr="http://www.playcast.ru/uploads/2015/10/15/15464974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4193" y="5353043"/>
            <a:ext cx="854802" cy="1003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C80-E7D7-4350-A8F5-ED951B1BE8EC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AA2A9-5A41-462E-B7AE-ECF67BB13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895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https://zabavnik.club/wp-content/uploads/globe_school_58_0214205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6551" y="5471691"/>
            <a:ext cx="754498" cy="884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www.pngonly.com/wp-content/uploads/2017/05/Book-Clipart-PNG-Transparent-Image-05-1024x937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68" y="5471691"/>
            <a:ext cx="966799" cy="884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C80-E7D7-4350-A8F5-ED951B1BE8EC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AA2A9-5A41-462E-B7AE-ECF67BB13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34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C80-E7D7-4350-A8F5-ED951B1BE8EC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AA2A9-5A41-462E-B7AE-ECF67BB13F21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Текс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1803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C80-E7D7-4350-A8F5-ED951B1BE8EC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AA2A9-5A41-462E-B7AE-ECF67BB13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74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C80-E7D7-4350-A8F5-ED951B1BE8EC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AA2A9-5A41-462E-B7AE-ECF67BB13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183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C80-E7D7-4350-A8F5-ED951B1BE8EC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AA2A9-5A41-462E-B7AE-ECF67BB13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86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C80-E7D7-4350-A8F5-ED951B1BE8EC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AA2A9-5A41-462E-B7AE-ECF67BB13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032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C80-E7D7-4350-A8F5-ED951B1BE8EC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AA2A9-5A41-462E-B7AE-ECF67BB13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5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E8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fs00.infourok.ru/images/doc/238/154593/1/hello_html_m741244dc.png"/>
          <p:cNvPicPr>
            <a:picLocks noChangeAspect="1" noChangeArrowheads="1"/>
          </p:cNvPicPr>
          <p:nvPr userDrawn="1"/>
        </p:nvPicPr>
        <p:blipFill>
          <a:blip r:embed="rId15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768600" y="-2601913"/>
            <a:ext cx="6654800" cy="11991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81C80-E7D7-4350-A8F5-ED951B1BE8EC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AA2A9-5A41-462E-B7AE-ECF67BB13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72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GReverance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GReverance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GReverance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GReverance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GReverance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GReverance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Диалекты Волгоградской области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934341" y="4063512"/>
            <a:ext cx="10072642" cy="1655762"/>
          </a:xfrm>
        </p:spPr>
        <p:txBody>
          <a:bodyPr/>
          <a:lstStyle/>
          <a:p>
            <a:pPr algn="l"/>
            <a:r>
              <a:rPr lang="ru-RU" dirty="0" smtClean="0"/>
              <a:t>Автор:  Игнатенко Оксана Леонидовна, </a:t>
            </a:r>
          </a:p>
          <a:p>
            <a:pPr algn="l"/>
            <a:r>
              <a:rPr lang="ru-RU" dirty="0" smtClean="0"/>
              <a:t>учитель русского языка и литературы МОУ СШ № 75 </a:t>
            </a:r>
            <a:r>
              <a:rPr lang="ru-RU" dirty="0" err="1" smtClean="0"/>
              <a:t>г.Волгограда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540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7103"/>
          </a:xfrm>
        </p:spPr>
        <p:txBody>
          <a:bodyPr/>
          <a:lstStyle/>
          <a:p>
            <a:pPr algn="ctr"/>
            <a:r>
              <a:rPr lang="ru-RU" dirty="0" smtClean="0"/>
              <a:t>Донские (западные) говоры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35964"/>
            <a:ext cx="10515600" cy="49939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«</a:t>
            </a:r>
            <a:r>
              <a:rPr lang="ru-RU" b="1" dirty="0">
                <a:solidFill>
                  <a:schemeClr val="tx2"/>
                </a:solidFill>
              </a:rPr>
              <a:t>Донской диалект</a:t>
            </a:r>
            <a:r>
              <a:rPr lang="ru-RU" dirty="0"/>
              <a:t>» Исторические и культурные факторы способствовали формированию донского диалекта как целостной и относительно замкнутой системы. Донские говоры - ранние переселенческие говоры (формировались в XVI-XVII вв</a:t>
            </a:r>
            <a:r>
              <a:rPr lang="ru-RU" dirty="0" smtClean="0"/>
              <a:t>.).</a:t>
            </a:r>
          </a:p>
          <a:p>
            <a:pPr marL="0" indent="0">
              <a:buNone/>
            </a:pPr>
            <a:r>
              <a:rPr lang="ru-RU" dirty="0"/>
              <a:t>Языковые черты донского диалекта (общие для всех групп) Фонетика Аканье; яканье; [γ], оглушающийся в [х]; замена ударного А на О в некоторых словах: </a:t>
            </a:r>
            <a:r>
              <a:rPr lang="ru-RU" b="1" dirty="0" err="1">
                <a:solidFill>
                  <a:schemeClr val="tx2"/>
                </a:solidFill>
              </a:rPr>
              <a:t>во‘рим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ско‘мьи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со‘дим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эпентеза</a:t>
            </a:r>
            <a:r>
              <a:rPr lang="ru-RU" dirty="0"/>
              <a:t>: </a:t>
            </a:r>
            <a:r>
              <a:rPr lang="ru-RU" b="1" dirty="0" err="1">
                <a:solidFill>
                  <a:schemeClr val="tx2"/>
                </a:solidFill>
              </a:rPr>
              <a:t>пышано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пышаница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самародина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добавочный </a:t>
            </a:r>
            <a:r>
              <a:rPr lang="ru-RU" dirty="0"/>
              <a:t>А в начале слов: </a:t>
            </a:r>
            <a:r>
              <a:rPr lang="ru-RU" b="1" dirty="0" err="1">
                <a:solidFill>
                  <a:schemeClr val="tx2"/>
                </a:solidFill>
              </a:rPr>
              <a:t>аржаной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аливада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замена </a:t>
            </a:r>
            <a:r>
              <a:rPr lang="ru-RU" dirty="0"/>
              <a:t>[а] на [е]в ударном суффиксе инфинитива и в основе прошедшего времени некоторых глаголов II спряжения : </a:t>
            </a:r>
            <a:r>
              <a:rPr lang="ru-RU" b="1" dirty="0" err="1">
                <a:solidFill>
                  <a:schemeClr val="tx2"/>
                </a:solidFill>
              </a:rPr>
              <a:t>стучеть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рычеть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пище‘л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вижже‘л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прогрессивная </a:t>
            </a:r>
            <a:r>
              <a:rPr lang="ru-RU" dirty="0"/>
              <a:t>ассимиляция по мягкости [к]: </a:t>
            </a:r>
            <a:r>
              <a:rPr lang="ru-RU" b="1" dirty="0" err="1">
                <a:solidFill>
                  <a:schemeClr val="tx2"/>
                </a:solidFill>
              </a:rPr>
              <a:t>Ванькя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чайкю</a:t>
            </a:r>
            <a:r>
              <a:rPr lang="ru-RU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666727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6931" y="461473"/>
            <a:ext cx="10806869" cy="57154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>
                <a:solidFill>
                  <a:srgbClr val="C00000"/>
                </a:solidFill>
              </a:rPr>
              <a:t>Лексика 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 «</a:t>
            </a:r>
            <a:r>
              <a:rPr lang="ru-RU" i="1" dirty="0" err="1" smtClean="0">
                <a:solidFill>
                  <a:schemeClr val="tx2"/>
                </a:solidFill>
              </a:rPr>
              <a:t>Казащок</a:t>
            </a:r>
            <a:r>
              <a:rPr lang="ru-RU" i="1" dirty="0">
                <a:solidFill>
                  <a:schemeClr val="tx2"/>
                </a:solidFill>
              </a:rPr>
              <a:t>, по </a:t>
            </a:r>
            <a:r>
              <a:rPr lang="ru-RU" i="1" dirty="0" err="1">
                <a:solidFill>
                  <a:schemeClr val="tx2"/>
                </a:solidFill>
              </a:rPr>
              <a:t>щём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ru-RU" i="1" dirty="0" err="1">
                <a:solidFill>
                  <a:schemeClr val="tx2"/>
                </a:solidFill>
              </a:rPr>
              <a:t>лущок</a:t>
            </a:r>
            <a:r>
              <a:rPr lang="ru-RU" i="1" dirty="0">
                <a:solidFill>
                  <a:schemeClr val="tx2"/>
                </a:solidFill>
              </a:rPr>
              <a:t>? Как </a:t>
            </a:r>
            <a:r>
              <a:rPr lang="ru-RU" i="1" dirty="0" err="1">
                <a:solidFill>
                  <a:schemeClr val="tx2"/>
                </a:solidFill>
              </a:rPr>
              <a:t>пущок</a:t>
            </a:r>
            <a:r>
              <a:rPr lang="ru-RU" i="1" dirty="0">
                <a:solidFill>
                  <a:schemeClr val="tx2"/>
                </a:solidFill>
              </a:rPr>
              <a:t>, так </a:t>
            </a:r>
            <a:r>
              <a:rPr lang="ru-RU" i="1" dirty="0" err="1">
                <a:solidFill>
                  <a:schemeClr val="tx2"/>
                </a:solidFill>
              </a:rPr>
              <a:t>пятащок</a:t>
            </a:r>
            <a:r>
              <a:rPr lang="ru-RU" i="1" dirty="0">
                <a:solidFill>
                  <a:schemeClr val="tx2"/>
                </a:solidFill>
              </a:rPr>
              <a:t>. </a:t>
            </a:r>
            <a:r>
              <a:rPr lang="ru-RU" i="1" dirty="0" err="1">
                <a:solidFill>
                  <a:schemeClr val="tx2"/>
                </a:solidFill>
              </a:rPr>
              <a:t>Щерез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ru-RU" i="1" dirty="0" err="1">
                <a:solidFill>
                  <a:schemeClr val="tx2"/>
                </a:solidFill>
              </a:rPr>
              <a:t>рещку</a:t>
            </a:r>
            <a:r>
              <a:rPr lang="ru-RU" i="1" dirty="0">
                <a:solidFill>
                  <a:schemeClr val="tx2"/>
                </a:solidFill>
              </a:rPr>
              <a:t> в </a:t>
            </a:r>
            <a:r>
              <a:rPr lang="ru-RU" i="1" dirty="0" err="1">
                <a:solidFill>
                  <a:schemeClr val="tx2"/>
                </a:solidFill>
              </a:rPr>
              <a:t>щириках</a:t>
            </a:r>
            <a:r>
              <a:rPr lang="ru-RU" i="1" dirty="0">
                <a:solidFill>
                  <a:schemeClr val="tx2"/>
                </a:solidFill>
              </a:rPr>
              <a:t> в </a:t>
            </a:r>
            <a:r>
              <a:rPr lang="ru-RU" i="1" dirty="0" err="1">
                <a:solidFill>
                  <a:schemeClr val="tx2"/>
                </a:solidFill>
              </a:rPr>
              <a:t>щёрненьких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ru-RU" i="1" dirty="0" err="1" smtClean="0">
                <a:solidFill>
                  <a:schemeClr val="tx2"/>
                </a:solidFill>
              </a:rPr>
              <a:t>щулощках</a:t>
            </a:r>
            <a:r>
              <a:rPr lang="ru-RU" i="1" dirty="0" smtClean="0">
                <a:solidFill>
                  <a:schemeClr val="tx2"/>
                </a:solidFill>
              </a:rPr>
              <a:t>»</a:t>
            </a:r>
            <a:r>
              <a:rPr lang="ru-RU" dirty="0" smtClean="0"/>
              <a:t>.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Отдельные </a:t>
            </a:r>
            <a:r>
              <a:rPr lang="ru-RU" dirty="0"/>
              <a:t>традиционно звучащие лексико-фонематические диалектизмы: </a:t>
            </a:r>
            <a:r>
              <a:rPr lang="ru-RU" b="1" dirty="0" err="1">
                <a:solidFill>
                  <a:schemeClr val="tx2"/>
                </a:solidFill>
              </a:rPr>
              <a:t>вышня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високий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стрычь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скрыпеть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дуплё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нутрё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комарь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завтря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йисть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иде</a:t>
            </a:r>
            <a:r>
              <a:rPr lang="ru-RU" b="1" dirty="0">
                <a:solidFill>
                  <a:schemeClr val="tx2"/>
                </a:solidFill>
              </a:rPr>
              <a:t>, вдарил</a:t>
            </a:r>
            <a:r>
              <a:rPr lang="ru-RU" dirty="0"/>
              <a:t>; распространены лексемы: </a:t>
            </a:r>
            <a:r>
              <a:rPr lang="ru-RU" b="1" dirty="0">
                <a:solidFill>
                  <a:schemeClr val="tx2"/>
                </a:solidFill>
              </a:rPr>
              <a:t>баз</a:t>
            </a:r>
            <a:r>
              <a:rPr lang="ru-RU" dirty="0"/>
              <a:t> ‘скотный двор’, ‘двор’, </a:t>
            </a:r>
            <a:r>
              <a:rPr lang="ru-RU" b="1" dirty="0" err="1">
                <a:solidFill>
                  <a:schemeClr val="tx2"/>
                </a:solidFill>
              </a:rPr>
              <a:t>сипу‘га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dirty="0"/>
              <a:t>‘метель’, </a:t>
            </a:r>
            <a:r>
              <a:rPr lang="ru-RU" b="1" dirty="0" err="1">
                <a:solidFill>
                  <a:schemeClr val="tx2"/>
                </a:solidFill>
              </a:rPr>
              <a:t>у‘лица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dirty="0"/>
              <a:t>‘вечернее увеселительное собрание молодёжи’, </a:t>
            </a:r>
            <a:r>
              <a:rPr lang="ru-RU" b="1" dirty="0">
                <a:solidFill>
                  <a:schemeClr val="tx2"/>
                </a:solidFill>
              </a:rPr>
              <a:t>кочет </a:t>
            </a:r>
            <a:r>
              <a:rPr lang="ru-RU" dirty="0"/>
              <a:t>‘петух’, </a:t>
            </a:r>
            <a:r>
              <a:rPr lang="ru-RU" b="1" dirty="0" err="1">
                <a:solidFill>
                  <a:schemeClr val="tx2"/>
                </a:solidFill>
              </a:rPr>
              <a:t>гутарить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dirty="0"/>
              <a:t>‘говорить’, </a:t>
            </a:r>
            <a:r>
              <a:rPr lang="ru-RU" b="1" dirty="0">
                <a:solidFill>
                  <a:schemeClr val="tx2"/>
                </a:solidFill>
              </a:rPr>
              <a:t>кричать </a:t>
            </a:r>
            <a:r>
              <a:rPr lang="ru-RU" dirty="0"/>
              <a:t>‘плакать’, </a:t>
            </a:r>
            <a:r>
              <a:rPr lang="ru-RU" b="1" dirty="0">
                <a:solidFill>
                  <a:schemeClr val="tx2"/>
                </a:solidFill>
              </a:rPr>
              <a:t>грохотать </a:t>
            </a:r>
            <a:r>
              <a:rPr lang="ru-RU" dirty="0"/>
              <a:t>‘смеяться’, </a:t>
            </a:r>
            <a:r>
              <a:rPr lang="ru-RU" b="1" dirty="0">
                <a:solidFill>
                  <a:schemeClr val="tx2"/>
                </a:solidFill>
              </a:rPr>
              <a:t>хорониться</a:t>
            </a:r>
            <a:r>
              <a:rPr lang="ru-RU" dirty="0"/>
              <a:t> ‘прятаться’, </a:t>
            </a:r>
            <a:r>
              <a:rPr lang="ru-RU" b="1" dirty="0" err="1">
                <a:solidFill>
                  <a:schemeClr val="tx2"/>
                </a:solidFill>
              </a:rPr>
              <a:t>страсти‘ть</a:t>
            </a:r>
            <a:r>
              <a:rPr lang="ru-RU" dirty="0"/>
              <a:t> ‘смешать’, </a:t>
            </a:r>
            <a:r>
              <a:rPr lang="ru-RU" b="1" dirty="0" err="1">
                <a:solidFill>
                  <a:schemeClr val="tx2"/>
                </a:solidFill>
              </a:rPr>
              <a:t>щерба</a:t>
            </a:r>
            <a:r>
              <a:rPr lang="ru-RU" dirty="0"/>
              <a:t>‘ ‘уха’, собака </a:t>
            </a:r>
            <a:r>
              <a:rPr lang="ru-RU" b="1" dirty="0">
                <a:solidFill>
                  <a:schemeClr val="tx2"/>
                </a:solidFill>
              </a:rPr>
              <a:t>брешет</a:t>
            </a:r>
            <a:r>
              <a:rPr lang="ru-RU" dirty="0"/>
              <a:t>, корова </a:t>
            </a:r>
            <a:r>
              <a:rPr lang="ru-RU" b="1" dirty="0" err="1">
                <a:solidFill>
                  <a:schemeClr val="tx2"/>
                </a:solidFill>
              </a:rPr>
              <a:t>брухается</a:t>
            </a:r>
            <a:r>
              <a:rPr lang="ru-RU" dirty="0"/>
              <a:t>, </a:t>
            </a:r>
            <a:r>
              <a:rPr lang="ru-RU" b="1" dirty="0">
                <a:solidFill>
                  <a:schemeClr val="tx2"/>
                </a:solidFill>
              </a:rPr>
              <a:t>дюже, нехай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4987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Волжские ( восточные) говоры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8565" y="1572426"/>
            <a:ext cx="11280448" cy="460453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Заселение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волжской территории До XVIII века Волжские земли были заселены слабо (XIV-XVI вв. - обитали кочевники-скотоводы). Нач. XVIII в. - единственные поселения в Поволжье - Царицын,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Дмитриевск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(Камышин) и Черный Яр (охраняли волжский тракт от набегов кочевников). В 1717-1722 гг. , 1731 г. – строительство первой и второй сторожевых линий на Волге. По указанию императрицы Анны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Иоановны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переселение для работ на льготных условиях крестьян с Дона и из Украины. НО!!! в первой половине XVIII в. население края пополнялось преимущественно стихийно, беглыми крестьянами из Центральной России и с Украины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Заселение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волжской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Вторая пол. XVIII в. - население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Повольжья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Завольжья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увеличилось за счет переселения крестьян из Тульской, Казанской, Вятской, Вологодской губерний, переселения иностранцев. НО!!! основной приток населения – беглые, которых было значительно больше, чем официальных переселенцев, они селились самовольно и их никто не учитывал. В к. XVIII – нач. XIX в. заселение Нижнего Поволжья закончилось.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804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 </a:t>
            </a:r>
            <a:r>
              <a:rPr lang="ru-RU" sz="28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тады</a:t>
            </a:r>
            <a:r>
              <a:rPr lang="ru-RU" sz="2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 мы без денег жили-</a:t>
            </a:r>
            <a:r>
              <a:rPr lang="ru-RU" sz="28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sz="2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Между нами-</a:t>
            </a:r>
            <a:r>
              <a:rPr lang="ru-RU" sz="28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sz="2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была одна 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деуцонка</a:t>
            </a:r>
            <a:r>
              <a:rPr lang="ru-RU" sz="28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800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>
                <a:solidFill>
                  <a:srgbClr val="C00000"/>
                </a:solidFill>
              </a:rPr>
              <a:t>Лексика смешанная</a:t>
            </a:r>
            <a:r>
              <a:rPr lang="ru-RU" dirty="0"/>
              <a:t>: изба, </a:t>
            </a:r>
            <a:r>
              <a:rPr lang="ru-RU" b="1" dirty="0">
                <a:solidFill>
                  <a:schemeClr val="tx2"/>
                </a:solidFill>
              </a:rPr>
              <a:t>хата</a:t>
            </a:r>
            <a:r>
              <a:rPr lang="ru-RU" dirty="0"/>
              <a:t>, корова </a:t>
            </a:r>
            <a:r>
              <a:rPr lang="ru-RU" b="1" dirty="0">
                <a:solidFill>
                  <a:schemeClr val="tx2"/>
                </a:solidFill>
              </a:rPr>
              <a:t>пыряет и </a:t>
            </a:r>
            <a:r>
              <a:rPr lang="ru-RU" b="1" dirty="0" err="1">
                <a:solidFill>
                  <a:schemeClr val="tx2"/>
                </a:solidFill>
              </a:rPr>
              <a:t>брухает</a:t>
            </a:r>
            <a:r>
              <a:rPr lang="ru-RU" dirty="0"/>
              <a:t>, петух, </a:t>
            </a:r>
            <a:r>
              <a:rPr lang="ru-RU" b="1" dirty="0">
                <a:solidFill>
                  <a:schemeClr val="tx2"/>
                </a:solidFill>
              </a:rPr>
              <a:t>кочет</a:t>
            </a:r>
            <a:r>
              <a:rPr lang="ru-RU" dirty="0"/>
              <a:t>, </a:t>
            </a:r>
            <a:r>
              <a:rPr lang="ru-RU" b="1" dirty="0" err="1" smtClean="0">
                <a:solidFill>
                  <a:schemeClr val="tx2"/>
                </a:solidFill>
              </a:rPr>
              <a:t>кры'ги</a:t>
            </a:r>
            <a:r>
              <a:rPr lang="ru-RU" dirty="0" smtClean="0"/>
              <a:t> </a:t>
            </a:r>
            <a:r>
              <a:rPr lang="ru-RU" dirty="0"/>
              <a:t>‘льдины’, </a:t>
            </a:r>
            <a:r>
              <a:rPr lang="ru-RU" b="1" dirty="0" err="1">
                <a:solidFill>
                  <a:schemeClr val="tx2"/>
                </a:solidFill>
              </a:rPr>
              <a:t>гутарить</a:t>
            </a:r>
            <a:r>
              <a:rPr lang="ru-RU" dirty="0"/>
              <a:t> ‘разговаривать</a:t>
            </a:r>
            <a:r>
              <a:rPr lang="ru-RU" dirty="0" smtClean="0"/>
              <a:t>’.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chemeClr val="tx2"/>
                </a:solidFill>
              </a:rPr>
              <a:t>лоньшак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dirty="0"/>
              <a:t>‘жеребёнок на втором году’, </a:t>
            </a:r>
            <a:r>
              <a:rPr lang="ru-RU" b="1" dirty="0">
                <a:solidFill>
                  <a:schemeClr val="tx2"/>
                </a:solidFill>
              </a:rPr>
              <a:t>больно</a:t>
            </a:r>
            <a:r>
              <a:rPr lang="ru-RU" dirty="0"/>
              <a:t> ‘очень’, </a:t>
            </a:r>
            <a:r>
              <a:rPr lang="ru-RU" b="1" dirty="0" err="1">
                <a:solidFill>
                  <a:schemeClr val="tx2"/>
                </a:solidFill>
              </a:rPr>
              <a:t>чапля</a:t>
            </a:r>
            <a:r>
              <a:rPr lang="ru-RU" dirty="0"/>
              <a:t> ‘сковородник’, </a:t>
            </a:r>
            <a:r>
              <a:rPr lang="ru-RU" b="1" dirty="0">
                <a:solidFill>
                  <a:schemeClr val="tx2"/>
                </a:solidFill>
              </a:rPr>
              <a:t>рогач </a:t>
            </a:r>
            <a:r>
              <a:rPr lang="ru-RU" dirty="0"/>
              <a:t>‘ухват</a:t>
            </a:r>
            <a:r>
              <a:rPr lang="ru-RU" dirty="0" smtClean="0"/>
              <a:t>’…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2"/>
                </a:solidFill>
              </a:rPr>
              <a:t>Люлька</a:t>
            </a:r>
            <a:r>
              <a:rPr lang="ru-RU" dirty="0"/>
              <a:t> ‘</a:t>
            </a:r>
            <a:r>
              <a:rPr lang="ru-RU" dirty="0" smtClean="0"/>
              <a:t> колыбель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chemeClr val="tx2"/>
                </a:solidFill>
              </a:rPr>
              <a:t>Подшаток</a:t>
            </a:r>
            <a:r>
              <a:rPr lang="ru-RU" dirty="0" smtClean="0"/>
              <a:t> </a:t>
            </a:r>
            <a:r>
              <a:rPr lang="ru-RU" dirty="0"/>
              <a:t>‘ </a:t>
            </a:r>
            <a:r>
              <a:rPr lang="ru-RU" dirty="0" smtClean="0"/>
              <a:t>расшитый цветастый платок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2"/>
                </a:solidFill>
              </a:rPr>
              <a:t>Добрый</a:t>
            </a:r>
            <a:r>
              <a:rPr lang="ru-RU" dirty="0" smtClean="0"/>
              <a:t> </a:t>
            </a:r>
            <a:r>
              <a:rPr lang="ru-RU" dirty="0"/>
              <a:t>‘ </a:t>
            </a:r>
            <a:r>
              <a:rPr lang="ru-RU" dirty="0" smtClean="0"/>
              <a:t>красивый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chemeClr val="tx2"/>
                </a:solidFill>
              </a:rPr>
              <a:t>Нонча</a:t>
            </a:r>
            <a:r>
              <a:rPr lang="ru-RU" dirty="0"/>
              <a:t> ‘</a:t>
            </a:r>
            <a:r>
              <a:rPr lang="ru-RU" dirty="0" smtClean="0"/>
              <a:t> сегодня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29418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2365" y="518118"/>
            <a:ext cx="11442106" cy="563485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u="sng" dirty="0">
                <a:solidFill>
                  <a:srgbClr val="C00000"/>
                </a:solidFill>
              </a:rPr>
              <a:t>Фонетика </a:t>
            </a:r>
            <a:endParaRPr lang="ru-RU" u="sng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ru-RU" dirty="0" smtClean="0"/>
              <a:t>аканье</a:t>
            </a:r>
            <a:r>
              <a:rPr lang="ru-RU" dirty="0"/>
              <a:t>; умеренное яканье; [γ], оглушающийся в [х]; замена [ф] на [х], [</a:t>
            </a:r>
            <a:r>
              <a:rPr lang="ru-RU" dirty="0" err="1"/>
              <a:t>хв</a:t>
            </a:r>
            <a:r>
              <a:rPr lang="ru-RU" dirty="0"/>
              <a:t>]: </a:t>
            </a:r>
            <a:r>
              <a:rPr lang="ru-RU" b="1" dirty="0" err="1">
                <a:solidFill>
                  <a:schemeClr val="tx2"/>
                </a:solidFill>
              </a:rPr>
              <a:t>Хедька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сарахван</a:t>
            </a:r>
            <a:r>
              <a:rPr lang="ru-RU" dirty="0"/>
              <a:t>;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твёрдое </a:t>
            </a:r>
            <a:r>
              <a:rPr lang="ru-RU" dirty="0"/>
              <a:t>цоканье: </a:t>
            </a:r>
            <a:r>
              <a:rPr lang="ru-RU" b="1" dirty="0">
                <a:solidFill>
                  <a:schemeClr val="tx2"/>
                </a:solidFill>
              </a:rPr>
              <a:t>вот </a:t>
            </a:r>
            <a:r>
              <a:rPr lang="ru-RU" b="1" dirty="0" err="1">
                <a:solidFill>
                  <a:schemeClr val="tx2"/>
                </a:solidFill>
              </a:rPr>
              <a:t>цаво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баить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нацнуть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цавокать</a:t>
            </a:r>
            <a:r>
              <a:rPr lang="ru-RU" dirty="0"/>
              <a:t>;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твёрдый </a:t>
            </a:r>
            <a:r>
              <a:rPr lang="ru-RU" dirty="0"/>
              <a:t>[ч], близкий к [</a:t>
            </a:r>
            <a:r>
              <a:rPr lang="ru-RU" dirty="0" err="1"/>
              <a:t>тш</a:t>
            </a:r>
            <a:r>
              <a:rPr lang="ru-RU" dirty="0"/>
              <a:t>], на месте литературного [ч]: </a:t>
            </a:r>
            <a:r>
              <a:rPr lang="ru-RU" b="1" dirty="0" err="1">
                <a:solidFill>
                  <a:schemeClr val="tx2"/>
                </a:solidFill>
              </a:rPr>
              <a:t>внутшок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затшем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нитшаво</a:t>
            </a:r>
            <a:r>
              <a:rPr lang="ru-RU" dirty="0"/>
              <a:t>;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долгие </a:t>
            </a:r>
            <a:r>
              <a:rPr lang="ru-RU" dirty="0"/>
              <a:t>шипящие звучат твёрдо: </a:t>
            </a:r>
            <a:r>
              <a:rPr lang="ru-RU" b="1" dirty="0" err="1">
                <a:solidFill>
                  <a:schemeClr val="tx2"/>
                </a:solidFill>
              </a:rPr>
              <a:t>зашшыта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дожжык</a:t>
            </a:r>
            <a:r>
              <a:rPr lang="ru-RU" dirty="0"/>
              <a:t>;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произношение </a:t>
            </a:r>
            <a:r>
              <a:rPr lang="ru-RU" dirty="0"/>
              <a:t>[и] на месте [а]второго предударного слога в начале слова: </a:t>
            </a:r>
            <a:r>
              <a:rPr lang="ru-RU" b="1" dirty="0" err="1">
                <a:solidFill>
                  <a:schemeClr val="tx2"/>
                </a:solidFill>
              </a:rPr>
              <a:t>идияла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итойди</a:t>
            </a:r>
            <a:r>
              <a:rPr lang="ru-RU" dirty="0"/>
              <a:t>;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переход </a:t>
            </a:r>
            <a:r>
              <a:rPr lang="ru-RU" dirty="0"/>
              <a:t>[в] в [у] –неслоговой: </a:t>
            </a:r>
            <a:r>
              <a:rPr lang="ru-RU" b="1" dirty="0">
                <a:solidFill>
                  <a:schemeClr val="tx2"/>
                </a:solidFill>
              </a:rPr>
              <a:t>у лес, </a:t>
            </a:r>
            <a:r>
              <a:rPr lang="ru-RU" b="1" dirty="0" err="1">
                <a:solidFill>
                  <a:schemeClr val="tx2"/>
                </a:solidFill>
              </a:rPr>
              <a:t>удова</a:t>
            </a:r>
            <a:r>
              <a:rPr lang="ru-RU" b="1" dirty="0">
                <a:solidFill>
                  <a:schemeClr val="tx2"/>
                </a:solidFill>
              </a:rPr>
              <a:t>, у </a:t>
            </a:r>
            <a:r>
              <a:rPr lang="ru-RU" b="1" dirty="0" err="1">
                <a:solidFill>
                  <a:schemeClr val="tx2"/>
                </a:solidFill>
              </a:rPr>
              <a:t>пец</a:t>
            </a:r>
            <a:r>
              <a:rPr lang="ru-RU" dirty="0"/>
              <a:t>; замена звуков [в] и [ф] на [у] в середине слова перед согласным или в конце слова: </a:t>
            </a:r>
            <a:r>
              <a:rPr lang="ru-RU" b="1" dirty="0" err="1">
                <a:solidFill>
                  <a:schemeClr val="tx2"/>
                </a:solidFill>
              </a:rPr>
              <a:t>Краишеука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Хохлоука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деука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годоу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endParaRPr lang="ru-RU" b="1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ru-RU" dirty="0" smtClean="0"/>
              <a:t>много</a:t>
            </a:r>
            <a:r>
              <a:rPr lang="ru-RU" dirty="0"/>
              <a:t>; [з', с'] с </a:t>
            </a:r>
            <a:r>
              <a:rPr lang="ru-RU" dirty="0" err="1"/>
              <a:t>шипяшим</a:t>
            </a:r>
            <a:r>
              <a:rPr lang="ru-RU" dirty="0"/>
              <a:t> призвуком: </a:t>
            </a:r>
            <a:r>
              <a:rPr lang="ru-RU" b="1" dirty="0">
                <a:solidFill>
                  <a:schemeClr val="tx2"/>
                </a:solidFill>
              </a:rPr>
              <a:t>[ш'‘]</a:t>
            </a:r>
            <a:r>
              <a:rPr lang="ru-RU" b="1" dirty="0" err="1">
                <a:solidFill>
                  <a:schemeClr val="tx2"/>
                </a:solidFill>
              </a:rPr>
              <a:t>ирёдка</a:t>
            </a:r>
            <a:r>
              <a:rPr lang="ru-RU" b="1" dirty="0">
                <a:solidFill>
                  <a:schemeClr val="tx2"/>
                </a:solidFill>
              </a:rPr>
              <a:t>, [ш'‘]</a:t>
            </a:r>
            <a:r>
              <a:rPr lang="ru-RU" b="1" dirty="0" err="1">
                <a:solidFill>
                  <a:schemeClr val="tx2"/>
                </a:solidFill>
              </a:rPr>
              <a:t>тервец</a:t>
            </a:r>
            <a:r>
              <a:rPr lang="ru-RU" b="1" dirty="0">
                <a:solidFill>
                  <a:schemeClr val="tx2"/>
                </a:solidFill>
              </a:rPr>
              <a:t>, в[ж'‘]яла</a:t>
            </a:r>
          </a:p>
          <a:p>
            <a:pPr algn="just"/>
            <a:endParaRPr lang="ru-R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63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2"/>
                </a:solidFill>
              </a:rPr>
              <a:t>Заключение.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5"/>
            <a:ext cx="10929359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Таким образом, мы пришли к выводу, что  изучение </a:t>
            </a:r>
            <a:r>
              <a:rPr lang="ru-RU" dirty="0"/>
              <a:t>диалектов помогает глубже осознать родство славянских языков. Судьба диалекта неотделима от жизни народа</a:t>
            </a:r>
            <a:r>
              <a:rPr lang="ru-RU" dirty="0" smtClean="0"/>
              <a:t>. </a:t>
            </a:r>
            <a:r>
              <a:rPr lang="ru-RU" b="1" dirty="0">
                <a:solidFill>
                  <a:schemeClr val="tx2"/>
                </a:solidFill>
              </a:rPr>
              <a:t>Диалектная лексика – это средство создания местного колорита</a:t>
            </a:r>
            <a:r>
              <a:rPr lang="ru-RU" dirty="0"/>
              <a:t> 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Писатели, хорошо знавшие </a:t>
            </a:r>
            <a:r>
              <a:rPr lang="ru-RU" dirty="0"/>
              <a:t>народный язык, </a:t>
            </a:r>
            <a:r>
              <a:rPr lang="ru-RU" dirty="0" smtClean="0"/>
              <a:t>часто используют местный говор жителей </a:t>
            </a:r>
            <a:r>
              <a:rPr lang="ru-RU" dirty="0"/>
              <a:t>в своих произведениях.  Именно местная, </a:t>
            </a:r>
            <a:r>
              <a:rPr lang="ru-RU" b="1" dirty="0">
                <a:solidFill>
                  <a:schemeClr val="tx2"/>
                </a:solidFill>
              </a:rPr>
              <a:t>диалектная лексика способна передать </a:t>
            </a:r>
            <a:r>
              <a:rPr lang="ru-RU" b="1" dirty="0" smtClean="0">
                <a:solidFill>
                  <a:schemeClr val="tx2"/>
                </a:solidFill>
              </a:rPr>
              <a:t>всю </a:t>
            </a:r>
            <a:r>
              <a:rPr lang="ru-RU" b="1" dirty="0">
                <a:solidFill>
                  <a:schemeClr val="tx2"/>
                </a:solidFill>
              </a:rPr>
              <a:t>глубину любви автора к родному краю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4870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869538" cy="1325563"/>
          </a:xfrm>
        </p:spPr>
        <p:txBody>
          <a:bodyPr>
            <a:noAutofit/>
          </a:bodyPr>
          <a:lstStyle/>
          <a:p>
            <a:r>
              <a:rPr lang="ru-RU" sz="28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«Относитесь </a:t>
            </a:r>
            <a:r>
              <a:rPr lang="ru-RU" sz="2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родному языку бережно и любовно. Думайте о нем, изучайте его, и вам откроется мир безграничных радостей, ибо безграничны сокровища русского </a:t>
            </a:r>
            <a:r>
              <a:rPr lang="ru-RU" sz="28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языка».</a:t>
            </a: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В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Луговской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2073453"/>
            <a:ext cx="10515600" cy="4351338"/>
          </a:xfrm>
        </p:spPr>
        <p:txBody>
          <a:bodyPr>
            <a:normAutofit/>
          </a:bodyPr>
          <a:lstStyle/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Растыка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кущери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«синенькие»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как говорят только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волгоградцы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Волгоградцы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целом говорят довольно правильно, но есть ли слова, по которым можно безошибочно узнать жителя героического города на Волге?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32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98206" y="461473"/>
            <a:ext cx="10755594" cy="5715490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Изучение </a:t>
            </a:r>
            <a:r>
              <a:rPr lang="ru-RU" dirty="0"/>
              <a:t>волгоградских говоров Впервые описал языковые черты говоров, бытующих на территории нынешней Волгоградской области, Владимир Иванович Даль в статье </a:t>
            </a:r>
            <a:r>
              <a:rPr lang="ru-RU" dirty="0">
                <a:solidFill>
                  <a:schemeClr val="tx2"/>
                </a:solidFill>
              </a:rPr>
              <a:t>«О наречиях русского языка»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***</a:t>
            </a:r>
            <a:r>
              <a:rPr lang="ru-RU" dirty="0"/>
              <a:t>В статье В. И. Даль дал сжатый очерк наречий великорусского языка . «Толковый словарь живого великорусского языка» (1863—1866) сыграл большую роль в развитии русской диалектологии, в него включены многие диалектные слова.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690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волгоградских говоров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0576"/>
            <a:ext cx="10515600" cy="5416387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Солосин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(этнограф, исследовал поволжские говоры «Материалы для этнографии Астраханского края. Сведения о говоре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Ахтубинских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Царевского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уезда». Варшава, 1910 г.;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Миртов (в 20-е годы XX века обследовал Донские говоры). Статьи о фонетике донских говоров, «Донской словарь» (Ростов, 1929 г.). Внёс некоторые поправки в карту МДК;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волгоградских говоров Л.М. Орлов – основатель волгоградской диалектологической школы. Начиная с 1946 г. долгие годы возглавлял в ВГПИ работу по исследованию волгоградских говоров, выделил и описал группы говоров Волгоградской области. «Русские говоры Волгоградской области» (Волгоград, 1984). «Диалектологический атлас русских народных говоров Волгоградской области» (Волгоград, 1969).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Долгачёв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изучал говоры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Хопёрского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округа. «Язык земли родного края» (Волгоград, 1985, 1989); Очерки по истории Волгоградского края. Волгоград, 1974. Рябов С.И. История родного края. Книга для учителя. Волгоград, 1988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волгоградских говоров Р.И. Кудряшова продолжает работу, начатую Л.М. Орловым. Докторская диссертация Р.И. Кудряшовой посвящена особенностям волгоградских донских говоров. «Специфика языковых процессов в диалектах изолированного типа (на материале донских казачьих говоров Волгоградской области)» (Волгоград, 1998).</a:t>
            </a:r>
          </a:p>
          <a:p>
            <a:r>
              <a:rPr lang="ru-RU" sz="1800" dirty="0"/>
              <a:t/>
            </a:r>
            <a:br>
              <a:rPr lang="ru-RU" sz="1800" dirty="0"/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824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8923" y="427289"/>
            <a:ext cx="11331724" cy="575821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Поскольку Волгоград близок к казачьему краю, многие </a:t>
            </a:r>
            <a:r>
              <a:rPr lang="ru-RU" dirty="0" err="1"/>
              <a:t>волгоградцы</a:t>
            </a:r>
            <a:r>
              <a:rPr lang="ru-RU" dirty="0"/>
              <a:t> являются выходцами из казачьих мест. Они и принесли с собой эти казачьи слова, часть которых достаточно прочно вошла в наш </a:t>
            </a:r>
            <a:r>
              <a:rPr lang="ru-RU" dirty="0" smtClean="0"/>
              <a:t>лексикон. Многие </a:t>
            </a:r>
            <a:r>
              <a:rPr lang="ru-RU" dirty="0"/>
              <a:t>из них носят гастрономический характер: </a:t>
            </a:r>
            <a:r>
              <a:rPr lang="ru-RU" dirty="0">
                <a:solidFill>
                  <a:schemeClr val="tx2"/>
                </a:solidFill>
              </a:rPr>
              <a:t>«каймак»</a:t>
            </a:r>
            <a:r>
              <a:rPr lang="ru-RU" dirty="0"/>
              <a:t>, </a:t>
            </a:r>
            <a:r>
              <a:rPr lang="ru-RU" dirty="0">
                <a:solidFill>
                  <a:schemeClr val="tx2"/>
                </a:solidFill>
              </a:rPr>
              <a:t>«нардек» </a:t>
            </a:r>
            <a:r>
              <a:rPr lang="ru-RU" dirty="0"/>
              <a:t>или, например, </a:t>
            </a:r>
            <a:r>
              <a:rPr lang="ru-RU" dirty="0">
                <a:solidFill>
                  <a:schemeClr val="tx2"/>
                </a:solidFill>
              </a:rPr>
              <a:t>«синенькие»</a:t>
            </a:r>
            <a:r>
              <a:rPr lang="ru-RU" dirty="0"/>
              <a:t>. Если в Москве сказать на рынке: «Дайте мне синеньких», вас просто не поймут. Волгоград — другое дело: здесь баклажаны по-другому и </a:t>
            </a:r>
            <a:r>
              <a:rPr lang="ru-RU" dirty="0" smtClean="0"/>
              <a:t>не </a:t>
            </a:r>
            <a:r>
              <a:rPr lang="ru-RU" dirty="0"/>
              <a:t>называют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457200" lvl="1" indent="0">
              <a:lnSpc>
                <a:spcPct val="150000"/>
              </a:lnSpc>
              <a:buNone/>
            </a:pPr>
            <a:r>
              <a:rPr lang="ru-RU" u="sng" dirty="0" smtClean="0">
                <a:solidFill>
                  <a:srgbClr val="37404D"/>
                </a:solidFill>
                <a:latin typeface="Roboto"/>
              </a:rPr>
              <a:t>каймак </a:t>
            </a:r>
            <a:r>
              <a:rPr lang="ru-RU" dirty="0">
                <a:solidFill>
                  <a:srgbClr val="37404D"/>
                </a:solidFill>
                <a:latin typeface="Roboto"/>
              </a:rPr>
              <a:t>— снятые запеченные пенки с охлажденного жирного молока;</a:t>
            </a:r>
            <a:r>
              <a:rPr lang="ru-RU" dirty="0"/>
              <a:t/>
            </a:r>
            <a:br>
              <a:rPr lang="ru-RU" dirty="0"/>
            </a:br>
            <a:r>
              <a:rPr lang="ru-RU" u="sng" dirty="0" smtClean="0">
                <a:solidFill>
                  <a:srgbClr val="37404D"/>
                </a:solidFill>
                <a:latin typeface="Roboto"/>
              </a:rPr>
              <a:t>нардек </a:t>
            </a:r>
            <a:r>
              <a:rPr lang="ru-RU" dirty="0">
                <a:solidFill>
                  <a:srgbClr val="37404D"/>
                </a:solidFill>
                <a:latin typeface="Roboto"/>
              </a:rPr>
              <a:t>— арбузный мед;</a:t>
            </a:r>
            <a:r>
              <a:rPr lang="ru-RU" dirty="0"/>
              <a:t/>
            </a:r>
            <a:br>
              <a:rPr lang="ru-RU" dirty="0"/>
            </a:br>
            <a:r>
              <a:rPr lang="ru-RU" u="sng" dirty="0" smtClean="0">
                <a:solidFill>
                  <a:srgbClr val="37404D"/>
                </a:solidFill>
                <a:latin typeface="Roboto"/>
              </a:rPr>
              <a:t>синенькие</a:t>
            </a:r>
            <a:r>
              <a:rPr lang="ru-RU" dirty="0" smtClean="0">
                <a:solidFill>
                  <a:srgbClr val="37404D"/>
                </a:solidFill>
                <a:latin typeface="Roboto"/>
              </a:rPr>
              <a:t> </a:t>
            </a:r>
            <a:r>
              <a:rPr lang="ru-RU" dirty="0">
                <a:solidFill>
                  <a:srgbClr val="37404D"/>
                </a:solidFill>
                <a:latin typeface="Roboto"/>
              </a:rPr>
              <a:t>— баклажаны;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67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7110" y="504202"/>
            <a:ext cx="11194992" cy="567276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у Волгограда и другие интересные лексические особенности. Хлеб здесь меряют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сайками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буханками, булками или батонами. Глаза оппонента в споре, особенно если они вытаращенные и вдобавок бесстыжие, непременно становятся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зенками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чьи-то ноги в общественном транспорте мешают проходу других граждан, особенно находящихся в недобром расположении духа, то они автоматически превращаются в </a:t>
            </a:r>
            <a:r>
              <a:rPr lang="ru-RU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гачи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 если кому-то уступят место, то почти наверняка предложат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присесть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слово «сесть» у нас не в чести.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Щенков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волгоградцы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чаще всего называют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кутятами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тёрн для жителей некоторых районов Волгоградской области является исключительно </a:t>
            </a:r>
            <a:r>
              <a:rPr lang="ru-RU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тёреном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торном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пирамидальный тополь в волгоградской глубинке иногда называют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раиной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райское дерево, стало быть.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766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747" y="316194"/>
            <a:ext cx="11254811" cy="5860769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северной части Волгоградской области можно часто услышать слово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«корец»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корчик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может быть как ковш для зачерпывания воды, так и совок для сметания мусора. Заднюю часть двора там называют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«задами»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скотный двор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«базом»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косточки вишни —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«бобками»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Женщины в волгоградской провинции иногда собирают волосы в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«кулю»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мужчины регулярно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броются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кто-то позволил себе дорогую покупку, то соседи могут отпустить по этому поводу шпильку — сказать полу в шутку, полу в упрек: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кучеряво живете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мол. Ну или осведомиться: почем такая вещь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«фильдеперсовая»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продавцы в магазинах часто просят деньги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«под расчет»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так, чтобы без сдачи то есть.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158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7667" y="376015"/>
            <a:ext cx="836633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37404D"/>
                </a:solidFill>
                <a:latin typeface="Roboto"/>
              </a:rPr>
              <a:t>• </a:t>
            </a:r>
            <a:r>
              <a:rPr lang="ru-RU" dirty="0" err="1">
                <a:solidFill>
                  <a:srgbClr val="37404D"/>
                </a:solidFill>
                <a:latin typeface="Roboto"/>
              </a:rPr>
              <a:t>Грядушка</a:t>
            </a:r>
            <a:r>
              <a:rPr lang="ru-RU" dirty="0">
                <a:solidFill>
                  <a:srgbClr val="37404D"/>
                </a:solidFill>
                <a:latin typeface="Roboto"/>
              </a:rPr>
              <a:t> — стенка кровати;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37404D"/>
                </a:solidFill>
                <a:latin typeface="Roboto"/>
              </a:rPr>
              <a:t>• каймак — снятые запеченные пенки с охлажденного жирного молока;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37404D"/>
                </a:solidFill>
                <a:latin typeface="Roboto"/>
              </a:rPr>
              <a:t>•</a:t>
            </a:r>
            <a:r>
              <a:rPr lang="ru-RU" b="1" dirty="0">
                <a:solidFill>
                  <a:srgbClr val="37404D"/>
                </a:solidFill>
                <a:latin typeface="Roboto"/>
              </a:rPr>
              <a:t> </a:t>
            </a:r>
            <a:r>
              <a:rPr lang="ru-RU" dirty="0">
                <a:solidFill>
                  <a:srgbClr val="37404D"/>
                </a:solidFill>
                <a:latin typeface="Roboto"/>
              </a:rPr>
              <a:t>нардек — арбузный мед;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37404D"/>
                </a:solidFill>
                <a:latin typeface="Roboto"/>
              </a:rPr>
              <a:t>• </a:t>
            </a:r>
            <a:r>
              <a:rPr lang="ru-RU" dirty="0" err="1">
                <a:solidFill>
                  <a:srgbClr val="37404D"/>
                </a:solidFill>
                <a:latin typeface="Roboto"/>
              </a:rPr>
              <a:t>кущери</a:t>
            </a:r>
            <a:r>
              <a:rPr lang="ru-RU" dirty="0">
                <a:solidFill>
                  <a:srgbClr val="37404D"/>
                </a:solidFill>
                <a:latin typeface="Roboto"/>
              </a:rPr>
              <a:t> — густой кустарник;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37404D"/>
                </a:solidFill>
                <a:latin typeface="Roboto"/>
              </a:rPr>
              <a:t>• </a:t>
            </a:r>
            <a:r>
              <a:rPr lang="ru-RU" dirty="0" err="1">
                <a:solidFill>
                  <a:srgbClr val="37404D"/>
                </a:solidFill>
                <a:latin typeface="Roboto"/>
              </a:rPr>
              <a:t>растыка</a:t>
            </a:r>
            <a:r>
              <a:rPr lang="ru-RU" dirty="0">
                <a:solidFill>
                  <a:srgbClr val="37404D"/>
                </a:solidFill>
                <a:latin typeface="Roboto"/>
              </a:rPr>
              <a:t> — неумеха, растяпа;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37404D"/>
                </a:solidFill>
                <a:latin typeface="Roboto"/>
              </a:rPr>
              <a:t>• синенькие — баклажаны;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37404D"/>
                </a:solidFill>
                <a:latin typeface="Roboto"/>
              </a:rPr>
              <a:t>• остров Крит — остров на реке Волге неподалеку от Волгограда.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0234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495" y="0"/>
            <a:ext cx="9861847" cy="6920594"/>
          </a:xfrm>
        </p:spPr>
      </p:pic>
    </p:spTree>
    <p:extLst>
      <p:ext uri="{BB962C8B-B14F-4D97-AF65-F5344CB8AC3E}">
        <p14:creationId xmlns:p14="http://schemas.microsoft.com/office/powerpoint/2010/main" val="244211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</TotalTime>
  <Words>1419</Words>
  <Application>Microsoft Office PowerPoint</Application>
  <PresentationFormat>Широкоэкранный</PresentationFormat>
  <Paragraphs>57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AGReverance</vt:lpstr>
      <vt:lpstr>Arial</vt:lpstr>
      <vt:lpstr>Calibri</vt:lpstr>
      <vt:lpstr>Roboto</vt:lpstr>
      <vt:lpstr>Times New Roman</vt:lpstr>
      <vt:lpstr>Тема Office</vt:lpstr>
      <vt:lpstr>Диалекты Волгоградской области</vt:lpstr>
      <vt:lpstr>«Относитесь к родному языку бережно и любовно. Думайте о нем, изучайте его, и вам откроется мир безграничных радостей, ибо безграничны сокровища русского языка».                                                                             В. Луговской.</vt:lpstr>
      <vt:lpstr>Презентация PowerPoint</vt:lpstr>
      <vt:lpstr>Изучение волгоградских говоров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Донские (западные) говоры</vt:lpstr>
      <vt:lpstr>Презентация PowerPoint</vt:lpstr>
      <vt:lpstr>Волжские ( восточные) говоры</vt:lpstr>
      <vt:lpstr>«А тады-т мы без денег жили-ти. Между нами-ти была одна деуцонка».</vt:lpstr>
      <vt:lpstr>Презентация PowerPoint</vt:lpstr>
      <vt:lpstr>Заключение.</vt:lpstr>
    </vt:vector>
  </TitlesOfParts>
  <Manager>Полшкова Виктория Валерьяновна</Manager>
  <Company>МАОУ ДО ЦРТДиЮ Каменского района Пензенской области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Литература</dc:title>
  <dc:subject>литература</dc:subject>
  <dc:creator>Viktoriya Polshkova</dc:creator>
  <cp:keywords>литература;книги</cp:keywords>
  <cp:lastModifiedBy>Smith John</cp:lastModifiedBy>
  <cp:revision>21</cp:revision>
  <dcterms:created xsi:type="dcterms:W3CDTF">2019-04-16T15:48:18Z</dcterms:created>
  <dcterms:modified xsi:type="dcterms:W3CDTF">2021-09-19T19:42:40Z</dcterms:modified>
</cp:coreProperties>
</file>