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4" r:id="rId10"/>
    <p:sldId id="271" r:id="rId11"/>
    <p:sldId id="265" r:id="rId12"/>
    <p:sldId id="273" r:id="rId13"/>
    <p:sldId id="274" r:id="rId14"/>
    <p:sldId id="266" r:id="rId15"/>
    <p:sldId id="272" r:id="rId16"/>
    <p:sldId id="267" r:id="rId17"/>
    <p:sldId id="277" r:id="rId18"/>
    <p:sldId id="268" r:id="rId19"/>
    <p:sldId id="280" r:id="rId20"/>
    <p:sldId id="263" r:id="rId21"/>
    <p:sldId id="275" r:id="rId22"/>
    <p:sldId id="276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B54-D167-417C-BD9E-91F70FF2D4F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83F-AE93-42AF-BB24-6E2213706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21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B54-D167-417C-BD9E-91F70FF2D4F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83F-AE93-42AF-BB24-6E2213706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426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B54-D167-417C-BD9E-91F70FF2D4F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83F-AE93-42AF-BB24-6E2213706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079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B54-D167-417C-BD9E-91F70FF2D4F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83F-AE93-42AF-BB24-6E2213706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307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B54-D167-417C-BD9E-91F70FF2D4F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83F-AE93-42AF-BB24-6E2213706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455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B54-D167-417C-BD9E-91F70FF2D4F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83F-AE93-42AF-BB24-6E2213706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802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B54-D167-417C-BD9E-91F70FF2D4F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83F-AE93-42AF-BB24-6E2213706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778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B54-D167-417C-BD9E-91F70FF2D4F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83F-AE93-42AF-BB24-6E2213706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861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B54-D167-417C-BD9E-91F70FF2D4F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83F-AE93-42AF-BB24-6E2213706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483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B54-D167-417C-BD9E-91F70FF2D4F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83F-AE93-42AF-BB24-6E2213706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163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B54-D167-417C-BD9E-91F70FF2D4F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83F-AE93-42AF-BB24-6E2213706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011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A8B54-D167-417C-BD9E-91F70FF2D4F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6383F-AE93-42AF-BB24-6E2213706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097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2130425"/>
            <a:ext cx="5110336" cy="1874639"/>
          </a:xfrm>
        </p:spPr>
        <p:txBody>
          <a:bodyPr>
            <a:noAutofit/>
          </a:bodyPr>
          <a:lstStyle/>
          <a:p>
            <a:pPr marL="448310"/>
            <a:r>
              <a:rPr lang="ru-RU" sz="2800" b="1" i="1" kern="50" dirty="0" smtClean="0">
                <a:solidFill>
                  <a:srgbClr val="800000"/>
                </a:solidFill>
                <a:effectLst/>
                <a:latin typeface="Times New Roman"/>
                <a:ea typeface="Andale Sans UI"/>
              </a:rPr>
              <a:t> </a:t>
            </a:r>
            <a:r>
              <a:rPr lang="ru-RU" sz="2800" b="1" i="1" kern="1400" dirty="0" smtClean="0">
                <a:solidFill>
                  <a:srgbClr val="FF0000"/>
                </a:solidFill>
                <a:effectLst/>
                <a:latin typeface="Times New Roman"/>
                <a:ea typeface="Andale Sans UI"/>
              </a:rPr>
              <a:t>Проект </a:t>
            </a:r>
            <a:r>
              <a:rPr lang="ru-RU" sz="2800" b="1" i="1" kern="1400" dirty="0" smtClean="0">
                <a:solidFill>
                  <a:srgbClr val="000000"/>
                </a:solidFill>
                <a:effectLst/>
                <a:latin typeface="Times New Roman"/>
                <a:ea typeface="Andale Sans UI"/>
              </a:rPr>
              <a:t/>
            </a:r>
            <a:br>
              <a:rPr lang="ru-RU" sz="2800" b="1" i="1" kern="1400" dirty="0" smtClean="0">
                <a:solidFill>
                  <a:srgbClr val="000000"/>
                </a:solidFill>
                <a:effectLst/>
                <a:latin typeface="Times New Roman"/>
                <a:ea typeface="Andale Sans UI"/>
              </a:rPr>
            </a:br>
            <a:r>
              <a:rPr lang="ru-RU" sz="2800" b="1" i="1" kern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Andale Sans UI"/>
              </a:rPr>
              <a:t>«Разноцветная неделя» </a:t>
            </a:r>
            <a:br>
              <a:rPr lang="ru-RU" sz="2800" b="1" i="1" kern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Andale Sans UI"/>
              </a:rPr>
            </a:br>
            <a:r>
              <a:rPr lang="ru-RU" sz="2800" b="1" i="1" kern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Andale Sans UI"/>
              </a:rPr>
              <a:t>для детей</a:t>
            </a:r>
            <a:r>
              <a:rPr lang="ru-RU" sz="2800" kern="5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Andale Sans UI"/>
              </a:rPr>
              <a:t/>
            </a:r>
            <a:br>
              <a:rPr lang="ru-RU" sz="2800" kern="5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Andale Sans UI"/>
              </a:rPr>
            </a:br>
            <a:r>
              <a:rPr lang="ru-RU" sz="2800" b="1" i="1" kern="14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Andale Sans UI"/>
              </a:rPr>
              <a:t>средней возрастной</a:t>
            </a:r>
            <a:r>
              <a:rPr lang="ru-RU" sz="2800" b="1" i="1" kern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Andale Sans UI"/>
              </a:rPr>
              <a:t> группы </a:t>
            </a:r>
            <a:br>
              <a:rPr lang="ru-RU" sz="2800" b="1" i="1" kern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Andale Sans UI"/>
              </a:rPr>
            </a:br>
            <a:r>
              <a:rPr lang="ru-RU" sz="2800" b="1" i="1" kern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Andale Sans UI"/>
              </a:rPr>
              <a:t> «</a:t>
            </a:r>
            <a:r>
              <a:rPr lang="ru-RU" sz="2800" b="1" i="1" kern="14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Andale Sans UI"/>
              </a:rPr>
              <a:t>Почемучки</a:t>
            </a:r>
            <a:r>
              <a:rPr lang="ru-RU" sz="2800" b="1" i="1" kern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Andale Sans UI"/>
              </a:rPr>
              <a:t>»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740252" cy="1561728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 smtClean="0">
                <a:solidFill>
                  <a:schemeClr val="tx1"/>
                </a:solidFill>
              </a:rPr>
              <a:t>  </a:t>
            </a:r>
            <a:r>
              <a:rPr lang="ru-RU" sz="2400" b="1" i="1" dirty="0" smtClean="0">
                <a:solidFill>
                  <a:srgbClr val="002060"/>
                </a:solidFill>
              </a:rPr>
              <a:t>Выполнила воспитатель                              первой квалификационной категории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</a:rPr>
              <a:t>Широкова Любовь Сергеевна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овь\Desktop\детский сад\проекты\раз.неделя фото\красный\DSC004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3116"/>
            <a:ext cx="5237128" cy="392909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Users\Любовь\Desktop\детский сад\проекты\раз.неделя фото\красный\DSC00569.JPG"/>
          <p:cNvPicPr>
            <a:picLocks noChangeAspect="1" noChangeArrowheads="1"/>
          </p:cNvPicPr>
          <p:nvPr/>
        </p:nvPicPr>
        <p:blipFill>
          <a:blip r:embed="rId3"/>
          <a:srcRect l="17094" r="14529"/>
          <a:stretch>
            <a:fillRect/>
          </a:stretch>
        </p:blipFill>
        <p:spPr bwMode="auto">
          <a:xfrm>
            <a:off x="5888574" y="0"/>
            <a:ext cx="3255426" cy="3571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http://im0-tub-ru.yandex.net/i?id=62055cc8da6232b84d4f7e864d001fe5&amp;n=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901" y="207485"/>
            <a:ext cx="2222273" cy="2292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https://im0-tub-ru.yandex.net/i?id=70e7a15c80b2fdda21e8f734489a75a3&amp;n=33&amp;h=17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722536"/>
            <a:ext cx="2893238" cy="2135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041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 «Знакомьтесь – я Жёлтый» 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 l="5598" t="15437"/>
          <a:stretch>
            <a:fillRect/>
          </a:stretch>
        </p:blipFill>
        <p:spPr bwMode="auto">
          <a:xfrm>
            <a:off x="642910" y="1071545"/>
            <a:ext cx="8001056" cy="5377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5897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 l="4639" t="12438"/>
          <a:stretch>
            <a:fillRect/>
          </a:stretch>
        </p:blipFill>
        <p:spPr bwMode="auto">
          <a:xfrm>
            <a:off x="285720" y="428604"/>
            <a:ext cx="3929090" cy="2706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 l="12821" t="12450" r="6227"/>
          <a:stretch>
            <a:fillRect/>
          </a:stretch>
        </p:blipFill>
        <p:spPr bwMode="auto">
          <a:xfrm>
            <a:off x="4714876" y="714356"/>
            <a:ext cx="4071966" cy="3303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736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3483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l="5283" t="18750" r="12660"/>
          <a:stretch>
            <a:fillRect/>
          </a:stretch>
        </p:blipFill>
        <p:spPr bwMode="auto">
          <a:xfrm>
            <a:off x="2643174" y="3714728"/>
            <a:ext cx="4231328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 l="10508" t="10714" r="9110"/>
          <a:stretch>
            <a:fillRect/>
          </a:stretch>
        </p:blipFill>
        <p:spPr bwMode="auto">
          <a:xfrm>
            <a:off x="5000628" y="273822"/>
            <a:ext cx="3857652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664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Среда </a:t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«Давайте знакомится – я Зелёный!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7" name="Picture 1" descr="C:\Users\Любовь\Desktop\детский сад\проекты\раз.неделя фото\зеленый\DSC005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643338" cy="27333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 l="24952" t="16721" r="32037"/>
          <a:stretch>
            <a:fillRect/>
          </a:stretch>
        </p:blipFill>
        <p:spPr bwMode="auto">
          <a:xfrm>
            <a:off x="3714744" y="2643182"/>
            <a:ext cx="1903594" cy="323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 l="12821" r="10256"/>
          <a:stretch>
            <a:fillRect/>
          </a:stretch>
        </p:blipFill>
        <p:spPr bwMode="auto">
          <a:xfrm>
            <a:off x="5856959" y="1285860"/>
            <a:ext cx="307637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52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Любовь\Desktop\детский сад\проекты\раз.неделя фото\зеленый\DSC005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57166"/>
            <a:ext cx="3332718" cy="25003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l="6818" r="4545"/>
          <a:stretch>
            <a:fillRect/>
          </a:stretch>
        </p:blipFill>
        <p:spPr bwMode="auto">
          <a:xfrm>
            <a:off x="214282" y="357166"/>
            <a:ext cx="3071834" cy="2528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 l="25641" r="27350"/>
          <a:stretch>
            <a:fillRect/>
          </a:stretch>
        </p:blipFill>
        <p:spPr bwMode="auto">
          <a:xfrm>
            <a:off x="7215206" y="114010"/>
            <a:ext cx="1785918" cy="2850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/>
          <a:srcRect b="20253"/>
          <a:stretch>
            <a:fillRect/>
          </a:stretch>
        </p:blipFill>
        <p:spPr bwMode="auto">
          <a:xfrm>
            <a:off x="214282" y="3214686"/>
            <a:ext cx="4542986" cy="3357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286124"/>
            <a:ext cx="4427888" cy="3321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382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Четверг </a:t>
            </a:r>
            <a:b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«Разрешите представиться – Я Синий»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439" y="1303635"/>
            <a:ext cx="7117845" cy="5340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078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 l="10944" t="29229" r="21315"/>
          <a:stretch>
            <a:fillRect/>
          </a:stretch>
        </p:blipFill>
        <p:spPr bwMode="auto">
          <a:xfrm>
            <a:off x="142844" y="0"/>
            <a:ext cx="4101496" cy="3214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30" y="0"/>
            <a:ext cx="4643470" cy="32299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 l="18032" r="14754"/>
          <a:stretch>
            <a:fillRect/>
          </a:stretch>
        </p:blipFill>
        <p:spPr bwMode="auto">
          <a:xfrm>
            <a:off x="2571736" y="3357562"/>
            <a:ext cx="2928958" cy="3269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 l="23402" t="23411" r="29722" b="5104"/>
          <a:stretch>
            <a:fillRect/>
          </a:stretch>
        </p:blipFill>
        <p:spPr bwMode="auto">
          <a:xfrm>
            <a:off x="500034" y="3357562"/>
            <a:ext cx="1643074" cy="3340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/>
          <a:srcRect l="21368" t="11392"/>
          <a:stretch>
            <a:fillRect/>
          </a:stretch>
        </p:blipFill>
        <p:spPr bwMode="auto">
          <a:xfrm>
            <a:off x="5715008" y="3643314"/>
            <a:ext cx="3126530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383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64" y="357166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Пятница 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«Давайте познакомимся – я Фиолетовый!» 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661378" cy="499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4523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 t="17573" b="16033"/>
          <a:stretch>
            <a:fillRect/>
          </a:stretch>
        </p:blipFill>
        <p:spPr bwMode="auto">
          <a:xfrm>
            <a:off x="500034" y="3714752"/>
            <a:ext cx="5736688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 l="23871" t="9090" r="7153"/>
          <a:stretch>
            <a:fillRect/>
          </a:stretch>
        </p:blipFill>
        <p:spPr bwMode="auto">
          <a:xfrm>
            <a:off x="-1" y="0"/>
            <a:ext cx="3467785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/>
          <a:srcRect l="25641" r="14529"/>
          <a:stretch>
            <a:fillRect/>
          </a:stretch>
        </p:blipFill>
        <p:spPr bwMode="auto">
          <a:xfrm>
            <a:off x="6606485" y="3357562"/>
            <a:ext cx="2108919" cy="3437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14290"/>
            <a:ext cx="3904041" cy="2928958"/>
          </a:xfrm>
          <a:prstGeom prst="ellipse">
            <a:avLst/>
          </a:prstGeom>
          <a:ln w="190500" cap="rnd">
            <a:solidFill>
              <a:srgbClr val="7030A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Состав проектной группы: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Руководитель проекта – воспитатель.</a:t>
            </a:r>
          </a:p>
          <a:p>
            <a:r>
              <a:rPr lang="ru-RU" dirty="0" smtClean="0"/>
              <a:t>Участники - дети и родители средней группы.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 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kern="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  <a:t>Тип проекта:</a:t>
            </a:r>
            <a:endParaRPr lang="ru-RU" sz="2800" kern="5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 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По доминирующей в проекте деятельности: творческий.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По содержанию: обучающий.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По числу участников проекта: групповой (15-21 человек, все желающие).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По времени проведения: краткосрочный 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По характеру контактов: ребенок и семья, в рамках ДОУ.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По профилю знаний: многопредметный.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По характеру участия ребенка в проекте: участник от зарождения идеи до получения результата.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58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648"/>
            <a:ext cx="8229600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kern="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  <a:t>Заключительный этап</a:t>
            </a:r>
            <a:r>
              <a:rPr lang="ru-RU" sz="4000" kern="50" dirty="0" smtClean="0">
                <a:effectLst/>
                <a:latin typeface="Times New Roman"/>
                <a:ea typeface="Andale Sans UI"/>
              </a:rPr>
              <a:t/>
            </a:r>
            <a:br>
              <a:rPr lang="ru-RU" sz="4000" kern="50" dirty="0" smtClean="0">
                <a:effectLst/>
                <a:latin typeface="Times New Roman"/>
                <a:ea typeface="Andale Sans U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9"/>
            <a:ext cx="5328592" cy="4752527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0"/>
              </a:spcAft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Образовательная деятельность по ОО «Художественное творчество» - рисование радуги.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создание рисунка «Разноцветная палитра».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В заключении хочется отметить, что все поставленные задачи успешно решены, дети и родители приняли активное участие в реализации проекта. Результат достигнут.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endParaRPr lang="ru-RU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 l="13690" r="9981"/>
          <a:stretch>
            <a:fillRect/>
          </a:stretch>
        </p:blipFill>
        <p:spPr bwMode="auto">
          <a:xfrm>
            <a:off x="5715008" y="1142984"/>
            <a:ext cx="3428992" cy="337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17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Что такое радуга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874" r="14063"/>
          <a:stretch>
            <a:fillRect/>
          </a:stretch>
        </p:blipFill>
        <p:spPr bwMode="auto">
          <a:xfrm>
            <a:off x="214282" y="1285860"/>
            <a:ext cx="3844258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Выноска-облако 7"/>
          <p:cNvSpPr/>
          <p:nvPr/>
        </p:nvSpPr>
        <p:spPr>
          <a:xfrm>
            <a:off x="3929058" y="1142984"/>
            <a:ext cx="4857784" cy="3143272"/>
          </a:xfrm>
          <a:prstGeom prst="cloudCallout">
            <a:avLst>
              <a:gd name="adj1" fmla="val -71238"/>
              <a:gd name="adj2" fmla="val 2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Катя: «Я видела радугу высоко на небе, она очень красивая, разноцветная и была она после дождика. Мне очень понравилась!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671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 smtClean="0">
                <a:solidFill>
                  <a:srgbClr val="FF0000"/>
                </a:solidFill>
                <a:ea typeface="Calibri"/>
                <a:cs typeface="Times New Roman"/>
              </a:rPr>
              <a:t>Лиза:</a:t>
            </a:r>
            <a:endParaRPr lang="ru-RU" sz="18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 smtClean="0">
                <a:solidFill>
                  <a:srgbClr val="FF0000"/>
                </a:solidFill>
                <a:ea typeface="Calibri"/>
                <a:cs typeface="Times New Roman"/>
              </a:rPr>
              <a:t>Далёкая, </a:t>
            </a:r>
            <a:r>
              <a:rPr lang="ru-RU" b="1" i="1" dirty="0">
                <a:solidFill>
                  <a:srgbClr val="FF0000"/>
                </a:solidFill>
                <a:ea typeface="Calibri"/>
                <a:cs typeface="Times New Roman"/>
              </a:rPr>
              <a:t>красивая, </a:t>
            </a:r>
            <a:r>
              <a:rPr lang="ru-RU" b="1" i="1" dirty="0" smtClean="0">
                <a:solidFill>
                  <a:srgbClr val="FF0000"/>
                </a:solidFill>
                <a:ea typeface="Calibri"/>
                <a:cs typeface="Times New Roman"/>
              </a:rPr>
              <a:t>разноцветная, </a:t>
            </a:r>
            <a:r>
              <a:rPr lang="ru-RU" b="1" i="1" dirty="0">
                <a:solidFill>
                  <a:srgbClr val="FF0000"/>
                </a:solidFill>
                <a:ea typeface="Calibri"/>
                <a:cs typeface="Times New Roman"/>
              </a:rPr>
              <a:t>появляется, когда закончился дождик, светится как солнышко.</a:t>
            </a:r>
            <a:endParaRPr lang="ru-RU" sz="18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 smtClean="0">
                <a:solidFill>
                  <a:srgbClr val="0070C0"/>
                </a:solidFill>
                <a:ea typeface="Calibri"/>
                <a:cs typeface="Times New Roman"/>
              </a:rPr>
              <a:t>Стёпа:</a:t>
            </a:r>
            <a:endParaRPr lang="ru-RU" sz="18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>
                <a:solidFill>
                  <a:srgbClr val="0070C0"/>
                </a:solidFill>
                <a:ea typeface="Calibri"/>
                <a:cs typeface="Times New Roman"/>
              </a:rPr>
              <a:t>У нее там цвета всякие, красивые, синий, фиолетовый, красный, зеленый, желтый, </a:t>
            </a:r>
            <a:r>
              <a:rPr lang="ru-RU" b="1" i="1" dirty="0" smtClean="0">
                <a:solidFill>
                  <a:srgbClr val="0070C0"/>
                </a:solidFill>
                <a:ea typeface="Calibri"/>
                <a:cs typeface="Times New Roman"/>
              </a:rPr>
              <a:t>я видел ее возле фонтана.</a:t>
            </a:r>
            <a:endParaRPr lang="ru-RU" sz="18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 smtClean="0">
                <a:solidFill>
                  <a:srgbClr val="7030A0"/>
                </a:solidFill>
                <a:ea typeface="Calibri"/>
                <a:cs typeface="Times New Roman"/>
              </a:rPr>
              <a:t>Лера:</a:t>
            </a:r>
            <a:endParaRPr lang="ru-RU" sz="18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>
                <a:solidFill>
                  <a:srgbClr val="7030A0"/>
                </a:solidFill>
                <a:ea typeface="Calibri"/>
                <a:cs typeface="Times New Roman"/>
              </a:rPr>
              <a:t>Каждый охотник желает </a:t>
            </a:r>
            <a:endParaRPr lang="ru-RU" b="1" i="1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 smtClean="0">
                <a:solidFill>
                  <a:srgbClr val="7030A0"/>
                </a:solidFill>
                <a:ea typeface="Calibri"/>
                <a:cs typeface="Times New Roman"/>
              </a:rPr>
              <a:t>знать</a:t>
            </a:r>
            <a:r>
              <a:rPr lang="ru-RU" b="1" i="1" dirty="0">
                <a:solidFill>
                  <a:srgbClr val="7030A0"/>
                </a:solidFill>
                <a:ea typeface="Calibri"/>
                <a:cs typeface="Times New Roman"/>
              </a:rPr>
              <a:t>, где сидит фазан</a:t>
            </a:r>
            <a:r>
              <a:rPr lang="ru-RU" b="1" i="1" dirty="0" smtClean="0">
                <a:solidFill>
                  <a:srgbClr val="7030A0"/>
                </a:solidFill>
                <a:ea typeface="Calibri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ru-RU" b="1" i="1" dirty="0">
                <a:solidFill>
                  <a:srgbClr val="7030A0"/>
                </a:solidFill>
                <a:ea typeface="Calibri"/>
                <a:cs typeface="Times New Roman"/>
              </a:rPr>
              <a:t>Я радугу видела в мультике.</a:t>
            </a:r>
            <a:endParaRPr lang="ru-RU" sz="18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147" name="Picture 3" descr="C:\Users\Любовь\Desktop\детский сад\проекты\раз.неделя фото\зеленый\DSC00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900" y="3571876"/>
            <a:ext cx="3904040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93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 l="3333" t="2962" r="2222" b="12620"/>
          <a:stretch>
            <a:fillRect/>
          </a:stretch>
        </p:blipFill>
        <p:spPr bwMode="auto">
          <a:xfrm>
            <a:off x="1500166" y="1714488"/>
            <a:ext cx="6072230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149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kern="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  <a:t>Цель проекта:</a:t>
            </a:r>
            <a:r>
              <a:rPr lang="ru-RU" sz="4000" kern="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  <a:t/>
            </a:r>
            <a:br>
              <a:rPr lang="ru-RU" sz="4000" kern="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Закрепление всех цветов и умение находить предметы заданного цвета вокруг себя.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endParaRPr lang="ru-RU" dirty="0"/>
          </a:p>
        </p:txBody>
      </p:sp>
      <p:pic>
        <p:nvPicPr>
          <p:cNvPr id="1026" name="Picture 2" descr="G:\картинки радуги\Pochemu-u-radugi-sem-cvetov-fot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4762500" cy="312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92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kern="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  <a:t>Задачи проекта:</a:t>
            </a:r>
            <a:r>
              <a:rPr lang="ru-RU" sz="4000" kern="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  <a:t/>
            </a:r>
            <a:br>
              <a:rPr lang="ru-RU" sz="4000" kern="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328592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0"/>
              </a:spcAft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Закрепить знания цветового спектра у детей.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Научить детей правильно определять цвета радуги и рисовать её.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Упражнять в нахождении предметов заданного цвета вокруг себя.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Упражнять в умении рассказывать о цвете.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r>
              <a:rPr lang="ru-RU" kern="50" dirty="0" smtClean="0">
                <a:effectLst/>
                <a:latin typeface="Times New Roman"/>
                <a:ea typeface="Andale Sans UI"/>
              </a:rPr>
              <a:t>Учить группировать предметы по заданными признакам.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Развивать умения видеть характерные признаки предметов, воображение. 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Развивать цветовое восприятие, внимание, наблюдательность, расширять знания о материалах, их которых состоят предметы.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Помочь запомнить расположение цветов радуги, развивать речь и словарный запас ребят.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70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Предполагаемый результат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Дети правильно различают и называют цвета.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G:\картинки радуги\0047-047-Radu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83514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22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Проект включает в себя 3 этапа: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Подготовительный;</a:t>
            </a:r>
          </a:p>
          <a:p>
            <a:r>
              <a:rPr lang="ru-RU" dirty="0" smtClean="0"/>
              <a:t>Основной;</a:t>
            </a:r>
          </a:p>
          <a:p>
            <a:r>
              <a:rPr lang="ru-RU" dirty="0" smtClean="0"/>
              <a:t>Заключительный.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kern="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  <a:t>Подготовительный этап</a:t>
            </a:r>
            <a:r>
              <a:rPr lang="ru-RU" sz="4000" kern="50" dirty="0" smtClean="0">
                <a:effectLst/>
                <a:latin typeface="Times New Roman"/>
                <a:ea typeface="Andale Sans UI"/>
              </a:rPr>
              <a:t/>
            </a:r>
            <a:br>
              <a:rPr lang="ru-RU" sz="4000" kern="50" dirty="0" smtClean="0">
                <a:effectLst/>
                <a:latin typeface="Times New Roman"/>
                <a:ea typeface="Andale Sans U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Определение темы проекта.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Формулировка цели и определение задач.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Подбор материалов по теме проекта.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Составление плана основного этапа проекта.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245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kern="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  <a:t>Основной этап</a:t>
            </a:r>
            <a:r>
              <a:rPr lang="ru-RU" sz="4000" kern="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  <a:t/>
            </a:r>
            <a:br>
              <a:rPr lang="ru-RU" sz="4000" kern="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b="1" kern="1400" dirty="0" smtClean="0">
                <a:solidFill>
                  <a:srgbClr val="000000"/>
                </a:solidFill>
                <a:effectLst/>
                <a:latin typeface="Times New Roman"/>
                <a:ea typeface="Andale Sans UI"/>
              </a:rPr>
              <a:t>Реализация проекта «Разноцветная неделя»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  <a:latin typeface="Times New Roman"/>
                <a:ea typeface="Andale Sans UI"/>
              </a:rPr>
              <a:t> 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kern="1400" dirty="0" smtClean="0">
                <a:solidFill>
                  <a:srgbClr val="000000"/>
                </a:solidFill>
                <a:effectLst/>
                <a:latin typeface="Times New Roman"/>
                <a:ea typeface="Andale Sans UI"/>
              </a:rPr>
              <a:t>I. Вовлечение в деятельность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 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Объявление о реализации проекта «Разноцветная неделя».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Понедельник - </a:t>
            </a:r>
            <a:r>
              <a:rPr lang="ru-RU" kern="50" dirty="0" smtClean="0">
                <a:solidFill>
                  <a:srgbClr val="FF0000"/>
                </a:solidFill>
                <a:effectLst/>
                <a:latin typeface="Times New Roman"/>
                <a:ea typeface="Andale Sans UI"/>
              </a:rPr>
              <a:t>красный цвет</a:t>
            </a:r>
            <a:r>
              <a:rPr lang="ru-RU" kern="50" dirty="0" smtClean="0">
                <a:effectLst/>
                <a:latin typeface="Times New Roman"/>
                <a:ea typeface="Andale Sans UI"/>
              </a:rPr>
              <a:t>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Вторник – </a:t>
            </a:r>
            <a:r>
              <a:rPr lang="ru-RU" kern="5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Andale Sans UI"/>
              </a:rPr>
              <a:t>оранжевый</a:t>
            </a:r>
            <a:r>
              <a:rPr lang="ru-RU" kern="50" dirty="0" smtClean="0">
                <a:effectLst/>
                <a:latin typeface="Times New Roman"/>
                <a:ea typeface="Andale Sans UI"/>
              </a:rPr>
              <a:t> и </a:t>
            </a:r>
            <a:r>
              <a:rPr lang="ru-RU" kern="50" dirty="0" smtClean="0">
                <a:solidFill>
                  <a:srgbClr val="FFC000"/>
                </a:solidFill>
                <a:effectLst/>
                <a:latin typeface="Times New Roman"/>
                <a:ea typeface="Andale Sans UI"/>
              </a:rPr>
              <a:t>желтый цвет</a:t>
            </a:r>
            <a:r>
              <a:rPr lang="ru-RU" kern="50" dirty="0" smtClean="0">
                <a:effectLst/>
                <a:latin typeface="Times New Roman"/>
                <a:ea typeface="Andale Sans UI"/>
              </a:rPr>
              <a:t>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Среда – </a:t>
            </a:r>
            <a:r>
              <a:rPr lang="ru-RU" kern="50" dirty="0" smtClean="0">
                <a:solidFill>
                  <a:srgbClr val="00B050"/>
                </a:solidFill>
                <a:effectLst/>
                <a:latin typeface="Times New Roman"/>
                <a:ea typeface="Andale Sans UI"/>
              </a:rPr>
              <a:t>зеленый цвет</a:t>
            </a:r>
            <a:r>
              <a:rPr lang="ru-RU" kern="50" dirty="0" smtClean="0">
                <a:effectLst/>
                <a:latin typeface="Times New Roman"/>
                <a:ea typeface="Andale Sans UI"/>
              </a:rPr>
              <a:t>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Четверг – </a:t>
            </a:r>
            <a:r>
              <a:rPr lang="ru-RU" kern="50" dirty="0" smtClean="0">
                <a:solidFill>
                  <a:srgbClr val="00B0F0"/>
                </a:solidFill>
                <a:effectLst/>
                <a:latin typeface="Times New Roman"/>
                <a:ea typeface="Andale Sans UI"/>
              </a:rPr>
              <a:t>голубой</a:t>
            </a:r>
            <a:r>
              <a:rPr lang="ru-RU" kern="50" dirty="0" smtClean="0">
                <a:effectLst/>
                <a:latin typeface="Times New Roman"/>
                <a:ea typeface="Andale Sans UI"/>
              </a:rPr>
              <a:t> и </a:t>
            </a:r>
            <a:r>
              <a:rPr lang="ru-RU" kern="50" dirty="0" smtClean="0">
                <a:solidFill>
                  <a:srgbClr val="0070C0"/>
                </a:solidFill>
                <a:effectLst/>
                <a:latin typeface="Times New Roman"/>
                <a:ea typeface="Andale Sans UI"/>
              </a:rPr>
              <a:t>синий</a:t>
            </a:r>
            <a:r>
              <a:rPr lang="ru-RU" kern="50" dirty="0" smtClean="0">
                <a:effectLst/>
                <a:latin typeface="Times New Roman"/>
                <a:ea typeface="Andale Sans UI"/>
              </a:rPr>
              <a:t> цвет.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Пятница – </a:t>
            </a:r>
            <a:r>
              <a:rPr lang="ru-RU" kern="50" dirty="0" smtClean="0">
                <a:solidFill>
                  <a:srgbClr val="7030A0"/>
                </a:solidFill>
                <a:effectLst/>
                <a:latin typeface="Times New Roman"/>
                <a:ea typeface="Andale Sans UI"/>
              </a:rPr>
              <a:t>фиолетовый</a:t>
            </a:r>
            <a:r>
              <a:rPr lang="ru-RU" kern="50" dirty="0" smtClean="0">
                <a:effectLst/>
                <a:latin typeface="Times New Roman"/>
                <a:ea typeface="Andale Sans UI"/>
              </a:rPr>
              <a:t> цвет.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448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kern="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  <a:t>Понедельник</a:t>
            </a:r>
            <a:br>
              <a:rPr lang="ru-RU" b="1" kern="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</a:br>
            <a:r>
              <a:rPr lang="ru-RU" sz="3600" b="1" kern="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  <a:t>«Давайте познакомимся – я Красный»</a:t>
            </a:r>
            <a:r>
              <a:rPr lang="ru-RU" sz="4000" kern="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  <a:t/>
            </a:r>
            <a:br>
              <a:rPr lang="ru-RU" sz="4000" kern="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Любовь\Desktop\детский сад\проекты\раз.неделя фото\красный\DSC004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813" t="25000" r="26562"/>
          <a:stretch>
            <a:fillRect/>
          </a:stretch>
        </p:blipFill>
        <p:spPr bwMode="auto">
          <a:xfrm>
            <a:off x="1666855" y="1326683"/>
            <a:ext cx="5834103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6674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331</Words>
  <Application>Microsoft Office PowerPoint</Application>
  <PresentationFormat>Экран (4:3)</PresentationFormat>
  <Paragraphs>69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Проект  «Разноцветная неделя»  для детей средней возрастной группы   «Почемучки»</vt:lpstr>
      <vt:lpstr>Слайд 2</vt:lpstr>
      <vt:lpstr>Цель проекта: </vt:lpstr>
      <vt:lpstr>Задачи проекта: </vt:lpstr>
      <vt:lpstr>Предполагаемый результат проекта </vt:lpstr>
      <vt:lpstr>Проект включает в себя 3 этапа:  </vt:lpstr>
      <vt:lpstr>Подготовительный этап </vt:lpstr>
      <vt:lpstr>Основной этап </vt:lpstr>
      <vt:lpstr>Понедельник «Давайте познакомимся – я Красный» </vt:lpstr>
      <vt:lpstr>Слайд 10</vt:lpstr>
      <vt:lpstr>Вторник «Знакомьтесь – я Жёлтый» </vt:lpstr>
      <vt:lpstr>Слайд 12</vt:lpstr>
      <vt:lpstr>Слайд 13</vt:lpstr>
      <vt:lpstr>Среда  «Давайте знакомится – я Зелёный!</vt:lpstr>
      <vt:lpstr>Слайд 15</vt:lpstr>
      <vt:lpstr>Четверг  «Разрешите представиться – Я Синий»</vt:lpstr>
      <vt:lpstr>Слайд 17</vt:lpstr>
      <vt:lpstr>Пятница  «Давайте познакомимся – я Фиолетовый!» </vt:lpstr>
      <vt:lpstr>Слайд 19</vt:lpstr>
      <vt:lpstr>Заключительный этап </vt:lpstr>
      <vt:lpstr>Что такое радуга </vt:lpstr>
      <vt:lpstr>Слайд 22</vt:lpstr>
      <vt:lpstr>Спасибо за внимание!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«Разноцветная неделя»  для детей 2 младшей группы   «Непоседы»</dc:title>
  <dc:creator>Admin</dc:creator>
  <cp:lastModifiedBy>Любовь</cp:lastModifiedBy>
  <cp:revision>12</cp:revision>
  <dcterms:created xsi:type="dcterms:W3CDTF">2014-08-27T13:51:00Z</dcterms:created>
  <dcterms:modified xsi:type="dcterms:W3CDTF">2015-12-24T10:15:01Z</dcterms:modified>
</cp:coreProperties>
</file>