
<file path=[Content_Types].xml><?xml version="1.0" encoding="utf-8"?>
<Types xmlns="http://schemas.openxmlformats.org/package/2006/content-types">
  <Default Extension="png" ContentType="image/png"/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custDataLst>
    <p:tags r:id="rId14"/>
  </p:custDataLst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A50021"/>
    <a:srgbClr val="FF9966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296" y="-2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06/relationships/vbaProject" Target="vbaProject.bin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gs" Target="tags/tag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10B21C5-9FF1-4DE4-8A65-6CB54E8A52E4}" type="datetimeFigureOut">
              <a:rPr lang="ru-RU" smtClean="0"/>
              <a:pPr>
                <a:defRPr/>
              </a:pPr>
              <a:t>20.03.2022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EE46A2-3FE3-4889-8618-C742A320179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6040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9108870-DCB3-4BB3-A4DE-F556C78547E8}" type="datetimeFigureOut">
              <a:rPr lang="ru-RU" smtClean="0"/>
              <a:pPr>
                <a:defRPr/>
              </a:pPr>
              <a:t>20.03.2022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95279FE-A8F0-4344-93FD-8131D4B87F2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46213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BAF9094-2297-4E27-9F2E-3EE139BD0905}" type="datetimeFigureOut">
              <a:rPr lang="ru-RU" smtClean="0"/>
              <a:pPr>
                <a:defRPr/>
              </a:pPr>
              <a:t>20.03.2022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EB40466-6F43-4B76-8DDB-6FD2FF28140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72449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CAB91E-662B-4CD6-81C4-7DAE52F34E6F}" type="datetimeFigureOut">
              <a:rPr lang="ru-RU" smtClean="0"/>
              <a:pPr>
                <a:defRPr/>
              </a:pPr>
              <a:t>20.03.2022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441ECB4-C62F-4C6D-8A7D-D6B94B3B3BF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14199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68B2D17-9F1C-4656-BD10-CEF1BDD31C2F}" type="datetimeFigureOut">
              <a:rPr lang="ru-RU" smtClean="0"/>
              <a:pPr>
                <a:defRPr/>
              </a:pPr>
              <a:t>20.03.2022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08C381E-4D29-419A-B83F-BD950AAE875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75330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6FDE377-A598-4FDE-B503-AAD101C5CA7B}" type="datetimeFigureOut">
              <a:rPr lang="ru-RU" smtClean="0"/>
              <a:pPr>
                <a:defRPr/>
              </a:pPr>
              <a:t>20.03.2022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4A4F66B-8511-40B5-B210-C09A8BF02AF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25688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C92ABC3-0D84-415A-941F-2758DBA46F61}" type="datetimeFigureOut">
              <a:rPr lang="ru-RU" smtClean="0"/>
              <a:pPr>
                <a:defRPr/>
              </a:pPr>
              <a:t>20.03.2022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C97FC57-7D7B-41A1-8341-9DA2BE0B3A9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12629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C96C921-BDF5-4AF6-B857-7E1EBCC3F084}" type="datetimeFigureOut">
              <a:rPr lang="ru-RU" smtClean="0"/>
              <a:pPr>
                <a:defRPr/>
              </a:pPr>
              <a:t>20.03.2022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C063AF-427D-40E4-95A2-3C583B5AFB6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18595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41F48A8-C5CB-46F6-9BDB-C3E09DC4565B}" type="datetimeFigureOut">
              <a:rPr lang="ru-RU" smtClean="0"/>
              <a:pPr>
                <a:defRPr/>
              </a:pPr>
              <a:t>20.03.2022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11D22C-D4BA-4C2A-8FFC-6E23BDB7E30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63136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36328B7-D8C7-40F4-BE6B-6E84E85309F6}" type="datetimeFigureOut">
              <a:rPr lang="ru-RU" smtClean="0"/>
              <a:pPr>
                <a:defRPr/>
              </a:pPr>
              <a:t>20.03.2022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98C78C-B868-47F6-AFEB-E43F0F9663C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57490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3BFD88-995D-4914-9735-8CC930B0A42E}" type="datetimeFigureOut">
              <a:rPr lang="ru-RU" smtClean="0"/>
              <a:pPr>
                <a:defRPr/>
              </a:pPr>
              <a:t>20.03.2022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12B56B-076B-4A34-A21D-726BF952EA1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88984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F7F6471F-472E-48DA-A041-03EF5A7520C6}" type="datetimeFigureOut">
              <a:rPr lang="ru-RU" smtClean="0"/>
              <a:pPr>
                <a:defRPr/>
              </a:pPr>
              <a:t>20.03.2022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E5909564-C6A4-44F7-BE33-7BF042CF451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70227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131840" y="1268760"/>
            <a:ext cx="5797848" cy="3600103"/>
          </a:xfrm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1000" dirty="0" smtClean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8" name="Скругленный прямоугольник 7">
            <a:hlinkClick r:id="" action="ppaction://macro?name=wrk_start"/>
          </p:cNvPr>
          <p:cNvSpPr/>
          <p:nvPr/>
        </p:nvSpPr>
        <p:spPr>
          <a:xfrm>
            <a:off x="2771800" y="4725144"/>
            <a:ext cx="2952327" cy="936104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atin typeface="Arial" pitchFamily="34" charset="0"/>
                <a:cs typeface="Arial" pitchFamily="34" charset="0"/>
              </a:rPr>
              <a:t>Начать тест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36092" y="1268760"/>
            <a:ext cx="543609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b="1" dirty="0" smtClean="0">
                <a:solidFill>
                  <a:schemeClr val="tx2"/>
                </a:solidFill>
                <a:latin typeface="Palatino Linotype" panose="02040502050505030304" pitchFamily="18" charset="0"/>
                <a:cs typeface="Mongolian Baiti" panose="03000500000000000000" pitchFamily="66" charset="0"/>
              </a:rPr>
              <a:t>Знайте  правила  движения  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>
          <a:xfrm>
            <a:off x="1187624" y="260648"/>
            <a:ext cx="8229600" cy="1143000"/>
          </a:xfrm>
        </p:spPr>
        <p:txBody>
          <a:bodyPr/>
          <a:lstStyle/>
          <a:p>
            <a:pPr eaLnBrk="1" hangingPunct="1"/>
            <a:r>
              <a:rPr lang="ru-RU" b="1" dirty="0" smtClean="0">
                <a:solidFill>
                  <a:srgbClr val="A50021"/>
                </a:solidFill>
                <a:latin typeface="Monotype Corsiva" pitchFamily="66" charset="0"/>
                <a:cs typeface="Arial" charset="0"/>
              </a:rPr>
              <a:t>Результат теста</a:t>
            </a:r>
          </a:p>
        </p:txBody>
      </p:sp>
      <p:sp>
        <p:nvSpPr>
          <p:cNvPr id="4099" name="Содержимое 2"/>
          <p:cNvSpPr>
            <a:spLocks noGrp="1"/>
          </p:cNvSpPr>
          <p:nvPr>
            <p:ph idx="1"/>
          </p:nvPr>
        </p:nvSpPr>
        <p:spPr>
          <a:xfrm>
            <a:off x="3131840" y="1268760"/>
            <a:ext cx="5900738" cy="3286125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sz="4800" smtClean="0">
                <a:latin typeface="Arial" charset="0"/>
                <a:cs typeface="Arial" charset="0"/>
              </a:rPr>
              <a:t>Верно: 10</a:t>
            </a:r>
          </a:p>
          <a:p>
            <a:pPr eaLnBrk="1" hangingPunct="1">
              <a:buFont typeface="Arial" charset="0"/>
              <a:buNone/>
            </a:pPr>
            <a:r>
              <a:rPr lang="ru-RU" sz="4800" smtClean="0">
                <a:latin typeface="Arial" charset="0"/>
                <a:cs typeface="Arial" charset="0"/>
              </a:rPr>
              <a:t>Ошибки: 0</a:t>
            </a:r>
          </a:p>
          <a:p>
            <a:pPr eaLnBrk="1" hangingPunct="1">
              <a:buFont typeface="Arial" charset="0"/>
              <a:buNone/>
            </a:pPr>
            <a:r>
              <a:rPr lang="ru-RU" sz="4800" smtClean="0">
                <a:latin typeface="Arial" charset="0"/>
                <a:cs typeface="Arial" charset="0"/>
              </a:rPr>
              <a:t>Отметка: 5</a:t>
            </a:r>
            <a:endParaRPr lang="ru-RU" sz="4800" dirty="0" smtClean="0">
              <a:latin typeface="Arial" charset="0"/>
              <a:cs typeface="Arial" charset="0"/>
            </a:endParaRPr>
          </a:p>
        </p:txBody>
      </p:sp>
      <p:sp>
        <p:nvSpPr>
          <p:cNvPr id="4100" name="Содержимое 2"/>
          <p:cNvSpPr txBox="1">
            <a:spLocks/>
          </p:cNvSpPr>
          <p:nvPr/>
        </p:nvSpPr>
        <p:spPr bwMode="auto">
          <a:xfrm>
            <a:off x="3419872" y="4022766"/>
            <a:ext cx="5857875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20000"/>
              </a:spcBef>
              <a:buFont typeface="Arial" charset="0"/>
              <a:buNone/>
            </a:pPr>
            <a:r>
              <a:rPr lang="ru-RU" sz="3200" smtClean="0">
                <a:cs typeface="Arial" charset="0"/>
              </a:rPr>
              <a:t>Время: 0 мин. 29 сек.</a:t>
            </a:r>
            <a:endParaRPr lang="ru-RU" sz="3200" dirty="0">
              <a:cs typeface="Arial" charset="0"/>
            </a:endParaRPr>
          </a:p>
        </p:txBody>
      </p:sp>
      <p:sp>
        <p:nvSpPr>
          <p:cNvPr id="5" name="Скругленный прямоугольник 4">
            <a:hlinkClick r:id="" action="ppaction://macro?name=wrk_repeat"/>
          </p:cNvPr>
          <p:cNvSpPr/>
          <p:nvPr/>
        </p:nvSpPr>
        <p:spPr>
          <a:xfrm>
            <a:off x="4039723" y="5558480"/>
            <a:ext cx="2286000" cy="714375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atin typeface="Arial" pitchFamily="34" charset="0"/>
                <a:cs typeface="Arial" pitchFamily="34" charset="0"/>
              </a:rPr>
              <a:t>ещё</a:t>
            </a:r>
          </a:p>
        </p:txBody>
      </p:sp>
      <p:sp>
        <p:nvSpPr>
          <p:cNvPr id="6" name="Скругленный прямоугольник 5" hidden="1">
            <a:hlinkClick r:id="" action="ppaction://macro?name=wrk_correct"/>
          </p:cNvPr>
          <p:cNvSpPr/>
          <p:nvPr/>
        </p:nvSpPr>
        <p:spPr>
          <a:xfrm>
            <a:off x="6500813" y="4643438"/>
            <a:ext cx="2286000" cy="714375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atin typeface="Arial" pitchFamily="34" charset="0"/>
                <a:cs typeface="Arial" pitchFamily="34" charset="0"/>
              </a:rPr>
              <a:t>исправить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dirty="0" smtClean="0">
                <a:latin typeface="Arial" charset="0"/>
                <a:cs typeface="Arial" charset="0"/>
              </a:rPr>
              <a:t> </a:t>
            </a:r>
          </a:p>
        </p:txBody>
      </p:sp>
      <p:sp>
        <p:nvSpPr>
          <p:cNvPr id="5123" name="Содержимое 2"/>
          <p:cNvSpPr>
            <a:spLocks noGrp="1"/>
          </p:cNvSpPr>
          <p:nvPr>
            <p:ph idx="1"/>
          </p:nvPr>
        </p:nvSpPr>
        <p:spPr>
          <a:xfrm>
            <a:off x="1598896" y="548680"/>
            <a:ext cx="6896794" cy="2163663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ru-RU" sz="6600" b="1" dirty="0" smtClean="0">
                <a:solidFill>
                  <a:srgbClr val="7030A0"/>
                </a:solidFill>
                <a:latin typeface="Garamond" panose="02020404030301010803" pitchFamily="18" charset="0"/>
                <a:cs typeface="Arial" charset="0"/>
              </a:rPr>
              <a:t>Пешеход  должен</a:t>
            </a:r>
          </a:p>
        </p:txBody>
      </p:sp>
      <p:sp>
        <p:nvSpPr>
          <p:cNvPr id="4" name="Скругленный прямоугольник 3">
            <a:hlinkClick r:id="" action="ppaction://macro?name=DA"/>
          </p:cNvPr>
          <p:cNvSpPr/>
          <p:nvPr/>
        </p:nvSpPr>
        <p:spPr>
          <a:xfrm>
            <a:off x="5293537" y="2159732"/>
            <a:ext cx="3168352" cy="2448272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4000" b="1" dirty="0">
              <a:solidFill>
                <a:srgbClr val="C00000"/>
              </a:solidFill>
              <a:latin typeface="Monotype Corsiva" pitchFamily="66" charset="0"/>
              <a:cs typeface="MV Boli" pitchFamily="2" charset="0"/>
            </a:endParaRPr>
          </a:p>
        </p:txBody>
      </p:sp>
      <p:sp>
        <p:nvSpPr>
          <p:cNvPr id="5" name="Скругленный прямоугольник 4">
            <a:hlinkClick r:id="" action="ppaction://macro?name=NET"/>
          </p:cNvPr>
          <p:cNvSpPr/>
          <p:nvPr/>
        </p:nvSpPr>
        <p:spPr>
          <a:xfrm>
            <a:off x="1547662" y="2123728"/>
            <a:ext cx="3312370" cy="252028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solidFill>
                  <a:srgbClr val="A50021"/>
                </a:solidFill>
                <a:latin typeface="Garamond" panose="02020404030301010803" pitchFamily="18" charset="0"/>
                <a:cs typeface="MV Boli" pitchFamily="2" charset="0"/>
              </a:rPr>
              <a:t>Переходить дорогу там, где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solidFill>
                  <a:srgbClr val="A50021"/>
                </a:solidFill>
                <a:latin typeface="Garamond" panose="02020404030301010803" pitchFamily="18" charset="0"/>
                <a:cs typeface="MV Boli" pitchFamily="2" charset="0"/>
              </a:rPr>
              <a:t>удобно </a:t>
            </a:r>
            <a:endParaRPr lang="ru-RU" sz="4800" b="1" dirty="0">
              <a:solidFill>
                <a:srgbClr val="A50021"/>
              </a:solidFill>
              <a:latin typeface="Monotype Corsiva" pitchFamily="66" charset="0"/>
              <a:cs typeface="MV Boli" pitchFamily="2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494624" y="2133648"/>
            <a:ext cx="2967265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solidFill>
                  <a:srgbClr val="A50021"/>
                </a:solidFill>
                <a:latin typeface="Garamond" panose="02020404030301010803" pitchFamily="18" charset="0"/>
                <a:cs typeface="MV Boli" pitchFamily="2" charset="0"/>
              </a:rPr>
              <a:t>Переходить дорогу по пешеходному переходу </a:t>
            </a:r>
            <a:r>
              <a:rPr lang="ru-RU" sz="4400" b="1" dirty="0">
                <a:solidFill>
                  <a:srgbClr val="A50021"/>
                </a:solidFill>
                <a:latin typeface="Monotype Corsiva" pitchFamily="66" charset="0"/>
                <a:cs typeface="MV Boli" pitchFamily="2" charset="0"/>
              </a:rPr>
              <a:t> 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dirty="0" smtClean="0">
                <a:latin typeface="Arial" charset="0"/>
                <a:cs typeface="Arial" charset="0"/>
              </a:rPr>
              <a:t> </a:t>
            </a:r>
          </a:p>
        </p:txBody>
      </p:sp>
      <p:sp>
        <p:nvSpPr>
          <p:cNvPr id="5123" name="Содержимое 2"/>
          <p:cNvSpPr>
            <a:spLocks noGrp="1"/>
          </p:cNvSpPr>
          <p:nvPr>
            <p:ph idx="1"/>
          </p:nvPr>
        </p:nvSpPr>
        <p:spPr>
          <a:xfrm>
            <a:off x="2267744" y="546968"/>
            <a:ext cx="5832648" cy="2666008"/>
          </a:xfrm>
        </p:spPr>
        <p:txBody>
          <a:bodyPr>
            <a:normAutofit lnSpcReduction="10000"/>
          </a:bodyPr>
          <a:lstStyle/>
          <a:p>
            <a:pPr marL="0" indent="0" eaLnBrk="1" hangingPunct="1">
              <a:buNone/>
            </a:pPr>
            <a:r>
              <a:rPr lang="ru-RU" sz="4400" b="1" dirty="0" smtClean="0">
                <a:solidFill>
                  <a:srgbClr val="7030A0"/>
                </a:solidFill>
                <a:latin typeface="Garamond" panose="02020404030301010803" pitchFamily="18" charset="0"/>
                <a:cs typeface="Arial" charset="0"/>
              </a:rPr>
              <a:t>До  какого возраста  запрещено  выезжать на велосипеде на  проезжую часть ?</a:t>
            </a:r>
          </a:p>
          <a:p>
            <a:pPr marL="0" indent="0" eaLnBrk="1" hangingPunct="1">
              <a:buNone/>
            </a:pPr>
            <a:endParaRPr lang="ru-RU" sz="4400" b="1" dirty="0" smtClean="0">
              <a:solidFill>
                <a:srgbClr val="7030A0"/>
              </a:solidFill>
              <a:latin typeface="Monotype Corsiva" pitchFamily="66" charset="0"/>
              <a:cs typeface="Arial" charset="0"/>
            </a:endParaRPr>
          </a:p>
        </p:txBody>
      </p:sp>
      <p:sp>
        <p:nvSpPr>
          <p:cNvPr id="4" name="Скругленный прямоугольник 3">
            <a:hlinkClick r:id="" action="ppaction://macro?name=NET"/>
          </p:cNvPr>
          <p:cNvSpPr/>
          <p:nvPr/>
        </p:nvSpPr>
        <p:spPr>
          <a:xfrm>
            <a:off x="5436096" y="3941344"/>
            <a:ext cx="2664296" cy="150346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 smtClean="0">
                <a:solidFill>
                  <a:srgbClr val="C00000"/>
                </a:solidFill>
                <a:latin typeface="Garamond" panose="02020404030301010803" pitchFamily="18" charset="0"/>
                <a:cs typeface="MV Boli" pitchFamily="2" charset="0"/>
              </a:rPr>
              <a:t>до 12 лет</a:t>
            </a:r>
            <a:endParaRPr lang="ru-RU" sz="4800" b="1" dirty="0">
              <a:solidFill>
                <a:srgbClr val="C00000"/>
              </a:solidFill>
              <a:latin typeface="Garamond" panose="02020404030301010803" pitchFamily="18" charset="0"/>
              <a:cs typeface="MV Boli" pitchFamily="2" charset="0"/>
            </a:endParaRPr>
          </a:p>
        </p:txBody>
      </p:sp>
      <p:sp>
        <p:nvSpPr>
          <p:cNvPr id="5" name="Скругленный прямоугольник 4">
            <a:hlinkClick r:id="" action="ppaction://macro?name=DA"/>
          </p:cNvPr>
          <p:cNvSpPr/>
          <p:nvPr/>
        </p:nvSpPr>
        <p:spPr>
          <a:xfrm>
            <a:off x="2195736" y="3941344"/>
            <a:ext cx="2664296" cy="150346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 smtClean="0">
                <a:solidFill>
                  <a:srgbClr val="C00000"/>
                </a:solidFill>
                <a:latin typeface="Garamond" panose="02020404030301010803" pitchFamily="18" charset="0"/>
                <a:cs typeface="MV Boli" pitchFamily="2" charset="0"/>
              </a:rPr>
              <a:t>до 14 лет </a:t>
            </a:r>
            <a:endParaRPr lang="ru-RU" sz="4800" b="1" dirty="0">
              <a:solidFill>
                <a:srgbClr val="C00000"/>
              </a:solidFill>
              <a:latin typeface="Garamond" panose="02020404030301010803" pitchFamily="18" charset="0"/>
              <a:cs typeface="MV Boli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9767342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dirty="0" smtClean="0">
                <a:latin typeface="Arial" charset="0"/>
                <a:cs typeface="Arial" charset="0"/>
              </a:rPr>
              <a:t> </a:t>
            </a:r>
          </a:p>
        </p:txBody>
      </p:sp>
      <p:sp>
        <p:nvSpPr>
          <p:cNvPr id="4" name="Скругленный прямоугольник 3">
            <a:hlinkClick r:id="" action="ppaction://macro?name=DA"/>
          </p:cNvPr>
          <p:cNvSpPr/>
          <p:nvPr/>
        </p:nvSpPr>
        <p:spPr>
          <a:xfrm>
            <a:off x="5164796" y="1531475"/>
            <a:ext cx="3024336" cy="3528391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7200" b="1" dirty="0">
              <a:solidFill>
                <a:srgbClr val="C00000"/>
              </a:solidFill>
              <a:latin typeface="Monotype Corsiva" pitchFamily="66" charset="0"/>
              <a:cs typeface="MV Boli" pitchFamily="2" charset="0"/>
            </a:endParaRPr>
          </a:p>
        </p:txBody>
      </p:sp>
      <p:sp>
        <p:nvSpPr>
          <p:cNvPr id="5" name="Скругленный прямоугольник 4">
            <a:hlinkClick r:id="" action="ppaction://macro?name=NET"/>
          </p:cNvPr>
          <p:cNvSpPr/>
          <p:nvPr/>
        </p:nvSpPr>
        <p:spPr>
          <a:xfrm>
            <a:off x="1619672" y="1619135"/>
            <a:ext cx="3114922" cy="3353069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7200" b="1" dirty="0">
              <a:solidFill>
                <a:srgbClr val="C00000"/>
              </a:solidFill>
              <a:latin typeface="Monotype Corsiva" pitchFamily="66" charset="0"/>
              <a:cs typeface="MV Boli" pitchFamily="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020630" y="116632"/>
            <a:ext cx="625486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600" b="1" dirty="0" smtClean="0">
                <a:latin typeface="Monotype Corsiva" pitchFamily="66" charset="0"/>
              </a:rPr>
              <a:t> </a:t>
            </a:r>
            <a:r>
              <a:rPr lang="ru-RU" sz="4800" b="1" dirty="0" smtClean="0">
                <a:solidFill>
                  <a:srgbClr val="7030A0"/>
                </a:solidFill>
                <a:latin typeface="Garamond" panose="02020404030301010803" pitchFamily="18" charset="0"/>
                <a:cs typeface="Arial" charset="0"/>
              </a:rPr>
              <a:t>Кто нарушил ПДД ?</a:t>
            </a:r>
            <a:endParaRPr lang="ru-RU" sz="9600" b="1" dirty="0" smtClean="0">
              <a:latin typeface="Monotype Corsiva" pitchFamily="66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2359" y="1696711"/>
            <a:ext cx="2849209" cy="25407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854060"/>
            <a:ext cx="2907548" cy="2383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98996962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dirty="0" smtClean="0">
                <a:latin typeface="Arial" charset="0"/>
                <a:cs typeface="Arial" charset="0"/>
              </a:rPr>
              <a:t> </a:t>
            </a:r>
          </a:p>
        </p:txBody>
      </p:sp>
      <p:sp>
        <p:nvSpPr>
          <p:cNvPr id="4" name="Скругленный прямоугольник 3">
            <a:hlinkClick r:id="" action="ppaction://macro?name=NET"/>
          </p:cNvPr>
          <p:cNvSpPr/>
          <p:nvPr/>
        </p:nvSpPr>
        <p:spPr>
          <a:xfrm>
            <a:off x="5292080" y="1496266"/>
            <a:ext cx="3296394" cy="3262835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7200" b="1" dirty="0">
              <a:solidFill>
                <a:srgbClr val="C00000"/>
              </a:solidFill>
              <a:latin typeface="Monotype Corsiva" pitchFamily="66" charset="0"/>
              <a:cs typeface="MV Boli" pitchFamily="2" charset="0"/>
            </a:endParaRPr>
          </a:p>
        </p:txBody>
      </p:sp>
      <p:sp>
        <p:nvSpPr>
          <p:cNvPr id="5" name="Скругленный прямоугольник 4">
            <a:hlinkClick r:id="" action="ppaction://macro?name=DA"/>
          </p:cNvPr>
          <p:cNvSpPr/>
          <p:nvPr/>
        </p:nvSpPr>
        <p:spPr>
          <a:xfrm>
            <a:off x="1696751" y="1496267"/>
            <a:ext cx="3064396" cy="3262835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7200" b="1" dirty="0">
              <a:solidFill>
                <a:srgbClr val="C00000"/>
              </a:solidFill>
              <a:latin typeface="Monotype Corsiva" pitchFamily="66" charset="0"/>
              <a:cs typeface="MV Boli" pitchFamily="2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022677" y="476672"/>
            <a:ext cx="5886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4800" b="1" dirty="0">
                <a:solidFill>
                  <a:srgbClr val="7030A0"/>
                </a:solidFill>
                <a:latin typeface="Garamond" panose="02020404030301010803" pitchFamily="18" charset="0"/>
                <a:cs typeface="Arial" charset="0"/>
              </a:rPr>
              <a:t>Кто </a:t>
            </a:r>
            <a:r>
              <a:rPr lang="ru-RU" sz="4800" b="1" dirty="0" smtClean="0">
                <a:solidFill>
                  <a:srgbClr val="7030A0"/>
                </a:solidFill>
                <a:latin typeface="Garamond" panose="02020404030301010803" pitchFamily="18" charset="0"/>
                <a:cs typeface="Arial" charset="0"/>
              </a:rPr>
              <a:t>следует  </a:t>
            </a:r>
            <a:r>
              <a:rPr lang="ru-RU" sz="4800" b="1" dirty="0">
                <a:solidFill>
                  <a:srgbClr val="7030A0"/>
                </a:solidFill>
                <a:latin typeface="Garamond" panose="02020404030301010803" pitchFamily="18" charset="0"/>
                <a:cs typeface="Arial" charset="0"/>
              </a:rPr>
              <a:t>ПДД ?</a:t>
            </a:r>
            <a:endParaRPr lang="ru-RU" sz="9600" b="1" dirty="0">
              <a:solidFill>
                <a:prstClr val="black"/>
              </a:solidFill>
              <a:latin typeface="Monotype Corsiva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8149" y="1617570"/>
            <a:ext cx="2304256" cy="23987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8867" y="1652606"/>
            <a:ext cx="2337137" cy="2604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10009024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dirty="0" smtClean="0">
                <a:latin typeface="Arial" charset="0"/>
                <a:cs typeface="Arial" charset="0"/>
              </a:rPr>
              <a:t> </a:t>
            </a:r>
          </a:p>
        </p:txBody>
      </p:sp>
      <p:sp>
        <p:nvSpPr>
          <p:cNvPr id="4" name="Скругленный прямоугольник 3">
            <a:hlinkClick r:id="" action="ppaction://macro?name=NET"/>
          </p:cNvPr>
          <p:cNvSpPr/>
          <p:nvPr/>
        </p:nvSpPr>
        <p:spPr>
          <a:xfrm>
            <a:off x="5364088" y="1717357"/>
            <a:ext cx="3296394" cy="348344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7200" b="1" dirty="0">
              <a:solidFill>
                <a:srgbClr val="C00000"/>
              </a:solidFill>
              <a:latin typeface="Monotype Corsiva" pitchFamily="66" charset="0"/>
              <a:cs typeface="MV Boli" pitchFamily="2" charset="0"/>
            </a:endParaRPr>
          </a:p>
        </p:txBody>
      </p:sp>
      <p:sp>
        <p:nvSpPr>
          <p:cNvPr id="5" name="Скругленный прямоугольник 4">
            <a:hlinkClick r:id="" action="ppaction://macro?name=DA"/>
          </p:cNvPr>
          <p:cNvSpPr/>
          <p:nvPr/>
        </p:nvSpPr>
        <p:spPr>
          <a:xfrm>
            <a:off x="1907704" y="1772816"/>
            <a:ext cx="2992388" cy="3372525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7200" b="1" dirty="0">
              <a:solidFill>
                <a:srgbClr val="C00000"/>
              </a:solidFill>
              <a:latin typeface="Monotype Corsiva" pitchFamily="66" charset="0"/>
              <a:cs typeface="MV Boli" pitchFamily="2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123728" y="620688"/>
            <a:ext cx="583364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800" b="1" dirty="0">
                <a:solidFill>
                  <a:srgbClr val="7030A0"/>
                </a:solidFill>
                <a:latin typeface="Garamond" panose="02020404030301010803" pitchFamily="18" charset="0"/>
                <a:cs typeface="Arial" charset="0"/>
              </a:rPr>
              <a:t>Кто нарушил ПДД ?</a:t>
            </a:r>
            <a:endParaRPr lang="ru-RU" sz="9600" b="1" dirty="0">
              <a:latin typeface="Monotype Corsiva" pitchFamily="66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7601" y="1772816"/>
            <a:ext cx="2232594" cy="28761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0117" y="1950752"/>
            <a:ext cx="3024336" cy="2520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24939640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dirty="0" smtClean="0">
                <a:latin typeface="Arial" charset="0"/>
                <a:cs typeface="Arial" charset="0"/>
              </a:rPr>
              <a:t> </a:t>
            </a:r>
          </a:p>
        </p:txBody>
      </p:sp>
      <p:sp>
        <p:nvSpPr>
          <p:cNvPr id="4" name="Скругленный прямоугольник 3">
            <a:hlinkClick r:id="" action="ppaction://macro?name=DA"/>
          </p:cNvPr>
          <p:cNvSpPr/>
          <p:nvPr/>
        </p:nvSpPr>
        <p:spPr>
          <a:xfrm>
            <a:off x="5292080" y="2353602"/>
            <a:ext cx="2792338" cy="2805837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7200" b="1" dirty="0">
              <a:solidFill>
                <a:srgbClr val="C00000"/>
              </a:solidFill>
              <a:latin typeface="Monotype Corsiva" pitchFamily="66" charset="0"/>
              <a:cs typeface="MV Boli" pitchFamily="2" charset="0"/>
            </a:endParaRPr>
          </a:p>
        </p:txBody>
      </p:sp>
      <p:sp>
        <p:nvSpPr>
          <p:cNvPr id="5" name="Скругленный прямоугольник 4">
            <a:hlinkClick r:id="" action="ppaction://macro?name=NET"/>
          </p:cNvPr>
          <p:cNvSpPr/>
          <p:nvPr/>
        </p:nvSpPr>
        <p:spPr>
          <a:xfrm>
            <a:off x="2079029" y="2375014"/>
            <a:ext cx="2880320" cy="2805837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7200" b="1" dirty="0">
              <a:solidFill>
                <a:srgbClr val="C00000"/>
              </a:solidFill>
              <a:latin typeface="Monotype Corsiva" pitchFamily="66" charset="0"/>
              <a:cs typeface="MV Boli" pitchFamily="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45986" y="404664"/>
            <a:ext cx="705678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7030A0"/>
                </a:solidFill>
                <a:latin typeface="Garamond" panose="02020404030301010803" pitchFamily="18" charset="0"/>
                <a:cs typeface="Arial" charset="0"/>
              </a:rPr>
              <a:t>Дорогу можно переходить  </a:t>
            </a:r>
          </a:p>
          <a:p>
            <a:r>
              <a:rPr lang="ru-RU" sz="4400" b="1" dirty="0">
                <a:solidFill>
                  <a:srgbClr val="7030A0"/>
                </a:solidFill>
                <a:latin typeface="Garamond" panose="02020404030301010803" pitchFamily="18" charset="0"/>
                <a:cs typeface="Arial" charset="0"/>
              </a:rPr>
              <a:t> </a:t>
            </a:r>
            <a:r>
              <a:rPr lang="ru-RU" sz="4400" b="1" dirty="0" smtClean="0">
                <a:solidFill>
                  <a:srgbClr val="7030A0"/>
                </a:solidFill>
                <a:latin typeface="Garamond" panose="02020404030301010803" pitchFamily="18" charset="0"/>
                <a:cs typeface="Arial" charset="0"/>
              </a:rPr>
              <a:t> там, где есть  знак:</a:t>
            </a:r>
            <a:endParaRPr lang="ru-RU" sz="6600" b="1" dirty="0">
              <a:latin typeface="Monotype Corsiva" pitchFamily="66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9719" y="2588123"/>
            <a:ext cx="2641848" cy="231301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8129" y="2588123"/>
            <a:ext cx="2160240" cy="22595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58852785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dirty="0" smtClean="0">
                <a:latin typeface="Arial" charset="0"/>
                <a:cs typeface="Arial" charset="0"/>
              </a:rPr>
              <a:t> </a:t>
            </a:r>
          </a:p>
        </p:txBody>
      </p:sp>
      <p:sp>
        <p:nvSpPr>
          <p:cNvPr id="4" name="Скругленный прямоугольник 3">
            <a:hlinkClick r:id="" action="ppaction://macro?name=DA"/>
          </p:cNvPr>
          <p:cNvSpPr/>
          <p:nvPr/>
        </p:nvSpPr>
        <p:spPr>
          <a:xfrm>
            <a:off x="5580112" y="2183704"/>
            <a:ext cx="2736304" cy="273630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7200" b="1" dirty="0">
              <a:solidFill>
                <a:srgbClr val="C00000"/>
              </a:solidFill>
              <a:latin typeface="Monotype Corsiva" pitchFamily="66" charset="0"/>
              <a:cs typeface="MV Boli" pitchFamily="2" charset="0"/>
            </a:endParaRPr>
          </a:p>
        </p:txBody>
      </p:sp>
      <p:sp>
        <p:nvSpPr>
          <p:cNvPr id="5" name="Скругленный прямоугольник 4">
            <a:hlinkClick r:id="" action="ppaction://macro?name=NET"/>
          </p:cNvPr>
          <p:cNvSpPr/>
          <p:nvPr/>
        </p:nvSpPr>
        <p:spPr>
          <a:xfrm>
            <a:off x="2064904" y="2116662"/>
            <a:ext cx="2920380" cy="295232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7200" b="1" dirty="0">
              <a:solidFill>
                <a:srgbClr val="C00000"/>
              </a:solidFill>
              <a:latin typeface="Monotype Corsiva" pitchFamily="66" charset="0"/>
              <a:cs typeface="MV Boli" pitchFamily="2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064904" y="548680"/>
            <a:ext cx="610242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>
                <a:solidFill>
                  <a:srgbClr val="7030A0"/>
                </a:solidFill>
                <a:latin typeface="Garamond" panose="02020404030301010803" pitchFamily="18" charset="0"/>
                <a:cs typeface="Arial" charset="0"/>
              </a:rPr>
              <a:t>К </a:t>
            </a:r>
            <a:r>
              <a:rPr lang="ru-RU" sz="4800" b="1" dirty="0" smtClean="0">
                <a:solidFill>
                  <a:srgbClr val="7030A0"/>
                </a:solidFill>
                <a:latin typeface="Garamond" panose="02020404030301010803" pitchFamily="18" charset="0"/>
                <a:cs typeface="Arial" charset="0"/>
              </a:rPr>
              <a:t>запрещающим      </a:t>
            </a:r>
            <a:endParaRPr lang="ru-RU" sz="4800" b="1" dirty="0">
              <a:solidFill>
                <a:srgbClr val="7030A0"/>
              </a:solidFill>
              <a:latin typeface="Garamond" panose="02020404030301010803" pitchFamily="18" charset="0"/>
              <a:cs typeface="Arial" charset="0"/>
            </a:endParaRPr>
          </a:p>
          <a:p>
            <a:r>
              <a:rPr lang="ru-RU" sz="4800" b="1" dirty="0">
                <a:solidFill>
                  <a:srgbClr val="7030A0"/>
                </a:solidFill>
                <a:latin typeface="Garamond" panose="02020404030301010803" pitchFamily="18" charset="0"/>
                <a:cs typeface="Arial" charset="0"/>
              </a:rPr>
              <a:t>    знакам относится</a:t>
            </a:r>
            <a:endParaRPr lang="ru-RU" sz="7200" b="1" dirty="0">
              <a:latin typeface="Monotype Corsiva" pitchFamily="66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56" b="4864"/>
          <a:stretch/>
        </p:blipFill>
        <p:spPr bwMode="auto">
          <a:xfrm>
            <a:off x="5861084" y="2257880"/>
            <a:ext cx="2306244" cy="220783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7"/>
          <a:stretch/>
        </p:blipFill>
        <p:spPr bwMode="auto">
          <a:xfrm>
            <a:off x="2267744" y="2222254"/>
            <a:ext cx="2213070" cy="2373109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44192678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dirty="0" smtClean="0">
                <a:latin typeface="Arial" charset="0"/>
                <a:cs typeface="Arial" charset="0"/>
              </a:rPr>
              <a:t> </a:t>
            </a:r>
          </a:p>
        </p:txBody>
      </p:sp>
      <p:sp>
        <p:nvSpPr>
          <p:cNvPr id="4" name="Скругленный прямоугольник 3">
            <a:hlinkClick r:id="" action="ppaction://macro?name=NET"/>
          </p:cNvPr>
          <p:cNvSpPr/>
          <p:nvPr/>
        </p:nvSpPr>
        <p:spPr>
          <a:xfrm>
            <a:off x="5468148" y="2070301"/>
            <a:ext cx="2720330" cy="2877713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7200" b="1" dirty="0">
              <a:solidFill>
                <a:srgbClr val="C00000"/>
              </a:solidFill>
              <a:latin typeface="Monotype Corsiva" pitchFamily="66" charset="0"/>
              <a:cs typeface="MV Boli" pitchFamily="2" charset="0"/>
            </a:endParaRPr>
          </a:p>
        </p:txBody>
      </p:sp>
      <p:sp>
        <p:nvSpPr>
          <p:cNvPr id="5" name="Скругленный прямоугольник 4">
            <a:hlinkClick r:id="" action="ppaction://macro?name=DA"/>
          </p:cNvPr>
          <p:cNvSpPr/>
          <p:nvPr/>
        </p:nvSpPr>
        <p:spPr>
          <a:xfrm>
            <a:off x="1835696" y="2135463"/>
            <a:ext cx="2755946" cy="287771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7200" b="1" dirty="0">
              <a:solidFill>
                <a:srgbClr val="C00000"/>
              </a:solidFill>
              <a:latin typeface="Monotype Corsiva" pitchFamily="66" charset="0"/>
              <a:cs typeface="MV Boli" pitchFamily="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368158" y="692696"/>
            <a:ext cx="547260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>
                <a:solidFill>
                  <a:srgbClr val="7030A0"/>
                </a:solidFill>
                <a:latin typeface="Garamond" panose="02020404030301010803" pitchFamily="18" charset="0"/>
                <a:cs typeface="Arial" charset="0"/>
              </a:rPr>
              <a:t>К предупреждающим      </a:t>
            </a:r>
          </a:p>
          <a:p>
            <a:r>
              <a:rPr lang="ru-RU" sz="4000" b="1" dirty="0">
                <a:solidFill>
                  <a:srgbClr val="7030A0"/>
                </a:solidFill>
                <a:latin typeface="Garamond" panose="02020404030301010803" pitchFamily="18" charset="0"/>
                <a:cs typeface="Arial" charset="0"/>
              </a:rPr>
              <a:t>    знакам относится</a:t>
            </a:r>
            <a:endParaRPr lang="ru-RU" sz="4000" b="1" dirty="0">
              <a:latin typeface="Monotype Corsiva" pitchFamily="66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32"/>
          <a:stretch/>
        </p:blipFill>
        <p:spPr bwMode="auto">
          <a:xfrm>
            <a:off x="1935974" y="2123434"/>
            <a:ext cx="2347994" cy="2183406"/>
          </a:xfrm>
          <a:prstGeom prst="triangl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08" t="5988" r="10903" b="5457"/>
          <a:stretch/>
        </p:blipFill>
        <p:spPr bwMode="auto">
          <a:xfrm>
            <a:off x="5684410" y="2213098"/>
            <a:ext cx="2256312" cy="2196935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20505369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dirty="0" smtClean="0">
                <a:latin typeface="Arial" charset="0"/>
                <a:cs typeface="Arial" charset="0"/>
              </a:rPr>
              <a:t> </a:t>
            </a:r>
          </a:p>
        </p:txBody>
      </p:sp>
      <p:sp>
        <p:nvSpPr>
          <p:cNvPr id="5123" name="Содержимое 2"/>
          <p:cNvSpPr>
            <a:spLocks noGrp="1"/>
          </p:cNvSpPr>
          <p:nvPr>
            <p:ph idx="1"/>
          </p:nvPr>
        </p:nvSpPr>
        <p:spPr>
          <a:xfrm>
            <a:off x="2051720" y="546968"/>
            <a:ext cx="6480720" cy="2163663"/>
          </a:xfrm>
        </p:spPr>
        <p:txBody>
          <a:bodyPr/>
          <a:lstStyle/>
          <a:p>
            <a:pPr marL="0" lvl="0" indent="0" eaLnBrk="1" hangingPunct="1">
              <a:spcBef>
                <a:spcPct val="0"/>
              </a:spcBef>
              <a:buNone/>
            </a:pPr>
            <a:r>
              <a:rPr lang="ru-RU" sz="4000" b="1" dirty="0" smtClean="0">
                <a:solidFill>
                  <a:srgbClr val="7030A0"/>
                </a:solidFill>
                <a:latin typeface="Garamond" panose="02020404030301010803" pitchFamily="18" charset="0"/>
                <a:cs typeface="Arial" charset="0"/>
              </a:rPr>
              <a:t>Во время движения транспорта пассажир не должен</a:t>
            </a:r>
            <a:endParaRPr lang="ru-RU" sz="4000" b="1" dirty="0">
              <a:solidFill>
                <a:prstClr val="black"/>
              </a:solidFill>
              <a:latin typeface="Monotype Corsiva" pitchFamily="66" charset="0"/>
            </a:endParaRPr>
          </a:p>
          <a:p>
            <a:pPr marL="0" indent="0" eaLnBrk="1" hangingPunct="1">
              <a:buNone/>
            </a:pPr>
            <a:endParaRPr lang="ru-RU" sz="5400" b="1" dirty="0" smtClean="0">
              <a:solidFill>
                <a:srgbClr val="7030A0"/>
              </a:solidFill>
              <a:latin typeface="Monotype Corsiva" pitchFamily="66" charset="0"/>
              <a:cs typeface="Arial" charset="0"/>
            </a:endParaRPr>
          </a:p>
        </p:txBody>
      </p:sp>
      <p:sp>
        <p:nvSpPr>
          <p:cNvPr id="4" name="Скругленный прямоугольник 3">
            <a:hlinkClick r:id="" action="ppaction://macro?name=NET"/>
          </p:cNvPr>
          <p:cNvSpPr/>
          <p:nvPr/>
        </p:nvSpPr>
        <p:spPr>
          <a:xfrm>
            <a:off x="5364088" y="2843224"/>
            <a:ext cx="3168352" cy="1665896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 smtClean="0">
                <a:solidFill>
                  <a:srgbClr val="C00000"/>
                </a:solidFill>
                <a:latin typeface="Garamond" panose="02020404030301010803" pitchFamily="18" charset="0"/>
                <a:cs typeface="MV Boli" pitchFamily="2" charset="0"/>
              </a:rPr>
              <a:t>Пристегнуть ремень безопасности</a:t>
            </a:r>
            <a:endParaRPr lang="ru-RU" sz="3600" b="1" dirty="0">
              <a:solidFill>
                <a:srgbClr val="C00000"/>
              </a:solidFill>
              <a:latin typeface="Garamond" panose="02020404030301010803" pitchFamily="18" charset="0"/>
              <a:cs typeface="MV Boli" pitchFamily="2" charset="0"/>
            </a:endParaRPr>
          </a:p>
        </p:txBody>
      </p:sp>
      <p:sp>
        <p:nvSpPr>
          <p:cNvPr id="5" name="Скругленный прямоугольник 4">
            <a:hlinkClick r:id="" action="ppaction://macro?name=DA"/>
          </p:cNvPr>
          <p:cNvSpPr/>
          <p:nvPr/>
        </p:nvSpPr>
        <p:spPr>
          <a:xfrm>
            <a:off x="1691680" y="2780928"/>
            <a:ext cx="2952328" cy="1728192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 smtClean="0">
                <a:solidFill>
                  <a:srgbClr val="C00000"/>
                </a:solidFill>
                <a:latin typeface="Garamond" panose="02020404030301010803" pitchFamily="18" charset="0"/>
                <a:cs typeface="MV Boli" pitchFamily="2" charset="0"/>
              </a:rPr>
              <a:t>Высовывать руку из окна</a:t>
            </a:r>
            <a:endParaRPr lang="ru-RU" sz="3600" b="1" dirty="0">
              <a:solidFill>
                <a:srgbClr val="C00000"/>
              </a:solidFill>
              <a:latin typeface="Garamond" panose="02020404030301010803" pitchFamily="18" charset="0"/>
              <a:cs typeface="MV Boli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28342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dirty="0" smtClean="0">
                <a:latin typeface="Arial" charset="0"/>
                <a:cs typeface="Arial" charset="0"/>
              </a:rPr>
              <a:t> </a:t>
            </a:r>
          </a:p>
        </p:txBody>
      </p:sp>
      <p:sp>
        <p:nvSpPr>
          <p:cNvPr id="5123" name="Содержимое 2"/>
          <p:cNvSpPr>
            <a:spLocks noGrp="1"/>
          </p:cNvSpPr>
          <p:nvPr>
            <p:ph idx="1"/>
          </p:nvPr>
        </p:nvSpPr>
        <p:spPr>
          <a:xfrm>
            <a:off x="2330649" y="546968"/>
            <a:ext cx="5570934" cy="2163663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ru-RU" sz="4400" b="1" dirty="0" smtClean="0">
                <a:solidFill>
                  <a:srgbClr val="7030A0"/>
                </a:solidFill>
                <a:latin typeface="Monotype Corsiva" pitchFamily="66" charset="0"/>
                <a:cs typeface="Arial" charset="0"/>
              </a:rPr>
              <a:t> </a:t>
            </a:r>
          </a:p>
        </p:txBody>
      </p:sp>
      <p:sp>
        <p:nvSpPr>
          <p:cNvPr id="4" name="Скругленный прямоугольник 3">
            <a:hlinkClick r:id="" action="ppaction://macro?name=NET"/>
          </p:cNvPr>
          <p:cNvSpPr/>
          <p:nvPr/>
        </p:nvSpPr>
        <p:spPr>
          <a:xfrm>
            <a:off x="5436096" y="3186282"/>
            <a:ext cx="3024336" cy="114300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 smtClean="0">
                <a:solidFill>
                  <a:srgbClr val="C00000"/>
                </a:solidFill>
                <a:latin typeface="Garamond" panose="02020404030301010803" pitchFamily="18" charset="0"/>
                <a:cs typeface="MV Boli" pitchFamily="2" charset="0"/>
              </a:rPr>
              <a:t>проезжей части</a:t>
            </a:r>
            <a:endParaRPr lang="ru-RU" sz="4400" b="1" dirty="0">
              <a:solidFill>
                <a:srgbClr val="C00000"/>
              </a:solidFill>
              <a:latin typeface="Garamond" panose="02020404030301010803" pitchFamily="18" charset="0"/>
              <a:cs typeface="MV Boli" pitchFamily="2" charset="0"/>
            </a:endParaRPr>
          </a:p>
        </p:txBody>
      </p:sp>
      <p:sp>
        <p:nvSpPr>
          <p:cNvPr id="5" name="Скругленный прямоугольник 4">
            <a:hlinkClick r:id="" action="ppaction://macro?name=DA"/>
          </p:cNvPr>
          <p:cNvSpPr/>
          <p:nvPr/>
        </p:nvSpPr>
        <p:spPr>
          <a:xfrm>
            <a:off x="1907704" y="3105146"/>
            <a:ext cx="2952328" cy="1224136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 smtClean="0">
                <a:solidFill>
                  <a:srgbClr val="C00000"/>
                </a:solidFill>
                <a:latin typeface="Garamond" panose="02020404030301010803" pitchFamily="18" charset="0"/>
                <a:cs typeface="MV Boli" pitchFamily="2" charset="0"/>
              </a:rPr>
              <a:t>тротуара  </a:t>
            </a:r>
            <a:endParaRPr lang="ru-RU" sz="4400" b="1" dirty="0">
              <a:solidFill>
                <a:srgbClr val="C00000"/>
              </a:solidFill>
              <a:latin typeface="Garamond" panose="02020404030301010803" pitchFamily="18" charset="0"/>
              <a:cs typeface="MV Boli" pitchFamily="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054318" y="764704"/>
            <a:ext cx="646214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7030A0"/>
                </a:solidFill>
                <a:latin typeface="Garamond" panose="02020404030301010803" pitchFamily="18" charset="0"/>
                <a:cs typeface="Arial" charset="0"/>
              </a:rPr>
              <a:t> </a:t>
            </a:r>
            <a:r>
              <a:rPr lang="ru-RU" sz="4400" b="1" dirty="0" smtClean="0">
                <a:solidFill>
                  <a:srgbClr val="7030A0"/>
                </a:solidFill>
                <a:latin typeface="Garamond" panose="02020404030301010803" pitchFamily="18" charset="0"/>
                <a:cs typeface="Arial" charset="0"/>
              </a:rPr>
              <a:t>Высаживаться из  автомобиля  нужно на сторону  </a:t>
            </a:r>
            <a:endParaRPr lang="ru-RU" sz="4400" b="1" dirty="0"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8057870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" val="e3a1cf56a5a4a9275d2ee6fb5b81e67f6ee1e015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1558</TotalTime>
  <Words>125</Words>
  <Application>Microsoft Office PowerPoint</Application>
  <PresentationFormat>Экран (4:3)</PresentationFormat>
  <Paragraphs>43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Презентация PowerPoint</vt:lpstr>
      <vt:lpstr>Результат теста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</vt:vector>
  </TitlesOfParts>
  <Company>ind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ind</dc:creator>
  <cp:lastModifiedBy>Светлана</cp:lastModifiedBy>
  <cp:revision>737</cp:revision>
  <dcterms:created xsi:type="dcterms:W3CDTF">2007-04-26T13:09:51Z</dcterms:created>
  <dcterms:modified xsi:type="dcterms:W3CDTF">2022-03-20T13:13:23Z</dcterms:modified>
</cp:coreProperties>
</file>