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1" r:id="rId11"/>
    <p:sldId id="264" r:id="rId12"/>
    <p:sldId id="265" r:id="rId13"/>
    <p:sldId id="266" r:id="rId14"/>
    <p:sldId id="267" r:id="rId15"/>
    <p:sldId id="272" r:id="rId16"/>
    <p:sldId id="268" r:id="rId17"/>
    <p:sldId id="269" r:id="rId18"/>
  </p:sldIdLst>
  <p:sldSz cx="18288000" cy="10287000"/>
  <p:notesSz cx="6858000" cy="9144000"/>
  <p:embeddedFontLst>
    <p:embeddedFont>
      <p:font typeface="Assistant Bold" panose="020B0604020202020204" charset="-79"/>
      <p:regular r:id="rId19"/>
      <p:bold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ormorant Garamond Bold" panose="020B0604020202020204" charset="-52"/>
      <p:regular r:id="rId25"/>
      <p:italic r:id="rId26"/>
    </p:embeddedFont>
    <p:embeddedFont>
      <p:font typeface="Open Sans Extra Bold" panose="020B0604020202020204" charset="0"/>
      <p:regular r:id="rId27"/>
      <p:italic r:id="rId28"/>
    </p:embeddedFont>
    <p:embeddedFont>
      <p:font typeface="Assistant Regular" panose="020B0604020202020204" charset="-79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Bad Script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8" d="100"/>
          <a:sy n="58" d="100"/>
        </p:scale>
        <p:origin x="-4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64;&#1077;&#1089;&#1090;&#1100;%20&#1096;&#1083;&#1103;&#1087;%20(&#1087;&#1088;&#1080;&#1090;&#1095;&#1072;).mp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D4C0A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703" r="703"/>
          <a:stretch>
            <a:fillRect/>
          </a:stretch>
        </p:blipFill>
        <p:spPr>
          <a:xfrm>
            <a:off x="1308405" y="1617866"/>
            <a:ext cx="9064459" cy="70512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5" name="AutoShape 5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7" name="TextBox 7"/>
          <p:cNvSpPr txBox="1"/>
          <p:nvPr/>
        </p:nvSpPr>
        <p:spPr>
          <a:xfrm>
            <a:off x="11230021" y="8070443"/>
            <a:ext cx="6762750" cy="792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7"/>
              </a:lnSpc>
            </a:pPr>
            <a:r>
              <a:rPr lang="en-US" sz="2800" b="0" i="0">
                <a:solidFill>
                  <a:srgbClr val="342D29"/>
                </a:solidFill>
                <a:latin typeface="Cormorant Garamond Bold"/>
              </a:rPr>
              <a:t>КИРЬЯНЦЕВА МАРИЯ АЛЕКСЕЕВНА,</a:t>
            </a:r>
          </a:p>
          <a:p>
            <a:pPr>
              <a:lnSpc>
                <a:spcPts val="3108"/>
              </a:lnSpc>
            </a:pPr>
            <a:r>
              <a:rPr lang="en-US" sz="2800" b="0" i="0">
                <a:solidFill>
                  <a:srgbClr val="342D29"/>
                </a:solidFill>
                <a:latin typeface="Cormorant Garamond Bold"/>
              </a:rPr>
              <a:t>УЧИТЕЛЬ НАЧАЛЬНЫХ КЛАССОВ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80356" y="1104900"/>
            <a:ext cx="7868050" cy="528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11"/>
              </a:lnSpc>
            </a:pPr>
            <a:r>
              <a:rPr lang="en-US" sz="6399" b="1" i="0" spc="-159">
                <a:solidFill>
                  <a:srgbClr val="342D29"/>
                </a:solidFill>
                <a:latin typeface="Cormorant Garamond Bold"/>
              </a:rPr>
              <a:t>Использование технологии развития критического мышления в преподавании комплексного учебного курса ОРКСЭ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1" i="0">
                <a:solidFill>
                  <a:srgbClr val="342D29"/>
                </a:solidFill>
                <a:latin typeface="Assistant Bold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805565"/>
            <a:ext cx="7868050" cy="54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b="0" i="0" spc="54" dirty="0" err="1">
                <a:solidFill>
                  <a:srgbClr val="342D29"/>
                </a:solidFill>
                <a:latin typeface="Bad Script"/>
              </a:rPr>
              <a:t>Мышление</a:t>
            </a:r>
            <a:r>
              <a:rPr lang="en-US" sz="3199" b="0" i="0" spc="54" dirty="0">
                <a:solidFill>
                  <a:srgbClr val="342D29"/>
                </a:solidFill>
                <a:latin typeface="Bad Script"/>
              </a:rPr>
              <a:t> </a:t>
            </a:r>
            <a:r>
              <a:rPr lang="en-US" sz="3199" b="0" i="0" spc="54" dirty="0" err="1">
                <a:solidFill>
                  <a:srgbClr val="342D29"/>
                </a:solidFill>
                <a:latin typeface="Bad Script"/>
              </a:rPr>
              <a:t>есть</a:t>
            </a:r>
            <a:r>
              <a:rPr lang="en-US" sz="3199" b="0" i="0" spc="54" dirty="0">
                <a:solidFill>
                  <a:srgbClr val="342D29"/>
                </a:solidFill>
                <a:latin typeface="Bad Script"/>
              </a:rPr>
              <a:t> </a:t>
            </a:r>
            <a:r>
              <a:rPr lang="en-US" sz="3199" b="0" i="0" spc="54" dirty="0" err="1">
                <a:solidFill>
                  <a:srgbClr val="342D29"/>
                </a:solidFill>
                <a:latin typeface="Bad Script"/>
              </a:rPr>
              <a:t>сущность</a:t>
            </a:r>
            <a:r>
              <a:rPr lang="en-US" sz="3199" b="0" i="0" spc="54" dirty="0">
                <a:solidFill>
                  <a:srgbClr val="342D29"/>
                </a:solidFill>
                <a:latin typeface="Bad Script"/>
              </a:rPr>
              <a:t> </a:t>
            </a:r>
            <a:r>
              <a:rPr lang="en-US" sz="3199" b="0" i="0" spc="54" dirty="0" err="1">
                <a:solidFill>
                  <a:srgbClr val="342D29"/>
                </a:solidFill>
                <a:latin typeface="Bad Script"/>
              </a:rPr>
              <a:t>мудрости</a:t>
            </a:r>
            <a:r>
              <a:rPr lang="en-US" sz="3199" b="0" i="0" spc="54" dirty="0">
                <a:solidFill>
                  <a:srgbClr val="342D29"/>
                </a:solidFill>
                <a:latin typeface="Bad Scrip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3350" y="10001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3" name="AutoShape 3"/>
          <p:cNvSpPr/>
          <p:nvPr/>
        </p:nvSpPr>
        <p:spPr>
          <a:xfrm>
            <a:off x="6477000" y="476250"/>
            <a:ext cx="9486900" cy="10248900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4" name="TextBox 4"/>
          <p:cNvSpPr txBox="1"/>
          <p:nvPr/>
        </p:nvSpPr>
        <p:spPr>
          <a:xfrm>
            <a:off x="347764" y="3354222"/>
            <a:ext cx="5448300" cy="377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342D29"/>
                </a:solidFill>
                <a:latin typeface="Assistant Regular"/>
              </a:rPr>
              <a:t>Прием 6 шляп мышления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561422" y="889825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ru-RU" sz="2400" dirty="0" smtClean="0">
                <a:solidFill>
                  <a:srgbClr val="342D29"/>
                </a:solidFill>
                <a:latin typeface="Assistant Bold Bold"/>
              </a:rPr>
              <a:t>10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pic>
        <p:nvPicPr>
          <p:cNvPr id="7" name="Рисунок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0500"/>
            <a:ext cx="11582400" cy="84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8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3" name="AutoShape 3"/>
          <p:cNvSpPr/>
          <p:nvPr/>
        </p:nvSpPr>
        <p:spPr>
          <a:xfrm>
            <a:off x="2338693" y="-407803"/>
            <a:ext cx="6508276" cy="11193291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7354224"/>
            <a:ext cx="6283679" cy="193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i="0" spc="64">
                <a:solidFill>
                  <a:srgbClr val="342D29"/>
                </a:solidFill>
                <a:latin typeface="Assistant Bold"/>
              </a:rPr>
              <a:t>СТАДИЯ ОСМЫСЛЕНИЯ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604792" y="1870088"/>
            <a:ext cx="6654508" cy="5367122"/>
            <a:chOff x="0" y="0"/>
            <a:chExt cx="8872677" cy="7156163"/>
          </a:xfrm>
        </p:grpSpPr>
        <p:sp>
          <p:nvSpPr>
            <p:cNvPr id="6" name="TextBox 6"/>
            <p:cNvSpPr txBox="1"/>
            <p:nvPr/>
          </p:nvSpPr>
          <p:spPr>
            <a:xfrm>
              <a:off x="0" y="-57150"/>
              <a:ext cx="8872677" cy="618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en-US" sz="2800" b="0" i="0">
                  <a:solidFill>
                    <a:srgbClr val="342D29"/>
                  </a:solidFill>
                  <a:latin typeface="Assistant Regular"/>
                </a:rPr>
                <a:t>- получение новой информации;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5845"/>
              <a:ext cx="8872677" cy="618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en-US" sz="2800" b="0" i="0">
                  <a:solidFill>
                    <a:srgbClr val="342D29"/>
                  </a:solidFill>
                  <a:latin typeface="Assistant Regular"/>
                </a:rPr>
                <a:t>- осмысление новой информации;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882276"/>
              <a:ext cx="8872677" cy="1273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en-US" sz="2800" b="0" i="0">
                  <a:solidFill>
                    <a:srgbClr val="342D29"/>
                  </a:solidFill>
                  <a:latin typeface="Assistant Regular"/>
                </a:rPr>
                <a:t>- соотнесение с полученными знаниями;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11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342D29"/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3" name="AutoShape 3"/>
          <p:cNvSpPr/>
          <p:nvPr/>
        </p:nvSpPr>
        <p:spPr>
          <a:xfrm>
            <a:off x="2338693" y="-407803"/>
            <a:ext cx="6508276" cy="11193291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4" name="AutoShape 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342D2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98842" y="3692517"/>
            <a:ext cx="7844958" cy="55657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354224"/>
            <a:ext cx="6283679" cy="193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i="0" spc="64">
                <a:solidFill>
                  <a:srgbClr val="342D29"/>
                </a:solidFill>
                <a:latin typeface="Assistant Bold"/>
              </a:rPr>
              <a:t>СТАДИЯ РЕФЛЕКСИИ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358686" y="436143"/>
            <a:ext cx="6654508" cy="5367122"/>
            <a:chOff x="0" y="0"/>
            <a:chExt cx="8872677" cy="7156163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8872677" cy="618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en-US" sz="2800" b="0" i="0">
                  <a:solidFill>
                    <a:srgbClr val="342D29"/>
                  </a:solidFill>
                  <a:latin typeface="Assistant Regular"/>
                </a:rPr>
                <a:t>- осмысление;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855845"/>
              <a:ext cx="8872677" cy="1273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en-US" sz="2800" b="0" i="0">
                  <a:solidFill>
                    <a:srgbClr val="342D29"/>
                  </a:solidFill>
                  <a:latin typeface="Assistant Regular"/>
                </a:rPr>
                <a:t>- определение дальнейших ддействий в данном направлении.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538058"/>
              <a:ext cx="8872677" cy="618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12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38200" y="-800100"/>
            <a:ext cx="4800600" cy="9182100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3" name="AutoShape 3"/>
          <p:cNvSpPr/>
          <p:nvPr/>
        </p:nvSpPr>
        <p:spPr>
          <a:xfrm>
            <a:off x="1176704" y="5600700"/>
            <a:ext cx="32971" cy="1905000"/>
          </a:xfrm>
          <a:prstGeom prst="rect">
            <a:avLst/>
          </a:prstGeom>
          <a:solidFill>
            <a:srgbClr val="342D2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1820" t="1092" b="1092"/>
          <a:stretch>
            <a:fillRect/>
          </a:stretch>
        </p:blipFill>
        <p:spPr>
          <a:xfrm>
            <a:off x="1726578" y="3086100"/>
            <a:ext cx="8728143" cy="64545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913041" y="780126"/>
            <a:ext cx="9100152" cy="4669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b="0" i="0">
                <a:solidFill>
                  <a:srgbClr val="342D29"/>
                </a:solidFill>
                <a:latin typeface="Cormorant Garamond Bold"/>
              </a:rPr>
              <a:t>Синквейн</a:t>
            </a:r>
          </a:p>
          <a:p>
            <a:pPr algn="ctr">
              <a:lnSpc>
                <a:spcPts val="6160"/>
              </a:lnSpc>
            </a:pPr>
            <a:r>
              <a:rPr lang="en-US" sz="5600" b="0" i="0">
                <a:solidFill>
                  <a:srgbClr val="342D29"/>
                </a:solidFill>
                <a:latin typeface="Cormorant Garamond Bold"/>
              </a:rPr>
              <a:t>1 строка - тема или предмет</a:t>
            </a:r>
          </a:p>
          <a:p>
            <a:pPr algn="ctr">
              <a:lnSpc>
                <a:spcPts val="6160"/>
              </a:lnSpc>
            </a:pPr>
            <a:r>
              <a:rPr lang="en-US" sz="5600" b="0" i="0">
                <a:solidFill>
                  <a:srgbClr val="342D29"/>
                </a:solidFill>
                <a:latin typeface="Cormorant Garamond Bold"/>
              </a:rPr>
              <a:t>2 строка - 2 прилагательных</a:t>
            </a:r>
          </a:p>
          <a:p>
            <a:pPr algn="ctr">
              <a:lnSpc>
                <a:spcPts val="6160"/>
              </a:lnSpc>
            </a:pPr>
            <a:r>
              <a:rPr lang="en-US" sz="5600" b="0" i="0">
                <a:solidFill>
                  <a:srgbClr val="342D29"/>
                </a:solidFill>
                <a:latin typeface="Cormorant Garamond Bold"/>
              </a:rPr>
              <a:t>3 строка - 3 глагола</a:t>
            </a:r>
          </a:p>
          <a:p>
            <a:pPr algn="ctr">
              <a:lnSpc>
                <a:spcPts val="6160"/>
              </a:lnSpc>
            </a:pPr>
            <a:r>
              <a:rPr lang="en-US" sz="5600" b="0" i="0">
                <a:solidFill>
                  <a:srgbClr val="342D29"/>
                </a:solidFill>
                <a:latin typeface="Cormorant Garamond Bold"/>
              </a:rPr>
              <a:t>4 строка - фраза</a:t>
            </a:r>
          </a:p>
          <a:p>
            <a:pPr algn="ctr">
              <a:lnSpc>
                <a:spcPts val="6160"/>
              </a:lnSpc>
            </a:pPr>
            <a:r>
              <a:rPr lang="en-US" sz="5600" b="0" i="0">
                <a:solidFill>
                  <a:srgbClr val="342D29"/>
                </a:solidFill>
                <a:latin typeface="Cormorant Garamond Bold"/>
              </a:rPr>
              <a:t>5 строка - синоним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66935" y="7469967"/>
            <a:ext cx="7592365" cy="178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en-US" sz="3400" b="0" i="0" spc="306">
                <a:solidFill>
                  <a:srgbClr val="342D29"/>
                </a:solidFill>
                <a:latin typeface="Assistant Regular"/>
              </a:rPr>
              <a:t>ЗАДАНИЕ: СОСТАВИТЬ СИНКВЕЙН К СЛОВУ БОГАТСТВО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896350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13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3350" y="10001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3" name="AutoShape 3"/>
          <p:cNvSpPr/>
          <p:nvPr/>
        </p:nvSpPr>
        <p:spPr>
          <a:xfrm>
            <a:off x="6477000" y="476250"/>
            <a:ext cx="9486900" cy="10248900"/>
          </a:xfrm>
          <a:prstGeom prst="rect">
            <a:avLst/>
          </a:prstGeom>
          <a:solidFill>
            <a:srgbClr val="D4C0AB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77000" y="-162938"/>
            <a:ext cx="11564654" cy="70748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460" y="3721034"/>
            <a:ext cx="6448540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0" i="0">
                <a:solidFill>
                  <a:srgbClr val="342D29"/>
                </a:solidFill>
                <a:latin typeface="Assistant Regular"/>
              </a:rPr>
              <a:t>Богатство</a:t>
            </a:r>
          </a:p>
          <a:p>
            <a:pPr algn="ctr">
              <a:lnSpc>
                <a:spcPts val="4200"/>
              </a:lnSpc>
            </a:pPr>
            <a:r>
              <a:rPr lang="en-US" sz="3000" b="0" i="0">
                <a:solidFill>
                  <a:srgbClr val="342D29"/>
                </a:solidFill>
                <a:latin typeface="Assistant Regular"/>
              </a:rPr>
              <a:t>материальное, нематериальное</a:t>
            </a:r>
          </a:p>
          <a:p>
            <a:pPr algn="ctr">
              <a:lnSpc>
                <a:spcPts val="4200"/>
              </a:lnSpc>
            </a:pPr>
            <a:r>
              <a:rPr lang="en-US" sz="3000" b="0" i="0">
                <a:solidFill>
                  <a:srgbClr val="342D29"/>
                </a:solidFill>
                <a:latin typeface="Assistant Regular"/>
              </a:rPr>
              <a:t>получать, выиграть, заработать</a:t>
            </a:r>
          </a:p>
          <a:p>
            <a:pPr algn="ctr">
              <a:lnSpc>
                <a:spcPts val="4200"/>
              </a:lnSpc>
            </a:pPr>
            <a:r>
              <a:rPr lang="en-US" sz="3000" b="0" i="0">
                <a:solidFill>
                  <a:srgbClr val="342D29"/>
                </a:solidFill>
                <a:latin typeface="Assistant Regular"/>
              </a:rPr>
              <a:t>богатство - вода, пришла и ушла</a:t>
            </a:r>
          </a:p>
          <a:p>
            <a:pPr algn="ctr">
              <a:lnSpc>
                <a:spcPts val="4200"/>
              </a:lnSpc>
            </a:pPr>
            <a:r>
              <a:rPr lang="en-US" sz="3000" b="0" i="0">
                <a:solidFill>
                  <a:srgbClr val="342D29"/>
                </a:solidFill>
                <a:latin typeface="Assistant Regular"/>
              </a:rPr>
              <a:t>изобилие</a:t>
            </a:r>
          </a:p>
          <a:p>
            <a:pPr algn="ctr">
              <a:lnSpc>
                <a:spcPts val="4200"/>
              </a:lnSpc>
            </a:pPr>
            <a:endParaRPr lang="en-US" sz="3000" b="0" i="0">
              <a:solidFill>
                <a:srgbClr val="342D29"/>
              </a:solidFill>
              <a:latin typeface="Assistant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561422" y="889825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14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3" name="AutoShape 3"/>
          <p:cNvSpPr/>
          <p:nvPr/>
        </p:nvSpPr>
        <p:spPr>
          <a:xfrm>
            <a:off x="2338693" y="-407803"/>
            <a:ext cx="6508276" cy="11193291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7354224"/>
            <a:ext cx="6283679" cy="95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ru-RU" sz="6400" i="0" spc="64" dirty="0" smtClean="0">
                <a:solidFill>
                  <a:srgbClr val="342D29"/>
                </a:solidFill>
                <a:latin typeface="Assistant Bold"/>
              </a:rPr>
              <a:t>Метод 635</a:t>
            </a:r>
            <a:endParaRPr lang="en-US" sz="6400" i="0" spc="64" dirty="0">
              <a:solidFill>
                <a:srgbClr val="342D29"/>
              </a:solidFill>
              <a:latin typeface="Assistan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604792" y="1827226"/>
            <a:ext cx="6654508" cy="5454843"/>
            <a:chOff x="0" y="-57149"/>
            <a:chExt cx="8872677" cy="7273124"/>
          </a:xfrm>
        </p:grpSpPr>
        <p:sp>
          <p:nvSpPr>
            <p:cNvPr id="6" name="TextBox 6"/>
            <p:cNvSpPr txBox="1"/>
            <p:nvPr/>
          </p:nvSpPr>
          <p:spPr>
            <a:xfrm>
              <a:off x="0" y="-57149"/>
              <a:ext cx="8872677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ru-RU" sz="4000" b="1" i="1" dirty="0" smtClean="0">
                  <a:solidFill>
                    <a:srgbClr val="342D29"/>
                  </a:solidFill>
                  <a:latin typeface="Assistant Regular"/>
                </a:rPr>
                <a:t>6 участников</a:t>
              </a:r>
            </a:p>
            <a:p>
              <a:pPr algn="r">
                <a:lnSpc>
                  <a:spcPts val="3919"/>
                </a:lnSpc>
              </a:pPr>
              <a:r>
                <a:rPr lang="ru-RU" sz="2800" b="0" i="0" dirty="0" smtClean="0">
                  <a:solidFill>
                    <a:srgbClr val="342D29"/>
                  </a:solidFill>
                  <a:latin typeface="Assistant Regular"/>
                </a:rPr>
                <a:t>Анализируют и формулируют заданную проблему</a:t>
              </a:r>
              <a:endParaRPr lang="en-US" sz="2800" b="0" i="0" dirty="0">
                <a:solidFill>
                  <a:srgbClr val="342D29"/>
                </a:solidFill>
                <a:latin typeface="Assistant Regular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5846"/>
              <a:ext cx="8872677" cy="266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ru-RU" sz="4000" b="1" i="1" dirty="0" smtClean="0">
                  <a:solidFill>
                    <a:srgbClr val="342D29"/>
                  </a:solidFill>
                  <a:latin typeface="Assistant Regular"/>
                </a:rPr>
                <a:t>3 предложения </a:t>
              </a:r>
            </a:p>
            <a:p>
              <a:pPr algn="r">
                <a:lnSpc>
                  <a:spcPts val="3919"/>
                </a:lnSpc>
              </a:pPr>
              <a:r>
                <a:rPr lang="ru-RU" sz="2800" dirty="0" smtClean="0">
                  <a:solidFill>
                    <a:srgbClr val="342D29"/>
                  </a:solidFill>
                  <a:latin typeface="Assistant Regular"/>
                </a:rPr>
                <a:t>Заносит в формуляр каждый участник по решению задачи, затем передает формуляр соседу.</a:t>
              </a:r>
              <a:endParaRPr lang="en-US" sz="2800" b="0" i="0" dirty="0">
                <a:solidFill>
                  <a:srgbClr val="342D29"/>
                </a:solidFill>
                <a:latin typeface="Assistant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882276"/>
              <a:ext cx="8872677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ru-RU" sz="4000" b="1" i="1" dirty="0" smtClean="0">
                  <a:solidFill>
                    <a:srgbClr val="342D29"/>
                  </a:solidFill>
                  <a:latin typeface="Assistant Regular"/>
                </a:rPr>
                <a:t>5 минут </a:t>
              </a:r>
            </a:p>
            <a:p>
              <a:pPr algn="r">
                <a:lnSpc>
                  <a:spcPts val="3919"/>
                </a:lnSpc>
              </a:pPr>
              <a:r>
                <a:rPr lang="ru-RU" sz="2800" b="0" i="0" dirty="0" smtClean="0">
                  <a:solidFill>
                    <a:srgbClr val="342D29"/>
                  </a:solidFill>
                  <a:latin typeface="Assistant Regular"/>
                </a:rPr>
                <a:t>на размышления дается каждому участнику</a:t>
              </a:r>
              <a:endParaRPr lang="en-US" sz="2800" b="0" i="0" dirty="0">
                <a:solidFill>
                  <a:srgbClr val="342D29"/>
                </a:solidFill>
                <a:latin typeface="Assistant Regular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15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110946" y="4850765"/>
            <a:ext cx="98730" cy="1905000"/>
          </a:xfrm>
          <a:prstGeom prst="rect">
            <a:avLst/>
          </a:prstGeom>
          <a:solidFill>
            <a:srgbClr val="342D29"/>
          </a:solidFill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1478" cy="46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4016762" cy="7124700"/>
            <a:chOff x="0" y="0"/>
            <a:chExt cx="5355683" cy="9499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287"/>
            <a:stretch>
              <a:fillRect/>
            </a:stretch>
          </p:blipFill>
          <p:spPr>
            <a:xfrm>
              <a:off x="0" y="0"/>
              <a:ext cx="5355683" cy="46863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1929" r="11929"/>
            <a:stretch>
              <a:fillRect/>
            </a:stretch>
          </p:blipFill>
          <p:spPr>
            <a:xfrm>
              <a:off x="0" y="4813300"/>
              <a:ext cx="5355683" cy="46863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8267446" y="9229725"/>
            <a:ext cx="7356323" cy="28575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6" name="AutoShape 6"/>
          <p:cNvSpPr/>
          <p:nvPr/>
        </p:nvSpPr>
        <p:spPr>
          <a:xfrm>
            <a:off x="11554284" y="1143000"/>
            <a:ext cx="3723816" cy="9753600"/>
          </a:xfrm>
          <a:prstGeom prst="rect">
            <a:avLst/>
          </a:prstGeom>
          <a:solidFill>
            <a:srgbClr val="D4C0AB"/>
          </a:solidFill>
        </p:spPr>
      </p:sp>
      <p:grpSp>
        <p:nvGrpSpPr>
          <p:cNvPr id="7" name="Group 7"/>
          <p:cNvGrpSpPr/>
          <p:nvPr/>
        </p:nvGrpSpPr>
        <p:grpSpPr>
          <a:xfrm>
            <a:off x="13416192" y="2819400"/>
            <a:ext cx="3962400" cy="6438900"/>
            <a:chOff x="0" y="0"/>
            <a:chExt cx="5283200" cy="85852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8384" r="8384"/>
            <a:stretch>
              <a:fillRect/>
            </a:stretch>
          </p:blipFill>
          <p:spPr>
            <a:xfrm>
              <a:off x="0" y="0"/>
              <a:ext cx="5283200" cy="42291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8384" r="8384"/>
            <a:stretch>
              <a:fillRect/>
            </a:stretch>
          </p:blipFill>
          <p:spPr>
            <a:xfrm>
              <a:off x="0" y="4356100"/>
              <a:ext cx="5283200" cy="4229100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83639" y="3247794"/>
            <a:ext cx="5544012" cy="554401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28700" y="1028700"/>
            <a:ext cx="4873069" cy="2685588"/>
            <a:chOff x="0" y="0"/>
            <a:chExt cx="6497425" cy="358078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25"/>
              <a:ext cx="6497425" cy="2072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40"/>
                </a:lnSpc>
              </a:pPr>
              <a:r>
                <a:rPr lang="en-US" sz="4800" b="1" i="0" spc="288" dirty="0">
                  <a:solidFill>
                    <a:srgbClr val="342D29"/>
                  </a:solidFill>
                  <a:latin typeface="Assistant Regular"/>
                </a:rPr>
                <a:t>ВАШИ ВЫВОДЫ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904509"/>
              <a:ext cx="6497425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561422" y="1143000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16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6600" y="9105900"/>
            <a:ext cx="1928285" cy="88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240"/>
              </a:lnSpc>
            </a:pPr>
            <a:r>
              <a:rPr lang="ru-RU" b="1" spc="288" dirty="0" smtClean="0">
                <a:solidFill>
                  <a:srgbClr val="342D29"/>
                </a:solidFill>
                <a:latin typeface="Assistant Regular"/>
              </a:rPr>
              <a:t>КОД 10 10 16</a:t>
            </a:r>
            <a:endParaRPr lang="en-US" b="1" spc="288" dirty="0">
              <a:solidFill>
                <a:srgbClr val="342D29"/>
              </a:solidFill>
              <a:latin typeface="Assistant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63975" y="10001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grpSp>
        <p:nvGrpSpPr>
          <p:cNvPr id="3" name="Group 3"/>
          <p:cNvGrpSpPr/>
          <p:nvPr/>
        </p:nvGrpSpPr>
        <p:grpSpPr>
          <a:xfrm>
            <a:off x="2495550" y="7578148"/>
            <a:ext cx="16230600" cy="2708852"/>
            <a:chOff x="0" y="0"/>
            <a:chExt cx="21640800" cy="3611803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1640800" cy="3611803"/>
            </a:xfrm>
            <a:prstGeom prst="rect">
              <a:avLst/>
            </a:prstGeom>
            <a:solidFill>
              <a:srgbClr val="D4C0A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210622" y="1229148"/>
              <a:ext cx="8474378" cy="1093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b="0" i="0" spc="216">
                  <a:solidFill>
                    <a:srgbClr val="342D29"/>
                  </a:solidFill>
                  <a:latin typeface="Assistant Regular"/>
                </a:rPr>
                <a:t>КИРЬЯНЦЕВА МАРИЯ АЛЕКСЕЕВНА</a:t>
              </a:r>
            </a:p>
            <a:p>
              <a:pPr algn="r">
                <a:lnSpc>
                  <a:spcPts val="3359"/>
                </a:lnSpc>
              </a:pPr>
              <a:r>
                <a:rPr lang="en-US" sz="2400" b="0" i="0" spc="216">
                  <a:solidFill>
                    <a:srgbClr val="342D29"/>
                  </a:solidFill>
                  <a:latin typeface="Assistant Regular"/>
                </a:rPr>
                <a:t>УЧИТЕЛЬ НАЧАЛЬНЫХ КЛАССОВ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8710" r="18142"/>
          <a:stretch>
            <a:fillRect/>
          </a:stretch>
        </p:blipFill>
        <p:spPr>
          <a:xfrm>
            <a:off x="2495550" y="1207770"/>
            <a:ext cx="7355233" cy="670362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306050" y="3140614"/>
            <a:ext cx="6953250" cy="246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8800" b="0" i="0">
                <a:solidFill>
                  <a:srgbClr val="342D29"/>
                </a:solidFill>
                <a:latin typeface="Cormorant Garamond Bold"/>
              </a:rPr>
              <a:t>Спасибо за внимание!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35470" y="981075"/>
            <a:ext cx="4123830" cy="409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i="0" spc="144">
                <a:solidFill>
                  <a:srgbClr val="342D29"/>
                </a:solidFill>
                <a:latin typeface="Cormorant Garamond Bold"/>
              </a:rPr>
              <a:t>МАОУ лицей 81 г. Тюмени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3785" y="895794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17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43404" y="5143500"/>
            <a:ext cx="12371183" cy="5206281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3" name="AutoShape 3"/>
          <p:cNvSpPr/>
          <p:nvPr/>
        </p:nvSpPr>
        <p:spPr>
          <a:xfrm>
            <a:off x="17045354" y="5600700"/>
            <a:ext cx="32971" cy="1905000"/>
          </a:xfrm>
          <a:prstGeom prst="rect">
            <a:avLst/>
          </a:prstGeom>
          <a:solidFill>
            <a:srgbClr val="342D2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1588" r="8436"/>
          <a:stretch>
            <a:fillRect/>
          </a:stretch>
        </p:blipFill>
        <p:spPr>
          <a:xfrm>
            <a:off x="11027780" y="-364787"/>
            <a:ext cx="5520631" cy="102584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6417" r="26883"/>
          <a:stretch>
            <a:fillRect/>
          </a:stretch>
        </p:blipFill>
        <p:spPr>
          <a:xfrm>
            <a:off x="9374888" y="7322302"/>
            <a:ext cx="2977730" cy="29646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44808" y="2630632"/>
            <a:ext cx="7594761" cy="491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b="1" i="0" spc="179">
                <a:solidFill>
                  <a:srgbClr val="342D29"/>
                </a:solidFill>
                <a:latin typeface="Assistant Regular"/>
              </a:rPr>
              <a:t>- ЭТО СПОСОБНОСТЬ АНАЛИЗИРОВАТЬ ИНФОРМАЦИЮ С ПОЗИЦИЙ ЛОГИКИ, УМЕНИЕ ВЫНОСИТЬ ОБОСНОВАННЫЕ СУЖДЕНИЯ, РЕШЕНИЯ И ПРИМЕНЯТЬ ПОЛУЧЕННЫЕ РЕЗУЛЬТАТЫ КАК К СТАНДАРТНЫМ, ТАК И НЕСТАНДАРТНЫМ СИТУАЦИЯМ, ВОПРОСАМ И ПРОБЛЕМАМ.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4808" y="9210675"/>
            <a:ext cx="7594761" cy="83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>
                <a:solidFill>
                  <a:srgbClr val="342D29"/>
                </a:solidFill>
                <a:latin typeface="Assistant Regular"/>
              </a:rPr>
              <a:t>Педагогический словарь. Г.М. Коджаспирова,</a:t>
            </a:r>
          </a:p>
          <a:p>
            <a:pPr>
              <a:lnSpc>
                <a:spcPts val="3359"/>
              </a:lnSpc>
            </a:pPr>
            <a:r>
              <a:rPr lang="en-US" sz="2400" b="0" i="0">
                <a:solidFill>
                  <a:srgbClr val="342D29"/>
                </a:solidFill>
                <a:latin typeface="Assistant Regular"/>
              </a:rPr>
              <a:t> А.Ю. Коджаспиров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4808" y="95250"/>
            <a:ext cx="7594761" cy="246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8800" b="0" i="0">
                <a:solidFill>
                  <a:srgbClr val="342D29"/>
                </a:solidFill>
                <a:latin typeface="Cormorant Garamond Bold"/>
              </a:rPr>
              <a:t>Критическое мышление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48411" y="8896350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1" i="0">
                <a:solidFill>
                  <a:srgbClr val="342D29"/>
                </a:solidFill>
                <a:latin typeface="Assistant Bold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3" name="AutoShape 3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49958" y="495242"/>
            <a:ext cx="8409342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498535"/>
            <a:ext cx="9457514" cy="3830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i="0" spc="36" dirty="0">
                <a:solidFill>
                  <a:srgbClr val="342D29"/>
                </a:solidFill>
                <a:latin typeface="Assistant Bold"/>
              </a:rPr>
              <a:t>ТЕХНОЛОГИЯ РАЗВИТИЯ КРИТИЧЕСКОГО МЫШЛЕНИЯ - ЭТО ЦЕЛОСТНАЯ _________,</a:t>
            </a:r>
          </a:p>
          <a:p>
            <a:pPr>
              <a:lnSpc>
                <a:spcPts val="4320"/>
              </a:lnSpc>
            </a:pPr>
            <a:r>
              <a:rPr lang="en-US" sz="3600" i="0" spc="36" dirty="0">
                <a:solidFill>
                  <a:srgbClr val="342D29"/>
                </a:solidFill>
                <a:latin typeface="Assistant Bold"/>
              </a:rPr>
              <a:t>КОТОРАЯ РАЗВИВАЕТ ПРОДУКТИВНОЕ ______________МЫШЛЕНИЕ, ФОРМИРУЕТ ИНТЕЛЛЕКТУАЛЬНЫЕ</a:t>
            </a:r>
          </a:p>
          <a:p>
            <a:pPr>
              <a:lnSpc>
                <a:spcPts val="4320"/>
              </a:lnSpc>
            </a:pPr>
            <a:r>
              <a:rPr lang="en-US" sz="3600" i="0" spc="36" dirty="0">
                <a:solidFill>
                  <a:srgbClr val="342D29"/>
                </a:solidFill>
                <a:latin typeface="Assistant Bold"/>
              </a:rPr>
              <a:t>__________, НАВЫКИ РАБОТЫ С ИНФОРМАЦИЕЙ, УЧИТ ______________.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098675"/>
            <a:ext cx="6583157" cy="118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en-US" sz="3400" b="0" i="0" spc="306">
                <a:solidFill>
                  <a:srgbClr val="342D29"/>
                </a:solidFill>
                <a:latin typeface="Assistant Regular"/>
              </a:rPr>
              <a:t>ЛЕВ СЕМЕНОВИЧ ВЫГОТСКИЙ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1" i="0">
                <a:solidFill>
                  <a:srgbClr val="231F1F"/>
                </a:solidFill>
                <a:latin typeface="Assistant Bold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90600"/>
            <a:ext cx="7594761" cy="556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b="1" i="0" spc="204">
                <a:solidFill>
                  <a:srgbClr val="342D29"/>
                </a:solidFill>
                <a:latin typeface="Assistant Regular"/>
              </a:rPr>
              <a:t>ДОСТРОЙ ФРАЗУ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84899" y="2933700"/>
            <a:ext cx="2329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pc="36" dirty="0" smtClean="0">
                <a:solidFill>
                  <a:srgbClr val="342D29"/>
                </a:solidFill>
              </a:rPr>
              <a:t>СИСТЕМА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47800" y="4025267"/>
            <a:ext cx="2741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pc="36" dirty="0" smtClean="0">
                <a:solidFill>
                  <a:srgbClr val="342D29"/>
                </a:solidFill>
              </a:rPr>
              <a:t>ТВОРЧЕСКОЕ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95400" y="5166667"/>
            <a:ext cx="1985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36" dirty="0" smtClean="0">
                <a:solidFill>
                  <a:srgbClr val="342D29"/>
                </a:solidFill>
                <a:latin typeface="Assistant Bold"/>
              </a:rPr>
              <a:t>УМЕНИЯ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00800" y="5611454"/>
            <a:ext cx="209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36" dirty="0" smtClean="0">
                <a:solidFill>
                  <a:srgbClr val="342D29"/>
                </a:solidFill>
                <a:latin typeface="Assistant Bold"/>
              </a:rPr>
              <a:t>УЧИТЬСЯ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851087" y="-814188"/>
            <a:ext cx="2057375" cy="11578011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123950"/>
            <a:ext cx="11816577" cy="1242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8800" b="0" i="0">
                <a:solidFill>
                  <a:srgbClr val="342D29"/>
                </a:solidFill>
                <a:latin typeface="Cormorant Garamond Bold"/>
              </a:rPr>
              <a:t>Стадии ТРКМ: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4443612"/>
            <a:ext cx="11816577" cy="4814688"/>
            <a:chOff x="0" y="0"/>
            <a:chExt cx="15755436" cy="6419584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15755436" cy="755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40" lvl="1" indent="-280670">
                <a:lnSpc>
                  <a:spcPts val="4759"/>
                </a:lnSpc>
                <a:buFont typeface="Arial"/>
                <a:buChar char="•"/>
              </a:pPr>
              <a:r>
                <a:rPr lang="en-US" sz="3400" b="0" i="0" spc="306">
                  <a:solidFill>
                    <a:srgbClr val="342D29"/>
                  </a:solidFill>
                  <a:latin typeface="Assistant Regular"/>
                </a:rPr>
                <a:t>СТАДИЯ ВЫЗОВА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21853"/>
              <a:ext cx="1575543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0" i="0">
                  <a:solidFill>
                    <a:srgbClr val="342D29"/>
                  </a:solidFill>
                  <a:latin typeface="Assistant Regular"/>
                </a:rPr>
                <a:t>Активизация знаний, мотивация, постановка целей.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448523"/>
              <a:ext cx="15755436" cy="755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400" b="0" i="0" spc="306">
                  <a:solidFill>
                    <a:srgbClr val="342D29"/>
                  </a:solidFill>
                  <a:latin typeface="Assistant Regular"/>
                </a:rPr>
                <a:t>2. СМЫСЛОВАЯ СТАДИЯ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337052"/>
              <a:ext cx="1575543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0" i="0">
                  <a:solidFill>
                    <a:srgbClr val="342D29"/>
                  </a:solidFill>
                  <a:latin typeface="Assistant Regular"/>
                </a:rPr>
                <a:t>Непосредственная работа учащихся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854781"/>
              <a:ext cx="15755436" cy="755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400" b="0" i="0" spc="306">
                  <a:solidFill>
                    <a:srgbClr val="342D29"/>
                  </a:solidFill>
                  <a:latin typeface="Assistant Regular"/>
                </a:rPr>
                <a:t>3. СТАДИЯ РЕФЛЕКСИИ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743309"/>
              <a:ext cx="1575543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0" i="0">
                  <a:solidFill>
                    <a:srgbClr val="342D29"/>
                  </a:solidFill>
                  <a:latin typeface="Assistant Regular"/>
                </a:rPr>
                <a:t>Формирование личностного отношения.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17045354" y="5600700"/>
            <a:ext cx="32971" cy="1905000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12" name="TextBox 12"/>
          <p:cNvSpPr txBox="1"/>
          <p:nvPr/>
        </p:nvSpPr>
        <p:spPr>
          <a:xfrm>
            <a:off x="16548411" y="8896350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1" i="0" dirty="0" smtClean="0">
                <a:solidFill>
                  <a:srgbClr val="342D29"/>
                </a:solidFill>
                <a:latin typeface="Assistant Bold"/>
              </a:rPr>
              <a:t>0</a:t>
            </a: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4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3" name="AutoShape 3"/>
          <p:cNvSpPr/>
          <p:nvPr/>
        </p:nvSpPr>
        <p:spPr>
          <a:xfrm>
            <a:off x="2338693" y="-407803"/>
            <a:ext cx="6508276" cy="11193291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7354224"/>
            <a:ext cx="6283679" cy="193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i="0" spc="64">
                <a:solidFill>
                  <a:srgbClr val="342D29"/>
                </a:solidFill>
                <a:latin typeface="Assistant Bold"/>
              </a:rPr>
              <a:t>СТАДИЯ ВЫЗОВА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525250" y="435808"/>
            <a:ext cx="5734050" cy="6319957"/>
            <a:chOff x="0" y="0"/>
            <a:chExt cx="7645400" cy="8426610"/>
          </a:xfrm>
        </p:grpSpPr>
        <p:sp>
          <p:nvSpPr>
            <p:cNvPr id="6" name="TextBox 6"/>
            <p:cNvSpPr txBox="1"/>
            <p:nvPr/>
          </p:nvSpPr>
          <p:spPr>
            <a:xfrm>
              <a:off x="0" y="-47625"/>
              <a:ext cx="7645400" cy="1661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77"/>
                </a:lnSpc>
              </a:pPr>
              <a:r>
                <a:rPr lang="en-US" sz="2412" b="0" i="0">
                  <a:solidFill>
                    <a:srgbClr val="342D29"/>
                  </a:solidFill>
                  <a:latin typeface="Assistant Regular"/>
                </a:rPr>
                <a:t>- актуализация</a:t>
              </a:r>
            </a:p>
            <a:p>
              <a:pPr algn="r">
                <a:lnSpc>
                  <a:spcPts val="3377"/>
                </a:lnSpc>
              </a:pPr>
              <a:r>
                <a:rPr lang="en-US" sz="2412" b="0" i="0">
                  <a:solidFill>
                    <a:srgbClr val="342D29"/>
                  </a:solidFill>
                  <a:latin typeface="Assistant Regular"/>
                </a:rPr>
                <a:t>и обобщение имеющихся у учащегося знаний по данной теме;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592589"/>
              <a:ext cx="7645400" cy="1096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77"/>
                </a:lnSpc>
              </a:pPr>
              <a:r>
                <a:rPr lang="en-US" sz="2412" b="0" i="0">
                  <a:solidFill>
                    <a:srgbClr val="342D29"/>
                  </a:solidFill>
                  <a:latin typeface="Assistant Regular"/>
                </a:rPr>
                <a:t>- пробуждение</a:t>
              </a:r>
            </a:p>
            <a:p>
              <a:pPr algn="r">
                <a:lnSpc>
                  <a:spcPts val="3377"/>
                </a:lnSpc>
              </a:pPr>
              <a:r>
                <a:rPr lang="en-US" sz="2412" b="0" i="0">
                  <a:solidFill>
                    <a:srgbClr val="342D29"/>
                  </a:solidFill>
                  <a:latin typeface="Assistant Regular"/>
                </a:rPr>
                <a:t>интереса к изучаемой теме;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765474"/>
              <a:ext cx="7645400" cy="1661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77"/>
                </a:lnSpc>
              </a:pPr>
              <a:r>
                <a:rPr lang="en-US" sz="2412" b="0" i="0">
                  <a:solidFill>
                    <a:srgbClr val="342D29"/>
                  </a:solidFill>
                  <a:latin typeface="Assistant Regular"/>
                </a:rPr>
                <a:t>- обнаружение</a:t>
              </a:r>
            </a:p>
            <a:p>
              <a:pPr algn="r">
                <a:lnSpc>
                  <a:spcPts val="3377"/>
                </a:lnSpc>
              </a:pPr>
              <a:r>
                <a:rPr lang="en-US" sz="2412" b="0" i="0">
                  <a:solidFill>
                    <a:srgbClr val="342D29"/>
                  </a:solidFill>
                  <a:latin typeface="Assistant Regular"/>
                </a:rPr>
                <a:t>и осознание недостаточности наличных знаний;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1" i="0" dirty="0" smtClean="0">
                <a:solidFill>
                  <a:srgbClr val="342D29"/>
                </a:solidFill>
                <a:latin typeface="Assistant Bold"/>
              </a:rPr>
              <a:t>0</a:t>
            </a: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5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11" name="TextBox 11"/>
          <p:cNvSpPr txBox="1"/>
          <p:nvPr/>
        </p:nvSpPr>
        <p:spPr>
          <a:xfrm>
            <a:off x="11525250" y="7641167"/>
            <a:ext cx="5734050" cy="833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77"/>
              </a:lnSpc>
            </a:pPr>
            <a:r>
              <a:rPr lang="en-US" sz="2412" b="0" i="0">
                <a:solidFill>
                  <a:srgbClr val="342D29"/>
                </a:solidFill>
                <a:latin typeface="Assistant Regular"/>
              </a:rPr>
              <a:t>-побуждение ученика к</a:t>
            </a:r>
          </a:p>
          <a:p>
            <a:pPr algn="r">
              <a:lnSpc>
                <a:spcPts val="3377"/>
              </a:lnSpc>
            </a:pPr>
            <a:r>
              <a:rPr lang="en-US" sz="2412" b="0" i="0">
                <a:solidFill>
                  <a:srgbClr val="342D29"/>
                </a:solidFill>
                <a:latin typeface="Assistant Regular"/>
              </a:rPr>
              <a:t>активной деятельности.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19200" y="2453057"/>
            <a:ext cx="17251964" cy="7833943"/>
          </a:xfrm>
          <a:prstGeom prst="rect">
            <a:avLst/>
          </a:prstGeom>
          <a:solidFill>
            <a:srgbClr val="F2EFE5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990600"/>
            <a:ext cx="6612436" cy="11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400" b="1" i="0" spc="204">
                <a:solidFill>
                  <a:srgbClr val="342D29"/>
                </a:solidFill>
                <a:latin typeface="Assistant Regular"/>
              </a:rPr>
              <a:t>СТАДИЯ ВЫЗОВА</a:t>
            </a:r>
          </a:p>
          <a:p>
            <a:pPr>
              <a:lnSpc>
                <a:spcPts val="4420"/>
              </a:lnSpc>
            </a:pPr>
            <a:r>
              <a:rPr lang="en-US" sz="3400" b="1" i="0" spc="204">
                <a:solidFill>
                  <a:srgbClr val="342D29"/>
                </a:solidFill>
                <a:latin typeface="Assistant Regular"/>
              </a:rPr>
              <a:t>"ПОНЯТИЙНОЕ КОЛЕСО"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4625438"/>
            <a:ext cx="10721691" cy="4632862"/>
            <a:chOff x="0" y="0"/>
            <a:chExt cx="14295588" cy="6177150"/>
          </a:xfrm>
        </p:grpSpPr>
        <p:sp>
          <p:nvSpPr>
            <p:cNvPr id="5" name="TextBox 5"/>
            <p:cNvSpPr txBox="1"/>
            <p:nvPr/>
          </p:nvSpPr>
          <p:spPr>
            <a:xfrm>
              <a:off x="0" y="438150"/>
              <a:ext cx="14295588" cy="4229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0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422058"/>
              <a:ext cx="14295588" cy="755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6891222" y="2925825"/>
            <a:ext cx="124735" cy="1905000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8" name="TextBox 8"/>
          <p:cNvSpPr txBox="1"/>
          <p:nvPr/>
        </p:nvSpPr>
        <p:spPr>
          <a:xfrm>
            <a:off x="16486043" y="1028700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06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422842" y="1028700"/>
            <a:ext cx="7609922" cy="24669"/>
          </a:xfrm>
          <a:prstGeom prst="rect">
            <a:avLst/>
          </a:prstGeom>
          <a:solidFill>
            <a:srgbClr val="342D29"/>
          </a:solid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641136" y="4625438"/>
            <a:ext cx="2603539" cy="2603539"/>
            <a:chOff x="0" y="0"/>
            <a:chExt cx="6350000" cy="6350000"/>
          </a:xfrm>
          <a:solidFill>
            <a:srgbClr val="00B0F0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406782" y="1151288"/>
            <a:ext cx="2603539" cy="2603539"/>
            <a:chOff x="0" y="0"/>
            <a:chExt cx="6350000" cy="6350000"/>
          </a:xfrm>
          <a:solidFill>
            <a:srgbClr val="00B0F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842231" y="7683461"/>
            <a:ext cx="2603539" cy="2603539"/>
            <a:chOff x="0" y="0"/>
            <a:chExt cx="6350000" cy="6350000"/>
          </a:xfrm>
          <a:solidFill>
            <a:srgbClr val="00B0F0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086487" y="2724491"/>
            <a:ext cx="2603539" cy="2603539"/>
            <a:chOff x="0" y="0"/>
            <a:chExt cx="6350000" cy="6350000"/>
          </a:xfrm>
          <a:solidFill>
            <a:srgbClr val="00B0F0"/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4334918" y="6177810"/>
            <a:ext cx="2603539" cy="2603539"/>
            <a:chOff x="0" y="0"/>
            <a:chExt cx="6350000" cy="6350000"/>
          </a:xfrm>
          <a:solidFill>
            <a:srgbClr val="00B0F0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0926034" y="2724491"/>
            <a:ext cx="2603539" cy="2603539"/>
            <a:chOff x="0" y="0"/>
            <a:chExt cx="6350000" cy="6350000"/>
          </a:xfrm>
          <a:solidFill>
            <a:srgbClr val="00B0F0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0926034" y="6177810"/>
            <a:ext cx="2603539" cy="2603539"/>
            <a:chOff x="0" y="0"/>
            <a:chExt cx="6350000" cy="6350000"/>
          </a:xfrm>
          <a:solidFill>
            <a:srgbClr val="00B0F0"/>
          </a:solidFill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4" name="TextBox 24"/>
          <p:cNvSpPr txBox="1"/>
          <p:nvPr/>
        </p:nvSpPr>
        <p:spPr>
          <a:xfrm>
            <a:off x="7884838" y="5633904"/>
            <a:ext cx="2125482" cy="54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0" i="0" dirty="0" err="1">
                <a:solidFill>
                  <a:srgbClr val="000000"/>
                </a:solidFill>
                <a:latin typeface="Open Sans"/>
              </a:rPr>
              <a:t>Альтруизм</a:t>
            </a:r>
            <a:endParaRPr lang="en-US" sz="3200" b="0" i="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7674" y="3754827"/>
            <a:ext cx="214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Милосердие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0889555" y="3764650"/>
            <a:ext cx="264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Сопереживание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566105" y="7160241"/>
            <a:ext cx="196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Терпимость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001000" y="2149065"/>
            <a:ext cx="1479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Доброта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1157221" y="7201568"/>
            <a:ext cx="2153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Сострадание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8446791" y="8781349"/>
            <a:ext cx="1214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Забота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19200" y="2453057"/>
            <a:ext cx="17251964" cy="7833943"/>
          </a:xfrm>
          <a:prstGeom prst="rect">
            <a:avLst/>
          </a:prstGeom>
          <a:solidFill>
            <a:srgbClr val="F2EFE5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990600"/>
            <a:ext cx="6612436" cy="11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400" b="1" i="0" spc="204">
                <a:solidFill>
                  <a:srgbClr val="342D29"/>
                </a:solidFill>
                <a:latin typeface="Assistant Regular"/>
              </a:rPr>
              <a:t>СТАДИЯ ВЫЗОВА</a:t>
            </a:r>
          </a:p>
          <a:p>
            <a:pPr>
              <a:lnSpc>
                <a:spcPts val="4420"/>
              </a:lnSpc>
            </a:pPr>
            <a:r>
              <a:rPr lang="en-US" sz="3400" b="1" i="0" spc="204">
                <a:solidFill>
                  <a:srgbClr val="342D29"/>
                </a:solidFill>
                <a:latin typeface="Assistant Regular"/>
              </a:rPr>
              <a:t>"ФИШБОУН"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4625438"/>
            <a:ext cx="10721691" cy="4632862"/>
            <a:chOff x="0" y="0"/>
            <a:chExt cx="14295588" cy="6177150"/>
          </a:xfrm>
        </p:grpSpPr>
        <p:sp>
          <p:nvSpPr>
            <p:cNvPr id="5" name="TextBox 5"/>
            <p:cNvSpPr txBox="1"/>
            <p:nvPr/>
          </p:nvSpPr>
          <p:spPr>
            <a:xfrm>
              <a:off x="0" y="438150"/>
              <a:ext cx="14295588" cy="4229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0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422058"/>
              <a:ext cx="14295588" cy="755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 rot="5400000">
            <a:off x="15161801" y="7223168"/>
            <a:ext cx="370831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1" i="0">
                <a:solidFill>
                  <a:srgbClr val="342D29"/>
                </a:solidFill>
                <a:latin typeface="Cormorant Garamond Bold"/>
              </a:rPr>
              <a:t>RPA Summer 2020</a:t>
            </a:r>
          </a:p>
        </p:txBody>
      </p:sp>
      <p:sp>
        <p:nvSpPr>
          <p:cNvPr id="8" name="AutoShape 8"/>
          <p:cNvSpPr/>
          <p:nvPr/>
        </p:nvSpPr>
        <p:spPr>
          <a:xfrm>
            <a:off x="16891222" y="2925825"/>
            <a:ext cx="124735" cy="1905000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9" name="TextBox 9"/>
          <p:cNvSpPr txBox="1"/>
          <p:nvPr/>
        </p:nvSpPr>
        <p:spPr>
          <a:xfrm>
            <a:off x="16486043" y="1028700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07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422842" y="1028700"/>
            <a:ext cx="7609922" cy="24669"/>
          </a:xfrm>
          <a:prstGeom prst="rect">
            <a:avLst/>
          </a:prstGeom>
          <a:solidFill>
            <a:srgbClr val="342D29"/>
          </a:solid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-5400000">
            <a:off x="407354" y="2894857"/>
            <a:ext cx="5269563" cy="4563442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306438" y="3968221"/>
            <a:ext cx="8648513" cy="1252500"/>
            <a:chOff x="0" y="0"/>
            <a:chExt cx="3507740" cy="508000"/>
          </a:xfrm>
        </p:grpSpPr>
        <p:sp>
          <p:nvSpPr>
            <p:cNvPr id="14" name="Freeform 14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5400000">
            <a:off x="13217866" y="3217628"/>
            <a:ext cx="3251293" cy="2815620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896227">
            <a:off x="5707033" y="3307289"/>
            <a:ext cx="3399498" cy="492324"/>
            <a:chOff x="0" y="0"/>
            <a:chExt cx="3507740" cy="508000"/>
          </a:xfrm>
        </p:grpSpPr>
        <p:sp>
          <p:nvSpPr>
            <p:cNvPr id="18" name="Freeform 18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1896227">
            <a:off x="8299755" y="3632163"/>
            <a:ext cx="3399498" cy="492324"/>
            <a:chOff x="0" y="0"/>
            <a:chExt cx="3507740" cy="508000"/>
          </a:xfrm>
        </p:grpSpPr>
        <p:sp>
          <p:nvSpPr>
            <p:cNvPr id="20" name="Freeform 20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1896227">
            <a:off x="11363444" y="3484269"/>
            <a:ext cx="3399498" cy="492324"/>
            <a:chOff x="0" y="0"/>
            <a:chExt cx="3507740" cy="508000"/>
          </a:xfrm>
        </p:grpSpPr>
        <p:sp>
          <p:nvSpPr>
            <p:cNvPr id="22" name="Freeform 22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2876705">
            <a:off x="5401753" y="5556396"/>
            <a:ext cx="3399498" cy="492324"/>
            <a:chOff x="0" y="0"/>
            <a:chExt cx="3507740" cy="508000"/>
          </a:xfrm>
        </p:grpSpPr>
        <p:sp>
          <p:nvSpPr>
            <p:cNvPr id="24" name="Freeform 24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 rot="2876705">
            <a:off x="8044433" y="5556396"/>
            <a:ext cx="3399498" cy="492324"/>
            <a:chOff x="0" y="0"/>
            <a:chExt cx="3507740" cy="508000"/>
          </a:xfrm>
        </p:grpSpPr>
        <p:sp>
          <p:nvSpPr>
            <p:cNvPr id="26" name="Freeform 26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 rot="2876705">
            <a:off x="11108122" y="5556396"/>
            <a:ext cx="3399498" cy="492324"/>
            <a:chOff x="0" y="0"/>
            <a:chExt cx="3507740" cy="508000"/>
          </a:xfrm>
        </p:grpSpPr>
        <p:sp>
          <p:nvSpPr>
            <p:cNvPr id="28" name="Freeform 28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059180" y="4355737"/>
            <a:ext cx="465998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0" i="0" dirty="0" smtClean="0">
                <a:solidFill>
                  <a:srgbClr val="000000"/>
                </a:solidFill>
                <a:latin typeface="Open Sans Extra Bold"/>
              </a:rPr>
              <a:t>Ключевое понятие</a:t>
            </a:r>
            <a:endParaRPr lang="en-US" sz="4400" b="0" i="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30" name="TextBox 30"/>
          <p:cNvSpPr txBox="1"/>
          <p:nvPr/>
        </p:nvSpPr>
        <p:spPr>
          <a:xfrm rot="-2187647">
            <a:off x="5488463" y="1572442"/>
            <a:ext cx="4597394" cy="122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b="0" i="0">
                <a:solidFill>
                  <a:srgbClr val="000000"/>
                </a:solidFill>
                <a:latin typeface="Open Sans"/>
              </a:rPr>
              <a:t>Причина</a:t>
            </a:r>
          </a:p>
        </p:txBody>
      </p:sp>
      <p:sp>
        <p:nvSpPr>
          <p:cNvPr id="31" name="TextBox 31"/>
          <p:cNvSpPr txBox="1"/>
          <p:nvPr/>
        </p:nvSpPr>
        <p:spPr>
          <a:xfrm rot="3202955">
            <a:off x="4797717" y="6320936"/>
            <a:ext cx="4882552" cy="122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b="0" i="0" dirty="0" err="1">
                <a:solidFill>
                  <a:srgbClr val="000000"/>
                </a:solidFill>
                <a:latin typeface="Open Sans"/>
              </a:rPr>
              <a:t>Факт</a:t>
            </a:r>
            <a:endParaRPr lang="en-US" sz="7200" b="0" i="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" name="TextBox 32"/>
          <p:cNvSpPr txBox="1"/>
          <p:nvPr/>
        </p:nvSpPr>
        <p:spPr>
          <a:xfrm rot="3202955">
            <a:off x="6950296" y="5872124"/>
            <a:ext cx="4882552" cy="122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b="0" i="0">
                <a:solidFill>
                  <a:srgbClr val="000000"/>
                </a:solidFill>
                <a:latin typeface="Open Sans"/>
              </a:rPr>
              <a:t>Факт</a:t>
            </a:r>
          </a:p>
        </p:txBody>
      </p:sp>
      <p:sp>
        <p:nvSpPr>
          <p:cNvPr id="33" name="TextBox 33"/>
          <p:cNvSpPr txBox="1"/>
          <p:nvPr/>
        </p:nvSpPr>
        <p:spPr>
          <a:xfrm rot="3202955">
            <a:off x="10292879" y="5872124"/>
            <a:ext cx="4882552" cy="122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b="0" i="0">
                <a:solidFill>
                  <a:srgbClr val="000000"/>
                </a:solidFill>
                <a:latin typeface="Open Sans"/>
              </a:rPr>
              <a:t>Факт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435702" y="3983890"/>
            <a:ext cx="325209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0" i="0" dirty="0" err="1">
                <a:solidFill>
                  <a:srgbClr val="000000"/>
                </a:solidFill>
                <a:latin typeface="Open Sans Extra Bold"/>
              </a:rPr>
              <a:t>Вывод</a:t>
            </a:r>
            <a:endParaRPr lang="en-US" sz="6400" b="0" i="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35" name="TextBox 35"/>
          <p:cNvSpPr txBox="1"/>
          <p:nvPr/>
        </p:nvSpPr>
        <p:spPr>
          <a:xfrm rot="-2187647">
            <a:off x="7716761" y="2259340"/>
            <a:ext cx="4597394" cy="122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b="0" i="0">
                <a:solidFill>
                  <a:srgbClr val="000000"/>
                </a:solidFill>
                <a:latin typeface="Open Sans"/>
              </a:rPr>
              <a:t>Причина</a:t>
            </a:r>
          </a:p>
        </p:txBody>
      </p:sp>
      <p:sp>
        <p:nvSpPr>
          <p:cNvPr id="36" name="TextBox 36"/>
          <p:cNvSpPr txBox="1"/>
          <p:nvPr/>
        </p:nvSpPr>
        <p:spPr>
          <a:xfrm rot="-2187647">
            <a:off x="10469983" y="2333306"/>
            <a:ext cx="4597394" cy="122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b="0" i="0">
                <a:solidFill>
                  <a:srgbClr val="000000"/>
                </a:solidFill>
                <a:latin typeface="Open Sans"/>
              </a:rPr>
              <a:t>Причина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19200" y="2453057"/>
            <a:ext cx="17251964" cy="7833943"/>
          </a:xfrm>
          <a:prstGeom prst="rect">
            <a:avLst/>
          </a:prstGeom>
          <a:solidFill>
            <a:srgbClr val="F2EFE5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990600"/>
            <a:ext cx="6612436" cy="11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400" b="1" i="0" spc="204">
                <a:solidFill>
                  <a:srgbClr val="342D29"/>
                </a:solidFill>
                <a:latin typeface="Assistant Regular"/>
              </a:rPr>
              <a:t>СТАДИЯ ВЫЗОВА</a:t>
            </a:r>
          </a:p>
          <a:p>
            <a:pPr>
              <a:lnSpc>
                <a:spcPts val="4420"/>
              </a:lnSpc>
            </a:pPr>
            <a:r>
              <a:rPr lang="en-US" sz="3400" b="1" i="0" spc="204">
                <a:solidFill>
                  <a:srgbClr val="342D29"/>
                </a:solidFill>
                <a:latin typeface="Assistant Regular"/>
              </a:rPr>
              <a:t>"ФИШБОУН"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4625438"/>
            <a:ext cx="10721691" cy="4632862"/>
            <a:chOff x="0" y="0"/>
            <a:chExt cx="14295588" cy="6177150"/>
          </a:xfrm>
        </p:grpSpPr>
        <p:sp>
          <p:nvSpPr>
            <p:cNvPr id="5" name="TextBox 5"/>
            <p:cNvSpPr txBox="1"/>
            <p:nvPr/>
          </p:nvSpPr>
          <p:spPr>
            <a:xfrm>
              <a:off x="0" y="438150"/>
              <a:ext cx="14295588" cy="4229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0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422058"/>
              <a:ext cx="14295588" cy="755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 rot="5400000">
            <a:off x="15161801" y="7223168"/>
            <a:ext cx="370831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1" i="0">
                <a:solidFill>
                  <a:srgbClr val="342D29"/>
                </a:solidFill>
                <a:latin typeface="Cormorant Garamond Bold"/>
              </a:rPr>
              <a:t>RPA Summer 2020</a:t>
            </a:r>
          </a:p>
        </p:txBody>
      </p:sp>
      <p:sp>
        <p:nvSpPr>
          <p:cNvPr id="8" name="AutoShape 8"/>
          <p:cNvSpPr/>
          <p:nvPr/>
        </p:nvSpPr>
        <p:spPr>
          <a:xfrm>
            <a:off x="16891222" y="2925825"/>
            <a:ext cx="124735" cy="1905000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9" name="TextBox 9"/>
          <p:cNvSpPr txBox="1"/>
          <p:nvPr/>
        </p:nvSpPr>
        <p:spPr>
          <a:xfrm>
            <a:off x="16486043" y="1028700"/>
            <a:ext cx="697878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ru-RU" sz="2400" b="1" dirty="0" smtClean="0">
                <a:solidFill>
                  <a:srgbClr val="342D29"/>
                </a:solidFill>
                <a:latin typeface="Assistant Bold"/>
              </a:rPr>
              <a:t>08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422842" y="1028700"/>
            <a:ext cx="7609922" cy="24669"/>
          </a:xfrm>
          <a:prstGeom prst="rect">
            <a:avLst/>
          </a:prstGeom>
          <a:solidFill>
            <a:srgbClr val="342D29"/>
          </a:solid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-5400000">
            <a:off x="389936" y="2861779"/>
            <a:ext cx="5269563" cy="4563442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306438" y="3968221"/>
            <a:ext cx="8648513" cy="1252500"/>
            <a:chOff x="0" y="0"/>
            <a:chExt cx="3507740" cy="508000"/>
          </a:xfrm>
        </p:grpSpPr>
        <p:sp>
          <p:nvSpPr>
            <p:cNvPr id="14" name="Freeform 14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5400000">
            <a:off x="13217866" y="3217628"/>
            <a:ext cx="3251293" cy="2815620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896227">
            <a:off x="5707033" y="3307289"/>
            <a:ext cx="3399498" cy="492324"/>
            <a:chOff x="0" y="0"/>
            <a:chExt cx="3507740" cy="508000"/>
          </a:xfrm>
        </p:grpSpPr>
        <p:sp>
          <p:nvSpPr>
            <p:cNvPr id="18" name="Freeform 18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1896227">
            <a:off x="8299755" y="3632163"/>
            <a:ext cx="3399498" cy="492324"/>
            <a:chOff x="0" y="0"/>
            <a:chExt cx="3507740" cy="508000"/>
          </a:xfrm>
        </p:grpSpPr>
        <p:sp>
          <p:nvSpPr>
            <p:cNvPr id="20" name="Freeform 20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1896227">
            <a:off x="11363444" y="3484269"/>
            <a:ext cx="3399498" cy="492324"/>
            <a:chOff x="0" y="0"/>
            <a:chExt cx="3507740" cy="508000"/>
          </a:xfrm>
        </p:grpSpPr>
        <p:sp>
          <p:nvSpPr>
            <p:cNvPr id="22" name="Freeform 22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2876705">
            <a:off x="5401753" y="5556396"/>
            <a:ext cx="3399498" cy="492324"/>
            <a:chOff x="0" y="0"/>
            <a:chExt cx="3507740" cy="508000"/>
          </a:xfrm>
        </p:grpSpPr>
        <p:sp>
          <p:nvSpPr>
            <p:cNvPr id="24" name="Freeform 24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 rot="2876705">
            <a:off x="8044433" y="5556396"/>
            <a:ext cx="3399498" cy="492324"/>
            <a:chOff x="0" y="0"/>
            <a:chExt cx="3507740" cy="508000"/>
          </a:xfrm>
        </p:grpSpPr>
        <p:sp>
          <p:nvSpPr>
            <p:cNvPr id="26" name="Freeform 26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 rot="2876705">
            <a:off x="11108122" y="5556396"/>
            <a:ext cx="3399498" cy="492324"/>
            <a:chOff x="0" y="0"/>
            <a:chExt cx="3507740" cy="508000"/>
          </a:xfrm>
        </p:grpSpPr>
        <p:sp>
          <p:nvSpPr>
            <p:cNvPr id="28" name="Freeform 28"/>
            <p:cNvSpPr/>
            <p:nvPr/>
          </p:nvSpPr>
          <p:spPr>
            <a:xfrm>
              <a:off x="0" y="76200"/>
              <a:ext cx="3507740" cy="355600"/>
            </a:xfrm>
            <a:custGeom>
              <a:avLst/>
              <a:gdLst/>
              <a:ahLst/>
              <a:cxnLst/>
              <a:rect l="l" t="t" r="r" b="b"/>
              <a:pathLst>
                <a:path w="3507740" h="355600">
                  <a:moveTo>
                    <a:pt x="3150870" y="0"/>
                  </a:moveTo>
                  <a:lnTo>
                    <a:pt x="3150870" y="139700"/>
                  </a:lnTo>
                  <a:lnTo>
                    <a:pt x="356870" y="13970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55600"/>
                  </a:lnTo>
                  <a:lnTo>
                    <a:pt x="356870" y="355600"/>
                  </a:lnTo>
                  <a:lnTo>
                    <a:pt x="356870" y="215900"/>
                  </a:lnTo>
                  <a:lnTo>
                    <a:pt x="3150870" y="215900"/>
                  </a:lnTo>
                  <a:lnTo>
                    <a:pt x="3150870" y="355600"/>
                  </a:lnTo>
                  <a:lnTo>
                    <a:pt x="3507740" y="355600"/>
                  </a:lnTo>
                  <a:lnTo>
                    <a:pt x="35077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295114" y="4180696"/>
            <a:ext cx="4011324" cy="136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0" i="0">
                <a:solidFill>
                  <a:srgbClr val="000000"/>
                </a:solidFill>
                <a:latin typeface="Open Sans Extra Bold"/>
              </a:rPr>
              <a:t>Эгоизм</a:t>
            </a:r>
          </a:p>
        </p:txBody>
      </p:sp>
      <p:sp>
        <p:nvSpPr>
          <p:cNvPr id="30" name="TextBox 30"/>
          <p:cNvSpPr txBox="1"/>
          <p:nvPr/>
        </p:nvSpPr>
        <p:spPr>
          <a:xfrm rot="-2187647">
            <a:off x="5488463" y="1646312"/>
            <a:ext cx="4597394" cy="1077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ru-RU" sz="3200" b="0" i="0" dirty="0" smtClean="0">
                <a:solidFill>
                  <a:srgbClr val="000000"/>
                </a:solidFill>
                <a:latin typeface="Open Sans"/>
              </a:rPr>
              <a:t>Неуверенность в себе</a:t>
            </a:r>
            <a:endParaRPr lang="en-US" sz="3200" b="0" i="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" name="TextBox 31"/>
          <p:cNvSpPr txBox="1"/>
          <p:nvPr/>
        </p:nvSpPr>
        <p:spPr>
          <a:xfrm rot="3202955">
            <a:off x="5008034" y="6542889"/>
            <a:ext cx="4882552" cy="1170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ru-RU" sz="5400" b="0" i="0" dirty="0" smtClean="0">
                <a:solidFill>
                  <a:srgbClr val="000000"/>
                </a:solidFill>
                <a:latin typeface="Open Sans"/>
              </a:rPr>
              <a:t>Хвастовство</a:t>
            </a:r>
            <a:endParaRPr lang="en-US" sz="5400" b="0" i="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" name="TextBox 32"/>
          <p:cNvSpPr txBox="1"/>
          <p:nvPr/>
        </p:nvSpPr>
        <p:spPr>
          <a:xfrm rot="3202955">
            <a:off x="6950296" y="5932754"/>
            <a:ext cx="4882552" cy="110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ru-RU" sz="4000" b="0" i="0" dirty="0" smtClean="0">
                <a:solidFill>
                  <a:srgbClr val="000000"/>
                </a:solidFill>
                <a:latin typeface="Open Sans"/>
              </a:rPr>
              <a:t>Неумение слушать</a:t>
            </a:r>
            <a:endParaRPr lang="en-US" sz="4000" b="0" i="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" name="TextBox 33"/>
          <p:cNvSpPr txBox="1"/>
          <p:nvPr/>
        </p:nvSpPr>
        <p:spPr>
          <a:xfrm rot="3202955">
            <a:off x="10081986" y="5486896"/>
            <a:ext cx="4882552" cy="2399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ru-RU" sz="3200" b="0" i="0" dirty="0" smtClean="0">
                <a:solidFill>
                  <a:srgbClr val="000000"/>
                </a:solidFill>
                <a:latin typeface="Open Sans"/>
              </a:rPr>
              <a:t>Желание привлечь внимание</a:t>
            </a:r>
            <a:endParaRPr lang="en-US" sz="3200" b="0" i="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435702" y="3983890"/>
            <a:ext cx="345551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0" i="0" dirty="0" err="1">
                <a:solidFill>
                  <a:srgbClr val="000000"/>
                </a:solidFill>
                <a:latin typeface="Open Sans Extra Bold"/>
              </a:rPr>
              <a:t>Вывод</a:t>
            </a:r>
            <a:endParaRPr lang="en-US" sz="6400" b="0" i="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 rot="-2187647">
            <a:off x="8067481" y="2047538"/>
            <a:ext cx="4597394" cy="103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ru-RU" sz="2000" b="0" i="0" dirty="0" smtClean="0">
                <a:solidFill>
                  <a:srgbClr val="000000"/>
                </a:solidFill>
                <a:latin typeface="Open Sans"/>
              </a:rPr>
              <a:t>Чрезмерная любовь родителей</a:t>
            </a:r>
            <a:endParaRPr lang="en-US" sz="2000" b="0" i="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" name="TextBox 36"/>
          <p:cNvSpPr txBox="1"/>
          <p:nvPr/>
        </p:nvSpPr>
        <p:spPr>
          <a:xfrm rot="-2187647">
            <a:off x="10622383" y="2579422"/>
            <a:ext cx="4597394" cy="103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ru-RU" sz="2000" b="0" i="0" dirty="0" err="1" smtClean="0">
                <a:solidFill>
                  <a:srgbClr val="000000"/>
                </a:solidFill>
                <a:latin typeface="Open Sans"/>
              </a:rPr>
              <a:t>Преобретение</a:t>
            </a:r>
            <a:r>
              <a:rPr lang="ru-RU" sz="2000" b="0" i="0" dirty="0" smtClean="0">
                <a:solidFill>
                  <a:srgbClr val="000000"/>
                </a:solidFill>
                <a:latin typeface="Open Sans"/>
              </a:rPr>
              <a:t> материальных благ</a:t>
            </a:r>
            <a:endParaRPr lang="en-US" sz="2000" b="0" i="0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628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19200" y="2453057"/>
            <a:ext cx="17251964" cy="7833943"/>
          </a:xfrm>
          <a:prstGeom prst="rect">
            <a:avLst/>
          </a:prstGeom>
          <a:solidFill>
            <a:srgbClr val="F2EFE5"/>
          </a:solidFill>
        </p:spPr>
      </p:sp>
      <p:sp>
        <p:nvSpPr>
          <p:cNvPr id="3" name="AutoShape 3"/>
          <p:cNvSpPr/>
          <p:nvPr/>
        </p:nvSpPr>
        <p:spPr>
          <a:xfrm>
            <a:off x="16891222" y="2925825"/>
            <a:ext cx="124735" cy="1905000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4" name="AutoShape 4"/>
          <p:cNvSpPr/>
          <p:nvPr/>
        </p:nvSpPr>
        <p:spPr>
          <a:xfrm>
            <a:off x="8422842" y="1028700"/>
            <a:ext cx="7609922" cy="24669"/>
          </a:xfrm>
          <a:prstGeom prst="rect">
            <a:avLst/>
          </a:prstGeom>
          <a:solidFill>
            <a:srgbClr val="342D2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889951"/>
            <a:ext cx="6602021" cy="43970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90600"/>
            <a:ext cx="6612436" cy="11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400" b="1" i="0" spc="204">
                <a:solidFill>
                  <a:srgbClr val="342D29"/>
                </a:solidFill>
                <a:latin typeface="Assistant Regular"/>
              </a:rPr>
              <a:t>СТАДИЯ ОСМЫСЛЕНИЯ</a:t>
            </a:r>
          </a:p>
          <a:p>
            <a:pPr>
              <a:lnSpc>
                <a:spcPts val="4420"/>
              </a:lnSpc>
            </a:pPr>
            <a:r>
              <a:rPr lang="en-US" sz="3400" b="1" i="0" spc="204">
                <a:solidFill>
                  <a:srgbClr val="342D29"/>
                </a:solidFill>
                <a:latin typeface="Assistant Regular"/>
              </a:rPr>
              <a:t>"ИНСЕРТ"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866957" y="2203383"/>
            <a:ext cx="10721691" cy="5880233"/>
            <a:chOff x="0" y="0"/>
            <a:chExt cx="14295588" cy="7840311"/>
          </a:xfrm>
        </p:grpSpPr>
        <p:sp>
          <p:nvSpPr>
            <p:cNvPr id="8" name="TextBox 8"/>
            <p:cNvSpPr txBox="1"/>
            <p:nvPr/>
          </p:nvSpPr>
          <p:spPr>
            <a:xfrm>
              <a:off x="0" y="133350"/>
              <a:ext cx="14295588" cy="5393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7200" b="0" i="0" spc="-144">
                  <a:solidFill>
                    <a:srgbClr val="342D29"/>
                  </a:solidFill>
                  <a:latin typeface="Cormorant Garamond Bold"/>
                </a:rPr>
                <a:t>"V" - уже знал</a:t>
              </a:r>
            </a:p>
            <a:p>
              <a:pPr>
                <a:lnSpc>
                  <a:spcPts val="7200"/>
                </a:lnSpc>
              </a:pPr>
              <a:r>
                <a:rPr lang="en-US" sz="7200" b="0" i="0" spc="-144">
                  <a:solidFill>
                    <a:srgbClr val="342D29"/>
                  </a:solidFill>
                  <a:latin typeface="Cormorant Garamond Bold"/>
                </a:rPr>
                <a:t>"+" - новое</a:t>
              </a:r>
            </a:p>
            <a:p>
              <a:pPr>
                <a:lnSpc>
                  <a:spcPts val="7200"/>
                </a:lnSpc>
              </a:pPr>
              <a:r>
                <a:rPr lang="en-US" sz="7200" b="0" i="0" spc="-144">
                  <a:solidFill>
                    <a:srgbClr val="342D29"/>
                  </a:solidFill>
                  <a:latin typeface="Cormorant Garamond Bold"/>
                </a:rPr>
                <a:t>"-" - думал иначе</a:t>
              </a:r>
            </a:p>
            <a:p>
              <a:pPr>
                <a:lnSpc>
                  <a:spcPts val="7200"/>
                </a:lnSpc>
              </a:pPr>
              <a:r>
                <a:rPr lang="en-US" sz="7200" b="0" i="0" spc="-144">
                  <a:solidFill>
                    <a:srgbClr val="342D29"/>
                  </a:solidFill>
                  <a:latin typeface="Cormorant Garamond Bold"/>
                </a:rPr>
                <a:t>"?" - не понял, есть вопросы</a:t>
              </a:r>
            </a:p>
            <a:p>
              <a:pPr>
                <a:lnSpc>
                  <a:spcPts val="2400"/>
                </a:lnSpc>
              </a:pPr>
              <a:endParaRPr lang="en-US" sz="7200" b="0" i="0" spc="-144">
                <a:solidFill>
                  <a:srgbClr val="342D29"/>
                </a:solidFill>
                <a:latin typeface="Cormorant Garamond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281655"/>
              <a:ext cx="14295588" cy="1558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400" b="0" i="0" spc="306">
                  <a:solidFill>
                    <a:srgbClr val="342D29"/>
                  </a:solidFill>
                  <a:latin typeface="Assistant Regular"/>
                </a:rPr>
                <a:t>ИНСЕРТ - ЭТО УСЛОВНЫЕ ЗНАКИ ПРИ ЧТЕНИИ.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86043" y="1028700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ru-RU" sz="2400" b="1" i="0" dirty="0" smtClean="0">
                <a:solidFill>
                  <a:srgbClr val="342D29"/>
                </a:solidFill>
                <a:latin typeface="Assistant Bold"/>
              </a:rPr>
              <a:t>09</a:t>
            </a:r>
            <a:endParaRPr lang="en-US" sz="2400" b="1" i="0" dirty="0">
              <a:solidFill>
                <a:srgbClr val="342D29"/>
              </a:solidFill>
              <a:latin typeface="Assistan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384</Words>
  <Application>Microsoft Office PowerPoint</Application>
  <PresentationFormat>Произвольный</PresentationFormat>
  <Paragraphs>121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Assistant Bold</vt:lpstr>
      <vt:lpstr>Open Sans</vt:lpstr>
      <vt:lpstr>Assistant Bold Bold</vt:lpstr>
      <vt:lpstr>Cormorant Garamond Bold</vt:lpstr>
      <vt:lpstr>Open Sans Extra Bold</vt:lpstr>
      <vt:lpstr>Assistant Regular</vt:lpstr>
      <vt:lpstr>Calibri</vt:lpstr>
      <vt:lpstr>Bad Script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ТРКМ на ОРКСЭ</dc:title>
  <cp:lastModifiedBy>Кирьянцевы</cp:lastModifiedBy>
  <cp:revision>8</cp:revision>
  <dcterms:created xsi:type="dcterms:W3CDTF">2006-08-16T00:00:00Z</dcterms:created>
  <dcterms:modified xsi:type="dcterms:W3CDTF">2019-12-12T17:20:55Z</dcterms:modified>
  <dc:identifier>DADtWk7EwUY</dc:identifier>
</cp:coreProperties>
</file>