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301" r:id="rId2"/>
    <p:sldId id="303" r:id="rId3"/>
    <p:sldId id="304" r:id="rId4"/>
    <p:sldId id="258" r:id="rId5"/>
    <p:sldId id="302" r:id="rId6"/>
    <p:sldId id="273" r:id="rId7"/>
    <p:sldId id="266" r:id="rId8"/>
    <p:sldId id="291" r:id="rId9"/>
    <p:sldId id="297" r:id="rId10"/>
    <p:sldId id="270" r:id="rId11"/>
    <p:sldId id="261" r:id="rId12"/>
    <p:sldId id="271" r:id="rId13"/>
    <p:sldId id="300" r:id="rId14"/>
    <p:sldId id="275" r:id="rId15"/>
    <p:sldId id="293" r:id="rId16"/>
    <p:sldId id="276" r:id="rId17"/>
    <p:sldId id="294" r:id="rId18"/>
    <p:sldId id="288" r:id="rId19"/>
    <p:sldId id="292" r:id="rId20"/>
    <p:sldId id="290" r:id="rId21"/>
    <p:sldId id="289" r:id="rId22"/>
    <p:sldId id="295" r:id="rId23"/>
    <p:sldId id="299" r:id="rId24"/>
    <p:sldId id="296" r:id="rId25"/>
    <p:sldId id="267" r:id="rId26"/>
    <p:sldId id="280" r:id="rId27"/>
    <p:sldId id="298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693"/>
    <a:srgbClr val="9FCB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15" autoAdjust="0"/>
  </p:normalViewPr>
  <p:slideViewPr>
    <p:cSldViewPr>
      <p:cViewPr varScale="1">
        <p:scale>
          <a:sx n="100" d="100"/>
          <a:sy n="100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36DE6-93E9-423B-A768-42F1BEF63351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9708E-27B6-4BD2-9343-BD1702408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708E-27B6-4BD2-9343-BD170240809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708E-27B6-4BD2-9343-BD170240809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file:///\\192.168.0.1\share\&#1052;&#1077;&#1090;&#1086;&#1076;&#1080;&#1095;&#1077;&#1089;&#1082;&#1080;&#1081;%20&#1082;&#1072;&#1073;&#1080;&#1085;&#1077;&#1090;\&#1055;&#1062;&#1050;\&#1060;&#1080;&#1083;&#1086;&#1083;&#1086;&#1075;&#1080;&#1095;&#1077;&#1089;&#1082;&#1080;&#1093;%20&#1076;&#1080;&#1089;&#1094;&#1080;&#1087;&#1083;&#1080;&#1085;\&#1057;&#1072;&#1092;&#1086;&#1085;&#1086;&#1074;&#1072;%20&#1053;.&#1040;\&#1054;&#1090;&#1095;&#1077;&#1090;%202018-19\1%20&#1087;.&#1075;\&#1055;&#1088;&#1080;&#1083;&#1086;&#1078;&#1077;&#1085;&#1080;&#1103;\&#1055;&#1088;&#1080;&#1083;&#1086;&#1078;&#1077;&#1085;&#1080;&#1077;%20&#8470;3%20&#1074;&#1080;&#1076;&#1077;&#1086;%20&#1082;%20&#1086;&#1090;&#1095;&#1077;&#1090;&#1091;.MTS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Эффективные формы работы на уроках </a:t>
            </a:r>
            <a:r>
              <a:rPr lang="ru-RU" dirty="0" smtClean="0"/>
              <a:t>немецкого </a:t>
            </a:r>
            <a:r>
              <a:rPr lang="ru-RU" dirty="0" smtClean="0"/>
              <a:t>языка</a:t>
            </a:r>
            <a:endParaRPr lang="ru-RU" dirty="0"/>
          </a:p>
        </p:txBody>
      </p:sp>
      <p:pic>
        <p:nvPicPr>
          <p:cNvPr id="6" name="Picture 3" descr="F:\Отчеты\Отчет 2018-19\img0.jpg"/>
          <p:cNvPicPr>
            <a:picLocks noChangeAspect="1" noChangeArrowheads="1"/>
          </p:cNvPicPr>
          <p:nvPr/>
        </p:nvPicPr>
        <p:blipFill rotWithShape="1">
          <a:blip r:embed="rId2" cstate="print"/>
          <a:srcRect t="54444" r="43333"/>
          <a:stretch/>
        </p:blipFill>
        <p:spPr bwMode="auto">
          <a:xfrm>
            <a:off x="2209800" y="914400"/>
            <a:ext cx="5181600" cy="3124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Нетрадиционный урок – это импровизирование учебного занятия, имеющее нетрадиционную структуру. Такой урок включает в себя приемы и методы различных форм обучения. Он основан на совместной деятельности педагога и обучающихся, совместном поиске, апробировании новых форм работы, что в конечном итоге влияет на активизацию познавательной активности  на уроках и повышение эффективности преподавания.</a:t>
            </a:r>
          </a:p>
          <a:p>
            <a:r>
              <a:rPr lang="ru-RU" sz="2400" b="1" dirty="0" smtClean="0"/>
              <a:t>Педагог создает ситуацию, в которой каждый студент в группе должен иметь возможность сформулировать собственную цель относительно заявленной темы урока, должен иметь возможность создать собственный продукт в ходе изучения темы, используя наиболее приемлемые для него темпы и способы работы. В теме «Семья», «Распорядок дня студента», «Хобби», «Досуг», «Поход по магазинам», «Питание» уже заложен огромный личностный потенциал. Все, что нужно сделать — помочь студентам найти свое решение предлагаемой темы, свою проблему, которую он хотел бы решить в рамках этой темы. </a:t>
            </a:r>
          </a:p>
          <a:p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Отчеты\Отчет 2018-19\img_s531594_1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64855"/>
            <a:ext cx="8001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Уроки-игры</a:t>
            </a:r>
            <a:r>
              <a:rPr lang="ru-RU" sz="2400" dirty="0" smtClean="0"/>
              <a:t>. На таких уроках создается неформальная обстановка, игры развивают интеллектуальную и эмоциональную сферу обучающихся. Особенностями этих уроков является то, что учебная цель ставится как игровая задача, и урок подчиняется правилам игры, обеспечивая увлеченность и интерес.  </a:t>
            </a:r>
          </a:p>
          <a:p>
            <a:endParaRPr lang="ru-RU" sz="2000" dirty="0"/>
          </a:p>
        </p:txBody>
      </p:sp>
      <p:pic>
        <p:nvPicPr>
          <p:cNvPr id="1027" name="Picture 3" descr="G:\Курсы английский,фото урока\фото 112 и 113 гр\IMG_20150115_122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667000"/>
            <a:ext cx="69850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афонова\Надежда Арсентьевна\Надежде Арсен\Новая папка\P1040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4376715" cy="2880000"/>
          </a:xfrm>
          <a:prstGeom prst="rect">
            <a:avLst/>
          </a:prstGeom>
          <a:noFill/>
        </p:spPr>
      </p:pic>
      <p:pic>
        <p:nvPicPr>
          <p:cNvPr id="1027" name="Picture 3" descr="G:\Сафонова\Надежда Арсентьевна\Надежде Арсен\Новая папка\P1040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862" y="0"/>
            <a:ext cx="3967138" cy="2990850"/>
          </a:xfrm>
          <a:prstGeom prst="rect">
            <a:avLst/>
          </a:prstGeom>
          <a:noFill/>
        </p:spPr>
      </p:pic>
      <p:pic>
        <p:nvPicPr>
          <p:cNvPr id="1029" name="Picture 5" descr="G:\Сафонова\Надежда Арсентьевна\Надежде Арсен\Новая папка\P1040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5146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урсы английский,фото урока\фото 112 и 113 гр\IMG_20150115_115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352800"/>
            <a:ext cx="65532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33400" y="219432"/>
            <a:ext cx="8305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Ролевая игра.</a:t>
            </a:r>
            <a:endParaRPr lang="ru-RU" sz="2400" dirty="0" smtClean="0"/>
          </a:p>
          <a:p>
            <a:r>
              <a:rPr lang="ru-RU" sz="2400" dirty="0" smtClean="0"/>
              <a:t>Для того чтобы возбудить интерес , применяю в различных вариантах следующие ролевые игры: «Своя игра», повторение алфавита , «Кто быстрее», «Найди ошибку», «Закодированный ответ», «Домино», «Собери карточку», «Эстафета». </a:t>
            </a:r>
            <a:r>
              <a:rPr lang="ru-RU" sz="2400" b="1" dirty="0" smtClean="0"/>
              <a:t>Деловая игра</a:t>
            </a:r>
            <a:r>
              <a:rPr lang="ru-RU" sz="2400" dirty="0" smtClean="0"/>
              <a:t> — на основе игрового замысла моделируются жизненные ситуации. Это такие уроки, как «Семья», «Магазин», «Путешествие».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DSC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52400"/>
            <a:ext cx="6705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_DSC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657600"/>
            <a:ext cx="5867400" cy="3057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15747" y="25789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Уроки-сказки, уроки-путешествия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опираются на фантазию и развивают её.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Сама форма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таких уроков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близка и понятна не только первокурсникам, но и старшекурсникам.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duser\Desktop\AYzoxtqd9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6260694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3.amazonaws.com/rapgenius/Munchhausen-AW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"/>
            <a:ext cx="3657600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66093"/>
            <a:ext cx="2643174" cy="1791907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429000"/>
            <a:ext cx="2681270" cy="2010953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362200"/>
            <a:ext cx="2566019" cy="178595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219200"/>
            <a:ext cx="2834841" cy="178595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28860" cy="1821645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85800" y="205720"/>
            <a:ext cx="83439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Уроки</a:t>
            </a:r>
            <a:r>
              <a:rPr lang="ru-RU" sz="2400" dirty="0" smtClean="0"/>
              <a:t>, основанные на формах и методах работы, известных в</a:t>
            </a:r>
          </a:p>
          <a:p>
            <a:r>
              <a:rPr lang="ru-RU" sz="2400" dirty="0" smtClean="0"/>
              <a:t>общественной практике: </a:t>
            </a:r>
            <a:r>
              <a:rPr lang="ru-RU" sz="2400" b="1" dirty="0" smtClean="0"/>
              <a:t>исследование, изобретательство,  </a:t>
            </a:r>
          </a:p>
          <a:p>
            <a:r>
              <a:rPr lang="ru-RU" sz="2400" b="1" dirty="0" smtClean="0"/>
              <a:t>комментарий, мозговая атака</a:t>
            </a:r>
            <a:r>
              <a:rPr lang="ru-RU" sz="2400" dirty="0" smtClean="0"/>
              <a:t>.</a:t>
            </a:r>
          </a:p>
          <a:p>
            <a:endParaRPr lang="ru-RU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86475" y="1229461"/>
            <a:ext cx="2590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Worter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zu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ubersetzen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die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Natur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Hugel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Wald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das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Wasser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3. das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Feld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9.der Stuhl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4.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das Brot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das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Ozonloch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die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Wiese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In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Gefahr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sein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Himmel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das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Problem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duser\Desktop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4419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43400" cy="5562600"/>
          </a:xfrm>
          <a:prstGeom prst="rect">
            <a:avLst/>
          </a:prstGeom>
        </p:spPr>
      </p:pic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524000"/>
            <a:ext cx="47244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33400"/>
            <a:ext cx="7772400" cy="58221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современном мире в  образовании происходят значительные перемены, которые охватывают практически все стороны педагогического процесса. Личный интерес обучающегося – это решающий фактор процесса образования. И нам, преподавателям, необходимо знать, на какие стороны личности  могут повлиять знания немецкого языка, какие использовать технологии в учебном процессе, чтобы получить планируемые результаты.</a:t>
            </a:r>
          </a:p>
          <a:p>
            <a:r>
              <a:rPr lang="ru-RU" dirty="0" smtClean="0"/>
              <a:t>С овладением любой новой технологией начинается новое педагогическое мышление учителя: чёткость, структурность, ясность методического языка, появление обоснованной нормы в методике.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458200" cy="304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429000"/>
            <a:ext cx="4064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20171215_1137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429000"/>
            <a:ext cx="42672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04800" y="-126087"/>
            <a:ext cx="8610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Интегрированный урок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Межпредметная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интеграция дает возможность систематизировать и обобщать знания  по смежным учебным предметам. Исследования показывают, что повышение образовательного уровня обучения с помощью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межпредметной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интеграции усиливает его воспитывающие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функции.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 проведен  открытый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интегрированный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урок (немецкий язык, биология) по теме «Природа вокруг нас». Такие уроки позволяют обеспечивать обучаемых прочными знаниями материала учебной программы с одновременным осуществлением разноаспектного формирования и развития  личности обучаемого – с учётом его индивидуальных способностей и возможностей.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35000" t="27778" r="21666" b="14444"/>
          <a:stretch/>
        </p:blipFill>
        <p:spPr>
          <a:xfrm>
            <a:off x="5181600" y="3505200"/>
            <a:ext cx="38608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048000"/>
            <a:ext cx="4458912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901988"/>
            <a:ext cx="7391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Цель урока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закрепление умений решать задания разных типов. Заранее формируются команды и жюри.  Подбирается материал для кратких сообщений по теме. Начинается урок с сообщения; затем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разминка; далее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конкурс капитанов. Потом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конкурс команд: самостоятельное,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 время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решение поставленных вопросов к  заданиям. Завершается урок подведением итогов и объявлением команды победительницы.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Уроки типа КВН применяется преимущественно при повторении тем. 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57400" y="167789"/>
            <a:ext cx="472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Уроки КВН</a:t>
            </a:r>
            <a:r>
              <a:rPr lang="ru-RU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Уроки-викторина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505200"/>
            <a:ext cx="647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</a:t>
            </a:r>
            <a:r>
              <a:rPr lang="de-DE" sz="3200" b="1" dirty="0" smtClean="0"/>
              <a:t>Aufgabe</a:t>
            </a:r>
            <a:r>
              <a:rPr lang="ru-RU" sz="3200" b="1" dirty="0" smtClean="0"/>
              <a:t> </a:t>
            </a:r>
            <a:r>
              <a:rPr lang="de-DE" sz="3200" b="1" dirty="0" smtClean="0"/>
              <a:t>1</a:t>
            </a:r>
            <a:r>
              <a:rPr lang="ru-RU" sz="3200" b="1" dirty="0" smtClean="0"/>
              <a:t>. «Подбери рифму»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114800"/>
            <a:ext cx="36615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команда:</a:t>
            </a:r>
            <a:endParaRPr lang="de-DE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/>
          </a:p>
          <a:p>
            <a:r>
              <a:rPr lang="de-DE" b="1" dirty="0" smtClean="0"/>
              <a:t>Im Zirkus spielt der </a:t>
            </a:r>
            <a:r>
              <a:rPr lang="de-DE" b="1" dirty="0" smtClean="0">
                <a:solidFill>
                  <a:srgbClr val="C00000"/>
                </a:solidFill>
              </a:rPr>
              <a:t>…</a:t>
            </a:r>
            <a:r>
              <a:rPr lang="de-DE" b="1" dirty="0" smtClean="0"/>
              <a:t>, </a:t>
            </a:r>
          </a:p>
          <a:p>
            <a:r>
              <a:rPr lang="de-DE" b="1" dirty="0" smtClean="0"/>
              <a:t>sein schöner Ball ist bunt </a:t>
            </a:r>
            <a:r>
              <a:rPr lang="de-DE" b="1" dirty="0" smtClean="0">
                <a:solidFill>
                  <a:srgbClr val="C00000"/>
                </a:solidFill>
              </a:rPr>
              <a:t>und rund</a:t>
            </a:r>
            <a:r>
              <a:rPr lang="de-DE" b="1" dirty="0" smtClean="0"/>
              <a:t>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50292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41910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команда:                          </a:t>
            </a:r>
            <a:endParaRPr lang="de-DE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/>
          </a:p>
          <a:p>
            <a:r>
              <a:rPr lang="de-DE" b="1" dirty="0" smtClean="0"/>
              <a:t>Unser guter lieber </a:t>
            </a:r>
            <a:r>
              <a:rPr lang="de-DE" b="1" dirty="0" smtClean="0">
                <a:solidFill>
                  <a:srgbClr val="C00000"/>
                </a:solidFill>
              </a:rPr>
              <a:t>Vater</a:t>
            </a:r>
            <a:r>
              <a:rPr lang="de-DE" b="1" dirty="0" smtClean="0"/>
              <a:t> </a:t>
            </a:r>
          </a:p>
          <a:p>
            <a:r>
              <a:rPr lang="de-DE" b="1" dirty="0" smtClean="0"/>
              <a:t>streichelt einen schwarzen </a:t>
            </a:r>
            <a:r>
              <a:rPr lang="de-DE" b="1" dirty="0" smtClean="0">
                <a:solidFill>
                  <a:srgbClr val="C00000"/>
                </a:solidFill>
              </a:rPr>
              <a:t>…</a:t>
            </a:r>
            <a:r>
              <a:rPr lang="de-DE" b="1" dirty="0" smtClean="0"/>
              <a:t> 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3581400"/>
            <a:ext cx="181927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D:\ДОКУМЕНТЫ\ГОСТИ\немецкий\2013\КВН\5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1420411" cy="778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85800" y="5638800"/>
            <a:ext cx="2285256" cy="72008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C00000"/>
                </a:solidFill>
              </a:rPr>
              <a:t>Kater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10000" y="5715000"/>
            <a:ext cx="1872208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Ма</a:t>
            </a:r>
            <a:r>
              <a:rPr lang="de-DE" b="1" dirty="0" err="1">
                <a:solidFill>
                  <a:srgbClr val="C00000"/>
                </a:solidFill>
              </a:rPr>
              <a:t>us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76009" y="5730155"/>
            <a:ext cx="1872208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C00000"/>
                </a:solidFill>
              </a:rPr>
              <a:t>Krokodil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524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accent2">
                    <a:lumMod val="75000"/>
                  </a:schemeClr>
                </a:solidFill>
              </a:rPr>
              <a:t>ZU  ADVENT  HAT  JEDE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4000" dirty="0" smtClean="0">
                <a:solidFill>
                  <a:schemeClr val="accent2">
                    <a:lumMod val="75000"/>
                  </a:schemeClr>
                </a:solidFill>
              </a:rPr>
              <a:t>DEUTSCHE  FAMILIE  ….</a:t>
            </a:r>
            <a:endParaRPr lang="ru-RU" sz="4000" dirty="0"/>
          </a:p>
        </p:txBody>
      </p:sp>
      <p:pic>
        <p:nvPicPr>
          <p:cNvPr id="4" name="Picture 4" descr="E:\Documents and Settings\Admin\Рабочий стол\рождество\schwarzwaelder-kirsch-tor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366712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3434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Schwarzwalder  Torte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      K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E:\Documents and Settings\Admin\Рабочий стол\рождество\christba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0"/>
            <a:ext cx="25431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E:\Documents and Settings\Admin\Рабочий стол\рождество\Adventskranz-1.Adv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1571625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0" y="55626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einen Tannenbaum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4343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Einen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Adventskranz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        C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hello_html_2fef192f.png"/>
          <p:cNvPicPr>
            <a:picLocks noChangeAspect="1" noChangeArrowheads="1"/>
          </p:cNvPicPr>
          <p:nvPr/>
        </p:nvPicPr>
        <p:blipFill>
          <a:blip r:embed="rId2" cstate="print"/>
          <a:srcRect l="3656" t="20532" r="58572" b="23689"/>
          <a:stretch>
            <a:fillRect/>
          </a:stretch>
        </p:blipFill>
        <p:spPr bwMode="auto">
          <a:xfrm>
            <a:off x="250825" y="476250"/>
            <a:ext cx="3457575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6" descr="hello_html_e6046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692150"/>
            <a:ext cx="20986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hello_html_m60498d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1600200"/>
            <a:ext cx="1731963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hello_html_7216ca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4075" y="214313"/>
            <a:ext cx="169703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hello_html_m512e199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4057650"/>
            <a:ext cx="2817813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 descr="hello_html_5fb46ba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789488"/>
            <a:ext cx="230346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650" y="4148138"/>
            <a:ext cx="2286000" cy="261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dirty="0" err="1" smtClean="0"/>
              <a:t>Antworten</a:t>
            </a:r>
            <a:r>
              <a:rPr lang="ru-RU" dirty="0" smtClean="0"/>
              <a:t>:</a:t>
            </a:r>
            <a:endParaRPr lang="ru-RU" dirty="0"/>
          </a:p>
          <a:p>
            <a:pPr algn="l" eaLnBrk="0" hangingPunct="0">
              <a:buFontTx/>
              <a:buAutoNum type="arabicPeriod"/>
            </a:pP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Kohlrouladen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AutoNum type="arabicPeriod"/>
            </a:pP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Mehl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l" eaLnBrk="0" hangingPunct="0">
              <a:buFontTx/>
              <a:buAutoNum type="arabicPeriod"/>
            </a:pP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Gurken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l" eaLnBrk="0" hangingPunct="0">
              <a:buFontTx/>
              <a:buAutoNum type="arabicPeriod"/>
            </a:pP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Brei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l" eaLnBrk="0" hangingPunct="0">
              <a:buFontTx/>
              <a:buAutoNum type="arabicPeriod"/>
            </a:pP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Pfannkuchen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l" eaLnBrk="0" hangingPunct="0">
              <a:buFontTx/>
              <a:buAutoNum type="arabicPeriod"/>
            </a:pP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Ofen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l" eaLnBrk="0" hangingPunct="0">
              <a:buFontTx/>
              <a:buAutoNum type="arabicPeriod"/>
            </a:pP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Kuchen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l" eaLnBrk="0" hangingPunct="0"/>
            <a:endParaRPr lang="ru-RU" sz="16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l" eaLnBrk="0" hangingPunct="0"/>
            <a:endParaRPr lang="ru-RU" dirty="0"/>
          </a:p>
        </p:txBody>
      </p:sp>
      <p:pic>
        <p:nvPicPr>
          <p:cNvPr id="9" name="Рисунок 5" descr="hello_html_2fef192f.png"/>
          <p:cNvPicPr>
            <a:picLocks noChangeAspect="1" noChangeArrowheads="1"/>
          </p:cNvPicPr>
          <p:nvPr/>
        </p:nvPicPr>
        <p:blipFill>
          <a:blip r:embed="rId2" cstate="print"/>
          <a:srcRect l="65375" r="22253" b="57686"/>
          <a:stretch>
            <a:fillRect/>
          </a:stretch>
        </p:blipFill>
        <p:spPr bwMode="auto">
          <a:xfrm>
            <a:off x="3563938" y="620713"/>
            <a:ext cx="162083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 descr="hello_html_3216a74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1700213"/>
            <a:ext cx="187166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81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10 эффективных способов мотивации на уроках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1.Поощряйте!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2.Ожидайте от них лучшего.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3.Установите реалистично-высокие ожидания.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4.Варьируйте педагогическую деятельность на уроке.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5.Позволяйте хорошо успевающим студентам взять тайм-аут.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6.Соотносите ваш урок с действительностью.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7.Озвучивайте цели следующего урока.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8.Дети обычно действуют, предпочитая  «сейчас» больше, чем «потом» 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9.Не говорите сегодня о них вчерашних.</a:t>
            </a:r>
          </a:p>
          <a:p>
            <a:r>
              <a:rPr lang="ru-RU" sz="2400" smtClean="0">
                <a:solidFill>
                  <a:srgbClr val="FF0000"/>
                </a:solidFill>
              </a:rPr>
              <a:t>10.Распространяйте </a:t>
            </a:r>
            <a:r>
              <a:rPr lang="ru-RU" sz="2400" dirty="0" smtClean="0">
                <a:solidFill>
                  <a:srgbClr val="FF0000"/>
                </a:solidFill>
              </a:rPr>
              <a:t>энтузиазм как вирус.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Отчеты\Отчет 2018-19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Видеоурок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Важной  задачей преподавателя является создание реальных и воображаемых ситуаций общения на уроке иностранного языка </a:t>
            </a:r>
            <a:br>
              <a:rPr lang="ru-RU" sz="2000" dirty="0" smtClean="0"/>
            </a:br>
            <a:r>
              <a:rPr lang="ru-RU" sz="2000" dirty="0" smtClean="0"/>
              <a:t>Не менее важным считается приобщение к культурным ценностям народа - носителя языка. В этих целях большое значение имеют аутентичные материалы, в том числе видеофильмы. Их использование способствует реализации важнейшего требования коммуникативной методики - представить процесс овладения языком как постижение живой иноязычной культуры; индивидуализации обучения и развитию  мотивированности речевой деятельности обучаемых.</a:t>
            </a:r>
            <a:br>
              <a:rPr lang="ru-RU" sz="2000" dirty="0" smtClean="0"/>
            </a:br>
            <a:r>
              <a:rPr lang="ru-RU" sz="2000" dirty="0" smtClean="0"/>
              <a:t>Еще одним достоинством видеофильма является его эмоциональное воздействие на обучаемых.. Использование видеофильма помогает также развитию различных сторон психической деятельности обучающихся, и прежде всего, внимания и памяти. Во время просмотра  возникает атмосфера совместной познавательной деятельности. В этих условиях даже невнимательный  становится внимательным. Так, непроизвольное внимание переходит в произвольное, его интенсивность оказывает влияние на процесс запоминания.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Управляющая кнопка: фильм 3">
            <a:hlinkClick r:id="rId2" action="ppaction://hlinkfile" highlightClick="1"/>
          </p:cNvPr>
          <p:cNvSpPr/>
          <p:nvPr/>
        </p:nvSpPr>
        <p:spPr>
          <a:xfrm>
            <a:off x="8001000" y="6019800"/>
            <a:ext cx="762000" cy="5334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28800" y="15240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вывод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62000" y="990600"/>
            <a:ext cx="7086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Таким образом, названные формы занятий и методы обучения поддерживают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интерес  к предмету, повышают мотивацию к учению, способствуют развитию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социокультурной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компетенции. Использование нетрадиционных уроков  позволяют достигать стабильно положительных результатов. Об этом говорят  результаты их успеваемости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 нетрадиционных форм проведения урока, различных технологий, преобразования материала и подбора дополнительного к каждой теме позволили показать абсолютную успеваемость на 100% уровне.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Качественная успеваемость  по сравнению с предыдущим годом повысилась на 6 -10%.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настоящее время проблема формирования положительной мотивации к изучению немецкого языка и связи ее с познавательными интересами , потребностью в овладении новыми знаниями, умениями, навыками коммуникации является актуальной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33400"/>
            <a:ext cx="7772400" cy="58221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Применяя новые педагогические технологии на уроках, я убедилась, что процесс обучения немецкому языку можно рассматривать с новой точки зрения и осваивать психологические механизмы формирования личности, добиваясь более качественных результатов.</a:t>
            </a:r>
          </a:p>
          <a:p>
            <a:r>
              <a:rPr lang="ru-RU" dirty="0" smtClean="0"/>
              <a:t>Свою задачу вижу в том, чтобы создать условия практического овладения языком для каждого  обучающегося, выбираю такие методы, приемы и формы обучения, которые позволяют каждому проявить свою активность, </a:t>
            </a:r>
            <a:r>
              <a:rPr lang="ru-RU" dirty="0" err="1" smtClean="0"/>
              <a:t>креативность</a:t>
            </a:r>
            <a:r>
              <a:rPr lang="ru-RU" dirty="0" smtClean="0"/>
              <a:t>, активизировать познавательную деятельность в процессе обучения иностранному языку. Реализовать это позволяют эффективные образовательные технологии, которые я активно использую на своих уроках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Отчеты\Отчет 2018-19\00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53600" y="723900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33400"/>
            <a:ext cx="8153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Цель сегодняшнего занятия- познакомить с эффективными формами и методами работы для повышения качества иноязычного общения на уроках немецкого языка.</a:t>
            </a:r>
          </a:p>
          <a:p>
            <a:endParaRPr lang="ru-RU" sz="2200" dirty="0" smtClean="0"/>
          </a:p>
          <a:p>
            <a:r>
              <a:rPr lang="ru-RU" sz="2200" b="1" dirty="0" smtClean="0"/>
              <a:t>Задачи:</a:t>
            </a:r>
            <a:endParaRPr lang="ru-RU" sz="2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/>
              <a:t>Показать возможности применения различных методов и приемов в режиме эффективных образовательных технологий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/>
              <a:t>Презентовать педагогический опыт по повышению иноязычного общения на уроках немецкого языка и во внеурочное время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/>
              <a:t>Отработать методические приемы через вовлечение участников мастер-класса в совместную работу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/>
              <a:t>Создать условия для самореализации и творческой активности участников</a:t>
            </a: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Эффективные методы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* Технология использования в обучении игровых методов.</a:t>
            </a:r>
          </a:p>
          <a:p>
            <a:pPr>
              <a:buNone/>
            </a:pPr>
            <a:r>
              <a:rPr lang="ru-RU" dirty="0" smtClean="0"/>
              <a:t>* Информационно- коммуникативные технологии.</a:t>
            </a:r>
          </a:p>
          <a:p>
            <a:pPr>
              <a:buNone/>
            </a:pPr>
            <a:r>
              <a:rPr lang="ru-RU" dirty="0" smtClean="0"/>
              <a:t>* Технология проектной деятельности.</a:t>
            </a:r>
          </a:p>
          <a:p>
            <a:pPr>
              <a:buNone/>
            </a:pPr>
            <a:r>
              <a:rPr lang="ru-RU" dirty="0" smtClean="0"/>
              <a:t>* Технология модельного обучения (занятия в виде деловых игр, уроки типа: урок-игра, урок-праздник. </a:t>
            </a:r>
          </a:p>
          <a:p>
            <a:pPr>
              <a:buNone/>
            </a:pPr>
            <a:r>
              <a:rPr lang="ru-RU" dirty="0" smtClean="0"/>
              <a:t>* Технология коммуникативного обучения</a:t>
            </a:r>
          </a:p>
          <a:p>
            <a:pPr>
              <a:buNone/>
            </a:pPr>
            <a:r>
              <a:rPr lang="ru-RU" dirty="0" smtClean="0"/>
              <a:t>*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образовательные технологии.</a:t>
            </a:r>
          </a:p>
          <a:p>
            <a:pPr>
              <a:buNone/>
            </a:pPr>
            <a:r>
              <a:rPr lang="ru-RU" dirty="0" smtClean="0"/>
              <a:t>* Технология дифференцированного подхода в обучении.</a:t>
            </a:r>
          </a:p>
          <a:p>
            <a:pPr>
              <a:buNone/>
            </a:pPr>
            <a:r>
              <a:rPr lang="ru-RU" dirty="0" smtClean="0"/>
              <a:t>* Технология обучения в сотрудничестве (командная, групповая работа).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Отчеты\Отчет 2018-19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“Скучные уроки годны лишь на то,</a:t>
            </a:r>
            <a:br>
              <a:rPr lang="ru-RU" b="1" dirty="0" smtClean="0"/>
            </a:br>
            <a:r>
              <a:rPr lang="ru-RU" b="1" dirty="0" smtClean="0"/>
              <a:t>чтобы внушить ненависть и к тем, </a:t>
            </a:r>
            <a:br>
              <a:rPr lang="ru-RU" b="1" dirty="0" smtClean="0"/>
            </a:br>
            <a:r>
              <a:rPr lang="ru-RU" b="1" dirty="0" smtClean="0"/>
              <a:t>кто их преподаёт,</a:t>
            </a:r>
            <a:br>
              <a:rPr lang="ru-RU" b="1" dirty="0" smtClean="0"/>
            </a:br>
            <a:r>
              <a:rPr lang="ru-RU" b="1" dirty="0" smtClean="0"/>
              <a:t>и ко всему преподаваемому”. </a:t>
            </a:r>
            <a:br>
              <a:rPr lang="ru-RU" b="1" dirty="0" smtClean="0"/>
            </a:br>
            <a:r>
              <a:rPr lang="ru-RU" i="1" dirty="0" smtClean="0"/>
              <a:t>Руссо Жан-Жак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495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« Общим психологическим правилом выработки интереса будет следующее: для того чтобы предмет нас заинтересовал, он должен быть связан с чем-либо интересующим нас, с чем-либо уже знакомым, и вместе с тем он должен всегда заключать в себя некоторые новые формы деятельности, иначе он останется безрезультатным</a:t>
            </a:r>
            <a:r>
              <a:rPr lang="ru-RU" dirty="0" smtClean="0"/>
              <a:t>» Л. С. Выгодский.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b="1" dirty="0" smtClean="0"/>
              <a:t>Все наши замыслы, все поиски и построения превращаются в прах, если у ученика нет желания учиться</a:t>
            </a:r>
            <a:r>
              <a:rPr lang="ru-RU" dirty="0" smtClean="0"/>
              <a:t>» В. А.Сухомлинский.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0"/>
            <a:ext cx="365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        Л.Н. Толстой сказал: «Чем легче учителю учить, тем труднее ученикам учиться. Чем труднее учителю, тем легче ученику. Чем больше будет учитель сам учиться, обдумывать каждый урок и соизмерять с силами ученика ... Чем больше вызывать на вопросы и ответы, тем легче будет учиться ученик».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2819400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«На свете есть только один способ побудить людей что- то делать и он заключается в том, чтобы заставить человека захотеть это сделать» </a:t>
            </a:r>
          </a:p>
          <a:p>
            <a:r>
              <a:rPr lang="ru-RU" dirty="0" smtClean="0"/>
              <a:t>Д. Карнеги</a:t>
            </a:r>
          </a:p>
          <a:p>
            <a:endParaRPr lang="ru-RU" dirty="0" smtClean="0"/>
          </a:p>
          <a:p>
            <a:r>
              <a:rPr lang="ru-RU" dirty="0" smtClean="0"/>
              <a:t>«Можно привести коня к водопою,  но нельзя заставить его пить»</a:t>
            </a:r>
          </a:p>
          <a:p>
            <a:r>
              <a:rPr lang="ru-RU" dirty="0" err="1" smtClean="0"/>
              <a:t>Дороти</a:t>
            </a:r>
            <a:r>
              <a:rPr lang="ru-RU" dirty="0" smtClean="0"/>
              <a:t> </a:t>
            </a:r>
            <a:r>
              <a:rPr lang="ru-RU" dirty="0" err="1" smtClean="0"/>
              <a:t>Парнер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9" y="457200"/>
            <a:ext cx="74676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Каждому учителю известна такая ситуация: ребенок может учиться, но ленив, безынициативен, ко всему относится спустя рукава. </a:t>
            </a:r>
          </a:p>
          <a:p>
            <a:r>
              <a:rPr lang="ru-RU" sz="2400" dirty="0" smtClean="0"/>
              <a:t>И часто  спрашивают: «А зачем учить иностранный?» Вопрос для них совершенно естественный и простой, но очень трудный для того, кому его задают. </a:t>
            </a:r>
          </a:p>
          <a:p>
            <a:r>
              <a:rPr lang="ru-RU" sz="2400" dirty="0" smtClean="0"/>
              <a:t>Ответ на него должен давать урок.  </a:t>
            </a:r>
          </a:p>
          <a:p>
            <a:r>
              <a:rPr lang="ru-RU" sz="2400" dirty="0" smtClean="0"/>
              <a:t>Мотивы возможного применения знаний в будущем недостаточно сильны в борьбе с каждодневными трудностями обучения. </a:t>
            </a:r>
          </a:p>
          <a:p>
            <a:r>
              <a:rPr lang="ru-RU" sz="2400" dirty="0" smtClean="0"/>
              <a:t>Когда студенты приступают к занятиям , ни один преподаватель не может пожаловаться на отсутствие у них интереса к предмету. </a:t>
            </a:r>
          </a:p>
          <a:p>
            <a:r>
              <a:rPr lang="ru-RU" sz="2400" dirty="0" smtClean="0"/>
              <a:t>Но чем сложнее становится материал, тем интерес значительно ослабевает. Отсюда вытекает проблема важности развития мотивов на каждом уроке.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         Способы повышения мотивации</a:t>
            </a:r>
          </a:p>
          <a:p>
            <a:endParaRPr lang="ru-RU" sz="2400" dirty="0" smtClean="0"/>
          </a:p>
          <a:p>
            <a:pPr marL="457200" indent="-457200"/>
            <a:r>
              <a:rPr lang="ru-RU" sz="2400" dirty="0" smtClean="0"/>
              <a:t>1.Четко поставленная цель.</a:t>
            </a:r>
          </a:p>
          <a:p>
            <a:pPr marL="457200" indent="-457200"/>
            <a:endParaRPr lang="ru-RU" sz="2400" dirty="0" smtClean="0"/>
          </a:p>
          <a:p>
            <a:r>
              <a:rPr lang="ru-RU" sz="2400" dirty="0" smtClean="0"/>
              <a:t>2. Создание проблемной ситуации.</a:t>
            </a:r>
          </a:p>
          <a:p>
            <a:endParaRPr lang="ru-RU" sz="2400" dirty="0" smtClean="0"/>
          </a:p>
          <a:p>
            <a:r>
              <a:rPr lang="ru-RU" sz="2400" dirty="0" smtClean="0"/>
              <a:t>3. Необычная форма обучения.(Эвристическое обучение, игровой характер проведения занятий).</a:t>
            </a:r>
          </a:p>
          <a:p>
            <a:endParaRPr lang="ru-RU" sz="2400" dirty="0" smtClean="0"/>
          </a:p>
          <a:p>
            <a:r>
              <a:rPr lang="ru-RU" sz="2400" dirty="0" smtClean="0"/>
              <a:t>4. Творческий характер учебно-познавательной деятельности.</a:t>
            </a:r>
          </a:p>
          <a:p>
            <a:endParaRPr lang="ru-RU" sz="2400" dirty="0" smtClean="0"/>
          </a:p>
          <a:p>
            <a:r>
              <a:rPr lang="ru-RU" sz="2400" dirty="0" smtClean="0"/>
              <a:t>5. Постоянный анализ жизненных ситуаций, личный опыт.</a:t>
            </a:r>
          </a:p>
          <a:p>
            <a:endParaRPr lang="ru-RU" sz="2400" dirty="0" smtClean="0"/>
          </a:p>
          <a:p>
            <a:r>
              <a:rPr lang="ru-RU" sz="2400" dirty="0" smtClean="0"/>
              <a:t>6. Проектно-исследовательская деятельность.</a:t>
            </a:r>
          </a:p>
          <a:p>
            <a:endParaRPr lang="ru-RU" sz="2400" dirty="0" smtClean="0"/>
          </a:p>
          <a:p>
            <a:r>
              <a:rPr lang="ru-RU" sz="2400" dirty="0" smtClean="0"/>
              <a:t>7. Эмоциональное воздействие.(Чувство юмора).</a:t>
            </a:r>
          </a:p>
          <a:p>
            <a:endParaRPr lang="ru-RU" sz="2400" dirty="0" smtClean="0"/>
          </a:p>
          <a:p>
            <a:r>
              <a:rPr lang="ru-RU" sz="2400" dirty="0" smtClean="0"/>
              <a:t>8. Дифференцированное обучение.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2">
      <a:dk1>
        <a:srgbClr val="003E75"/>
      </a:dk1>
      <a:lt1>
        <a:sysClr val="window" lastClr="FFFFFF"/>
      </a:lt1>
      <a:dk2>
        <a:srgbClr val="3A4453"/>
      </a:dk2>
      <a:lt2>
        <a:srgbClr val="D6ECFF"/>
      </a:lt2>
      <a:accent1>
        <a:srgbClr val="B2E389"/>
      </a:accent1>
      <a:accent2>
        <a:srgbClr val="F272AF"/>
      </a:accent2>
      <a:accent3>
        <a:srgbClr val="FEB80A"/>
      </a:accent3>
      <a:accent4>
        <a:srgbClr val="8BE6FF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1087</Words>
  <Application>Microsoft Office PowerPoint</Application>
  <PresentationFormat>Экран (4:3)</PresentationFormat>
  <Paragraphs>130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Метро</vt:lpstr>
      <vt:lpstr>Эффективные формы работы на уроках немецкого языка</vt:lpstr>
      <vt:lpstr>Слайд 2</vt:lpstr>
      <vt:lpstr>Слайд 3</vt:lpstr>
      <vt:lpstr>Слайд 4</vt:lpstr>
      <vt:lpstr>Эффективные методы работы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формы урока как средство повышения мотивации</dc:title>
  <dc:creator>Сотрудник (библиотека)</dc:creator>
  <cp:lastModifiedBy>u10203</cp:lastModifiedBy>
  <cp:revision>62</cp:revision>
  <dcterms:created xsi:type="dcterms:W3CDTF">2019-01-14T23:45:27Z</dcterms:created>
  <dcterms:modified xsi:type="dcterms:W3CDTF">2019-12-25T01:36:07Z</dcterms:modified>
</cp:coreProperties>
</file>