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327" r:id="rId2"/>
    <p:sldId id="308" r:id="rId3"/>
    <p:sldId id="269" r:id="rId4"/>
    <p:sldId id="275" r:id="rId5"/>
    <p:sldId id="270" r:id="rId6"/>
    <p:sldId id="271" r:id="rId7"/>
    <p:sldId id="317" r:id="rId8"/>
    <p:sldId id="316" r:id="rId9"/>
    <p:sldId id="272" r:id="rId10"/>
    <p:sldId id="273" r:id="rId11"/>
    <p:sldId id="279" r:id="rId12"/>
    <p:sldId id="274" r:id="rId13"/>
    <p:sldId id="280" r:id="rId14"/>
    <p:sldId id="281" r:id="rId15"/>
    <p:sldId id="276" r:id="rId16"/>
    <p:sldId id="277" r:id="rId17"/>
    <p:sldId id="282" r:id="rId18"/>
    <p:sldId id="283" r:id="rId19"/>
    <p:sldId id="284" r:id="rId20"/>
    <p:sldId id="285" r:id="rId21"/>
    <p:sldId id="296" r:id="rId22"/>
    <p:sldId id="297" r:id="rId23"/>
    <p:sldId id="286" r:id="rId24"/>
    <p:sldId id="287" r:id="rId25"/>
    <p:sldId id="294" r:id="rId26"/>
    <p:sldId id="295" r:id="rId27"/>
    <p:sldId id="309" r:id="rId28"/>
    <p:sldId id="310" r:id="rId29"/>
    <p:sldId id="298" r:id="rId30"/>
    <p:sldId id="299" r:id="rId31"/>
    <p:sldId id="322" r:id="rId32"/>
    <p:sldId id="304" r:id="rId33"/>
    <p:sldId id="300" r:id="rId34"/>
    <p:sldId id="312" r:id="rId35"/>
    <p:sldId id="313" r:id="rId36"/>
    <p:sldId id="320" r:id="rId37"/>
    <p:sldId id="321" r:id="rId38"/>
    <p:sldId id="314" r:id="rId39"/>
    <p:sldId id="315" r:id="rId40"/>
    <p:sldId id="278" r:id="rId41"/>
  </p:sldIdLst>
  <p:sldSz cx="9144000" cy="6858000" type="screen4x3"/>
  <p:notesSz cx="6858000" cy="9144000"/>
  <p:custDataLst>
    <p:tags r:id="rId4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6" autoAdjust="0"/>
    <p:restoredTop sz="94660"/>
  </p:normalViewPr>
  <p:slideViewPr>
    <p:cSldViewPr>
      <p:cViewPr varScale="1">
        <p:scale>
          <a:sx n="110" d="100"/>
          <a:sy n="110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B66DC-12A8-4F8E-9116-5D6983412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43269-C2D8-4C1E-91E2-E5265535D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71C07-96E3-4CA9-80C8-FA6FCE68D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FDE32-A582-4AC0-8127-0A3E26040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B1BEB-595F-453F-81DD-73A1F8A16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58B01-1F38-4170-9C4F-CB5C3539D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43384-F175-4B87-9B53-865F7B3BD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B9BCF-5145-4053-BC69-60868FE85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C7DDE-6DAE-4EF6-8615-044D30E2B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8A959-086D-4D69-B986-CC8274740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3ED18-B1F4-41D2-81BD-1E89E0661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FCABF9-3770-40C0-9F35-195811CCE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deralspace.ru/img/news/titov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plakal.com/uploads/previews/post-3-13300691192830.jpg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iba.org.il/bet/pictures/P632878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foma.ru/fotos/online/4218_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orodlip.ru/user_foto/redaktor/sobitiya/17_1-5799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i045.radikal.ru/1104/68/586604f88842.jp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images.yandex.ru/yandsearch?img_url=http://kosmos-x.net.ru/_pu/1/s33550607.jpg&amp;iorient=&amp;ih=&amp;icolor=&amp;site=&amp;text=%D0%B2%D0%B0%D0%BB%D0%B5%D0%BD%D1%82%D0%B8%D0%BD%D0%B0%20%D1%82%D0%B5%D1%80%D0%B5%D1%88%D0%BA%D0%BE%D0%B2%D0%B0%20%D0%B2%D0%B8%D0%BA%D0%B8%D0%BF%D0%B5%D0%B4%D0%B8%D1%8F&amp;iw=&amp;wp=&amp;pos=7&amp;recent=&amp;type=&amp;isize=&amp;rpt=simage&amp;itype=&amp;nojs=1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ockhamstyle.com/sv/women/women_space_02_Svetlana_Savitskaya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b/3/3/844/3844496_913697a600910cc48e.jpg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krasnoyeznamya.ru/gallery/rm_109_3472.jp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s50.radikal.ru/i128/0911/d8/afb11092f71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uwd.ru/uploads/posts/2009-06/09200825baikonurbaikonur14_050774.jpg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sdelanounas.ru/images/img/spetsstroy.ru/upload_medialibrary_c26_doroga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.ekabu.ru/uploads/posts/2011-12/thumbs/1322717692_0.jpg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.ekabu.ru/uploads/posts/2011-12/thumbs/1322717692_0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wiki.saripkro.ru/images/%D0%90%D1%8D%D1%80%D0%BE%D0%BA%D0%BB%D1%83%D0%B1%D0%B0_%D0%B8%D0%BC._%D0%B3%D0%B0%D0%B3%D0%B0%D1%80%D0%B8%D0%BD%D0%B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900igr.net/datas/astronomija/Klassnye-chasy-o-Gagarine/0006-006-25-oktjabrja-1954-goda-Gagarin-prishjol-v-Saratovskij-aeroklub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img-fotki.yandex.ru/get/4809/dangervip.25/0_6a979_e5a54245_X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285860"/>
            <a:ext cx="86868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Интеллектуально – познавательная игра:</a:t>
            </a:r>
          </a:p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              «Космические дали»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6380" y="442913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Воспит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43240" y="4286256"/>
            <a:ext cx="58091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Выполнила воспитатель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Шарабарина</a:t>
            </a:r>
            <a:r>
              <a:rPr lang="ru-RU" dirty="0" smtClean="0">
                <a:solidFill>
                  <a:srgbClr val="FFFF00"/>
                </a:solidFill>
              </a:rPr>
              <a:t> Галина Валентиновна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КГБОУ «</a:t>
            </a:r>
            <a:r>
              <a:rPr lang="ru-RU" dirty="0" err="1" smtClean="0">
                <a:solidFill>
                  <a:srgbClr val="FFFF00"/>
                </a:solidFill>
              </a:rPr>
              <a:t>Бийский</a:t>
            </a:r>
            <a:r>
              <a:rPr lang="ru-RU" dirty="0" smtClean="0">
                <a:solidFill>
                  <a:srgbClr val="FFFF00"/>
                </a:solidFill>
              </a:rPr>
              <a:t> лицей –интернат Алтайского края»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Город Бийск Алтайского края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55776" y="2132856"/>
            <a:ext cx="60382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Вторым космонавтом, покорившим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 космос, был наш земляк  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Герман Степанович Титов.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8674" name="Picture 2" descr="http://im0-tub-ru.yandex.net/i?id=59251176-68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289855" cy="3240360"/>
          </a:xfrm>
          <a:prstGeom prst="rect">
            <a:avLst/>
          </a:prstGeom>
          <a:noFill/>
        </p:spPr>
      </p:pic>
      <p:pic>
        <p:nvPicPr>
          <p:cNvPr id="17410" name="Picture 2" descr="http://cn12.nevsedoma.com.ua/photo/12/7/Titov_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501008"/>
            <a:ext cx="4015043" cy="28841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63813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Юрий Гагарин и Герман Титов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2060848"/>
            <a:ext cx="62937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Назовите место рождения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 Германа Степановича Титова?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3789040"/>
            <a:ext cx="75845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Село Сростки  </a:t>
            </a:r>
            <a:r>
              <a:rPr lang="ru-RU" sz="2800" dirty="0" err="1" smtClean="0">
                <a:solidFill>
                  <a:schemeClr val="bg1"/>
                </a:solidFill>
              </a:rPr>
              <a:t>Бийского</a:t>
            </a:r>
            <a:r>
              <a:rPr lang="ru-RU" sz="2800" dirty="0" smtClean="0">
                <a:solidFill>
                  <a:schemeClr val="bg1"/>
                </a:solidFill>
              </a:rPr>
              <a:t>  района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Село Смоленское Смоленского района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Село </a:t>
            </a:r>
            <a:r>
              <a:rPr lang="ru-RU" sz="2800" dirty="0" err="1" smtClean="0">
                <a:solidFill>
                  <a:schemeClr val="bg1"/>
                </a:solidFill>
              </a:rPr>
              <a:t>Полковниково</a:t>
            </a:r>
            <a:r>
              <a:rPr lang="ru-RU" sz="2800" dirty="0" smtClean="0">
                <a:solidFill>
                  <a:schemeClr val="bg1"/>
                </a:solidFill>
              </a:rPr>
              <a:t>  </a:t>
            </a:r>
            <a:r>
              <a:rPr lang="ru-RU" sz="2800" dirty="0" err="1" smtClean="0">
                <a:solidFill>
                  <a:schemeClr val="bg1"/>
                </a:solidFill>
              </a:rPr>
              <a:t>Косихинского</a:t>
            </a:r>
            <a:r>
              <a:rPr lang="ru-RU" sz="2800" dirty="0" smtClean="0">
                <a:solidFill>
                  <a:schemeClr val="bg1"/>
                </a:solidFill>
              </a:rPr>
              <a:t> района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7864" y="764704"/>
            <a:ext cx="19111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5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turistka.ru/im/13/muzeum_titov_01.jpg"/>
          <p:cNvPicPr>
            <a:picLocks noChangeAspect="1" noChangeArrowheads="1"/>
          </p:cNvPicPr>
          <p:nvPr/>
        </p:nvPicPr>
        <p:blipFill>
          <a:blip r:embed="rId2" cstate="print"/>
          <a:srcRect b="5823"/>
          <a:stretch>
            <a:fillRect/>
          </a:stretch>
        </p:blipFill>
        <p:spPr bwMode="auto">
          <a:xfrm>
            <a:off x="179512" y="3151339"/>
            <a:ext cx="5256584" cy="3706662"/>
          </a:xfrm>
          <a:prstGeom prst="rect">
            <a:avLst/>
          </a:prstGeom>
          <a:noFill/>
        </p:spPr>
      </p:pic>
      <p:pic>
        <p:nvPicPr>
          <p:cNvPr id="3" name="Picture 6" descr="http://www.federalspace.ru/img/news/titov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1889" r="10710"/>
          <a:stretch>
            <a:fillRect/>
          </a:stretch>
        </p:blipFill>
        <p:spPr bwMode="auto">
          <a:xfrm>
            <a:off x="179512" y="1340768"/>
            <a:ext cx="1622964" cy="28083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59832" y="1772816"/>
            <a:ext cx="40238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Село </a:t>
            </a:r>
            <a:r>
              <a:rPr lang="ru-RU" sz="3200" dirty="0" err="1" smtClean="0">
                <a:solidFill>
                  <a:schemeClr val="bg1"/>
                </a:solidFill>
              </a:rPr>
              <a:t>Полковниково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                    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587727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Музей имени Г.С. Титова </a:t>
            </a:r>
          </a:p>
          <a:p>
            <a:pPr algn="ctr"/>
            <a:r>
              <a:rPr lang="ru-RU" dirty="0" smtClean="0">
                <a:solidFill>
                  <a:srgbClr val="92D050"/>
                </a:solidFill>
              </a:rPr>
              <a:t>в селе </a:t>
            </a:r>
            <a:r>
              <a:rPr lang="ru-RU" dirty="0" err="1" smtClean="0">
                <a:solidFill>
                  <a:srgbClr val="92D050"/>
                </a:solidFill>
              </a:rPr>
              <a:t>Полковниково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51202" name="AutoShape 2" descr="http://saratovmer.ru/UserFiles/5_m.jpg"/>
          <p:cNvSpPr>
            <a:spLocks noChangeAspect="1" noChangeArrowheads="1"/>
          </p:cNvSpPr>
          <p:nvPr/>
        </p:nvSpPr>
        <p:spPr bwMode="auto">
          <a:xfrm>
            <a:off x="63500" y="-136525"/>
            <a:ext cx="2381250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988840"/>
            <a:ext cx="88656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Как назывался космический корабль-спутник,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 пилотируемый Г. С.Титовым?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764704"/>
            <a:ext cx="19111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6</a:t>
            </a:r>
          </a:p>
          <a:p>
            <a:endParaRPr lang="ru-RU" sz="3200" dirty="0"/>
          </a:p>
        </p:txBody>
      </p:sp>
      <p:pic>
        <p:nvPicPr>
          <p:cNvPr id="4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3848" y="4077072"/>
            <a:ext cx="27608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«Восток»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«Союз»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«Восток- 2»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http://www.yaplakal.com/uploads/previews/post-3-1330069119283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04864"/>
            <a:ext cx="4895892" cy="32608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96136" y="3789040"/>
            <a:ext cx="2835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«Восток-2»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19872" y="548680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7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204864"/>
            <a:ext cx="670510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Полёт Г.А. Титова длился 25 часов 18 мин.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За это время он облетел вокруг Земли 17раз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и первым из космонавтов:</a:t>
            </a: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077072"/>
            <a:ext cx="85718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Вёл киносъёмку и сделал первые кинокадры из космоса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Вёл медико-биологические исследования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Обедал в космосе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204864"/>
            <a:ext cx="5497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Все утверждения верны!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19872" y="620688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8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916832"/>
            <a:ext cx="77378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Кто из космонавтов первым вышел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 в открытый космос?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3933056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Алексей Архипович  Леонов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Юрий Алексеевич Гагарин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Павел Романович Попович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785794"/>
            <a:ext cx="6768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18 марта 1965 года советский космонавт </a:t>
            </a:r>
            <a:r>
              <a:rPr lang="ru-RU" sz="2800" dirty="0" smtClean="0">
                <a:solidFill>
                  <a:srgbClr val="FFFF00"/>
                </a:solidFill>
              </a:rPr>
              <a:t>Алексей Архипович Леонов </a:t>
            </a:r>
            <a:r>
              <a:rPr lang="ru-RU" sz="2800" b="1" dirty="0" smtClean="0">
                <a:solidFill>
                  <a:schemeClr val="bg1"/>
                </a:solidFill>
              </a:rPr>
              <a:t>впервые вышел в открытый космос,</a:t>
            </a:r>
            <a:r>
              <a:rPr lang="ru-RU" sz="2800" dirty="0" smtClean="0">
                <a:solidFill>
                  <a:schemeClr val="bg1"/>
                </a:solidFill>
              </a:rPr>
              <a:t> который продолжался всего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12 минут и 9 секунд. 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0962" name="Picture 2" descr="http://www.iba.org.il/bet/pictures/P63287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76502"/>
            <a:ext cx="4104456" cy="2949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19872" y="548680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9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700808"/>
            <a:ext cx="58770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Кто из советских космонавтов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 увлекался живописью?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3717032"/>
            <a:ext cx="42991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Герман Титов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Павел Севастьянов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Алексей Леонов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143116"/>
            <a:ext cx="1198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Дорогие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548680"/>
            <a:ext cx="79902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Дорогие ребята!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Приветствуем вас на игре: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«Космические дали"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026" name="AutoShape 2" descr="http://portalik.flyfm.net/uploads/posts/2010-05/thumbs/1274591364_3736.jpeg"/>
          <p:cNvSpPr>
            <a:spLocks noChangeAspect="1" noChangeArrowheads="1"/>
          </p:cNvSpPr>
          <p:nvPr/>
        </p:nvSpPr>
        <p:spPr bwMode="auto">
          <a:xfrm>
            <a:off x="155575" y="-2027238"/>
            <a:ext cx="4000500" cy="4229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portalik.flyfm.net/uploads/posts/2010-05/thumbs/1274591364_3736.jpeg"/>
          <p:cNvSpPr>
            <a:spLocks noChangeAspect="1" noChangeArrowheads="1"/>
          </p:cNvSpPr>
          <p:nvPr/>
        </p:nvSpPr>
        <p:spPr bwMode="auto">
          <a:xfrm>
            <a:off x="155575" y="-2027238"/>
            <a:ext cx="4000500" cy="4229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cs316627.userapi.com/v316627163/4c5f/S8OjUJUdCj0.jpg"/>
          <p:cNvSpPr>
            <a:spLocks noChangeAspect="1" noChangeArrowheads="1"/>
          </p:cNvSpPr>
          <p:nvPr/>
        </p:nvSpPr>
        <p:spPr bwMode="auto">
          <a:xfrm>
            <a:off x="155575" y="-2027238"/>
            <a:ext cx="4152900" cy="4229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cs316627.userapi.com/v316627163/4c5f/S8OjUJUdCj0.jpg"/>
          <p:cNvSpPr>
            <a:spLocks noChangeAspect="1" noChangeArrowheads="1"/>
          </p:cNvSpPr>
          <p:nvPr/>
        </p:nvSpPr>
        <p:spPr bwMode="auto">
          <a:xfrm>
            <a:off x="155575" y="-2027238"/>
            <a:ext cx="4152900" cy="4229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://cs316627.userapi.com/v316627163/4c5f/S8OjUJUdCj0.jpg"/>
          <p:cNvSpPr>
            <a:spLocks noChangeAspect="1" noChangeArrowheads="1"/>
          </p:cNvSpPr>
          <p:nvPr/>
        </p:nvSpPr>
        <p:spPr bwMode="auto">
          <a:xfrm>
            <a:off x="155575" y="-2027238"/>
            <a:ext cx="4152900" cy="4229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://cdn3.so.cl/handlers/thumbnail?w=300&amp;url=http%3A%2F%2Fupload.wikimedia.org%2Fwikipedia%2Fru%2F3%2F32%2FBuran.jpg"/>
          <p:cNvSpPr>
            <a:spLocks noChangeAspect="1" noChangeArrowheads="1"/>
          </p:cNvSpPr>
          <p:nvPr/>
        </p:nvSpPr>
        <p:spPr bwMode="auto">
          <a:xfrm>
            <a:off x="63500" y="-136525"/>
            <a:ext cx="2724150" cy="4229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F:\космос\49aded9f6f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571744"/>
            <a:ext cx="6381750" cy="38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foma.ru/fotos/online/4218_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9770">
            <a:off x="5148064" y="404664"/>
            <a:ext cx="3566170" cy="2662741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6" name="Picture 4" descr="http://i045.radikal.ru/1104/68/586604f8884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63020">
            <a:off x="5868144" y="2852936"/>
            <a:ext cx="2667000" cy="3810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38918" name="Picture 6" descr="http://gorodlip.ru/user_foto/redaktor/sobitiya/17_1-5799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548680"/>
            <a:ext cx="3571875" cy="3810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43608" y="5157192"/>
            <a:ext cx="3281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Алексей Леонов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628800"/>
            <a:ext cx="90429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«</a:t>
            </a:r>
            <a:r>
              <a:rPr lang="ru-RU" sz="2800" i="1" dirty="0" smtClean="0">
                <a:solidFill>
                  <a:srgbClr val="FFFF00"/>
                </a:solidFill>
              </a:rPr>
              <a:t>Поехали!» </a:t>
            </a:r>
            <a:r>
              <a:rPr lang="ru-RU" sz="2800" dirty="0" smtClean="0">
                <a:solidFill>
                  <a:srgbClr val="FFFF00"/>
                </a:solidFill>
              </a:rPr>
              <a:t>–сказал Юрий Гагарин свою знаменитую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 фразу перед полётом в космос. 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А вот кому из космонавтов принадлежит фраза: 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« </a:t>
            </a:r>
            <a:r>
              <a:rPr lang="ru-RU" sz="2800" i="1" dirty="0" smtClean="0">
                <a:solidFill>
                  <a:srgbClr val="FFFF00"/>
                </a:solidFill>
              </a:rPr>
              <a:t>Эй, Небо, сними шляпу!» </a:t>
            </a:r>
            <a:endParaRPr lang="ru-RU" sz="2800" i="1" dirty="0">
              <a:solidFill>
                <a:srgbClr val="FFFF00"/>
              </a:solidFill>
            </a:endParaRPr>
          </a:p>
        </p:txBody>
      </p:sp>
      <p:pic>
        <p:nvPicPr>
          <p:cNvPr id="3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7704" y="4077072"/>
            <a:ext cx="50251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1.Салли </a:t>
            </a:r>
            <a:r>
              <a:rPr lang="ru-RU" sz="3200" dirty="0" err="1" smtClean="0">
                <a:solidFill>
                  <a:schemeClr val="bg1"/>
                </a:solidFill>
              </a:rPr>
              <a:t>Райд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2.Валентине Терешковой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3. Светлане Савицкой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620688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10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23928" y="1052736"/>
            <a:ext cx="47863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Эта фраза принадлежит Валентине Владимировне Терешковой, первой в мире женщине-космонавту.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первая женщина-космонавтка Валентина Терешкова.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3096344" cy="3126872"/>
          </a:xfrm>
          <a:prstGeom prst="rect">
            <a:avLst/>
          </a:prstGeom>
          <a:noFill/>
        </p:spPr>
      </p:pic>
      <p:pic>
        <p:nvPicPr>
          <p:cNvPr id="18434" name="Picture 2" descr="http://im2-tub-ru.yandex.net/i?id=523312236-3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924944"/>
            <a:ext cx="2520280" cy="36350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79912" y="364502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16 июня 1963 года Валентина Терешкова на космическом корабле «Восток-6» совершила полет в космос. Она стала шестым по счету советским космонавтом и первой женщиной – космонавтом! И что интересно, в день первого полёта в космос она сказала родным, что уезжает на соревнования парашютистов. О полёте они узнали из новостей по радио.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75856" y="764704"/>
            <a:ext cx="2403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Вопросы 11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2132856"/>
            <a:ext cx="63155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Первая женщина космонавт, 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вышедшая в открытый  космос?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3861048"/>
            <a:ext cx="47959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1.Валентина Терешкова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2.Светлана Савицкая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3. Марина Попович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ockhamstyle.com/sv/women/women_space_02_Svetlana_Savitskay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5076825" cy="33528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653136"/>
            <a:ext cx="84761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Светлана Савицкая –вторая женщина-космонавт,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которая 25 июля 1984 года вышла в открытый космос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620688"/>
            <a:ext cx="2138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12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988840"/>
            <a:ext cx="68034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В какой стране и когда  был запущен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 первый искусственный спутник земли?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3933056"/>
            <a:ext cx="47301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В Америке в 1947году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В Англии в 1967году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В СССР в 1957году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img0.liveinternet.ru/images/attach/b/3/3/844/3844496_913697a600910cc48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5076825" cy="380047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03648" y="3212976"/>
            <a:ext cx="73448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Правильный ответ:  </a:t>
            </a:r>
            <a:r>
              <a:rPr lang="ru-RU" sz="2800" i="1" u="sng" dirty="0" smtClean="0">
                <a:solidFill>
                  <a:srgbClr val="FFFF00"/>
                </a:solidFill>
              </a:rPr>
              <a:t>Первый в мире искусственный спутник Земли запущен в СССР 4 октября 1957 года (Спутник-1</a:t>
            </a:r>
            <a:r>
              <a:rPr lang="ru-RU" sz="2800" i="1" u="sng" dirty="0" smtClean="0">
                <a:solidFill>
                  <a:schemeClr val="bg1"/>
                </a:solidFill>
              </a:rPr>
              <a:t>).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Первый американский ИСЗ — 1 февраля 1958 года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.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Первый английский ИСЗ — 26 апреля 1962 год</a:t>
            </a:r>
            <a:r>
              <a:rPr lang="ru-RU" dirty="0" smtClean="0">
                <a:solidFill>
                  <a:schemeClr val="bg1"/>
                </a:solidFill>
              </a:rPr>
              <a:t>а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620688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Вопрос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13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556792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Известно, что первыми в космос запускались собаки и обезьяны.  </a:t>
            </a:r>
            <a:r>
              <a:rPr lang="en-US" sz="2400" dirty="0" err="1" smtClean="0">
                <a:solidFill>
                  <a:srgbClr val="FFFF00"/>
                </a:solidFill>
              </a:rPr>
              <a:t>Отбор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собак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проводился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 не только по состоянию здоровья, но и по внешним признакам. Для экспериментов подыскивали собак  с белой шерстью. Вопрос: с чем это связано?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4293096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1.Э</a:t>
            </a:r>
            <a:r>
              <a:rPr lang="en-US" sz="2400" dirty="0" err="1" smtClean="0">
                <a:solidFill>
                  <a:schemeClr val="bg1"/>
                </a:solidFill>
              </a:rPr>
              <a:t>то</a:t>
            </a:r>
            <a:r>
              <a:rPr lang="ru-RU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связано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с </a:t>
            </a:r>
            <a:r>
              <a:rPr lang="en-US" sz="2400" dirty="0" err="1" smtClean="0">
                <a:solidFill>
                  <a:schemeClr val="bg1"/>
                </a:solidFill>
              </a:rPr>
              <a:t>использованием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в </a:t>
            </a:r>
            <a:r>
              <a:rPr lang="en-US" sz="2400" dirty="0" err="1" smtClean="0">
                <a:solidFill>
                  <a:schemeClr val="bg1"/>
                </a:solidFill>
              </a:rPr>
              <a:t>полете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киносъемок</a:t>
            </a:r>
            <a:r>
              <a:rPr lang="en-US" sz="2400" dirty="0" smtClean="0">
                <a:solidFill>
                  <a:schemeClr val="bg1"/>
                </a:solidFill>
              </a:rPr>
              <a:t> и </a:t>
            </a:r>
            <a:r>
              <a:rPr lang="en-US" sz="2400" dirty="0" err="1" smtClean="0">
                <a:solidFill>
                  <a:schemeClr val="bg1"/>
                </a:solidFill>
              </a:rPr>
              <a:t>телевидения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для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наблюдения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за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животными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r>
              <a:rPr lang="ru-RU" sz="2400" dirty="0" smtClean="0">
                <a:solidFill>
                  <a:schemeClr val="bg1"/>
                </a:solidFill>
              </a:rPr>
              <a:t>2. Собаки с белой шерстью легче переносили невесомость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3. Собаки с белой шерстью были выносливее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908720"/>
            <a:ext cx="70567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rgbClr val="FFFF00"/>
                </a:solidFill>
              </a:rPr>
              <a:t>Э</a:t>
            </a:r>
            <a:r>
              <a:rPr lang="en-US" sz="3200" dirty="0" err="1" smtClean="0">
                <a:solidFill>
                  <a:srgbClr val="FFFF00"/>
                </a:solidFill>
              </a:rPr>
              <a:t>то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связано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 с </a:t>
            </a:r>
            <a:r>
              <a:rPr lang="en-US" sz="3200" dirty="0" err="1" smtClean="0">
                <a:solidFill>
                  <a:srgbClr val="FFFF00"/>
                </a:solidFill>
              </a:rPr>
              <a:t>использованием</a:t>
            </a:r>
            <a:r>
              <a:rPr lang="en-US" sz="3200" dirty="0" smtClean="0">
                <a:solidFill>
                  <a:srgbClr val="FFFF00"/>
                </a:solidFill>
              </a:rPr>
              <a:t> в </a:t>
            </a:r>
            <a:r>
              <a:rPr lang="en-US" sz="3200" dirty="0" err="1" smtClean="0">
                <a:solidFill>
                  <a:srgbClr val="FFFF00"/>
                </a:solidFill>
              </a:rPr>
              <a:t>полете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киносъемок</a:t>
            </a:r>
            <a:r>
              <a:rPr lang="en-US" sz="3200" dirty="0" smtClean="0">
                <a:solidFill>
                  <a:srgbClr val="FFFF00"/>
                </a:solidFill>
              </a:rPr>
              <a:t> и </a:t>
            </a:r>
            <a:r>
              <a:rPr lang="en-US" sz="3200" dirty="0" err="1" smtClean="0">
                <a:solidFill>
                  <a:srgbClr val="FFFF00"/>
                </a:solidFill>
              </a:rPr>
              <a:t>телевидения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для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наблюдения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за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животными</a:t>
            </a:r>
            <a:r>
              <a:rPr lang="en-US" sz="3200" dirty="0" smtClean="0"/>
              <a:t>.</a:t>
            </a:r>
            <a:endParaRPr lang="ru-RU" sz="3200" dirty="0" smtClean="0"/>
          </a:p>
          <a:p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://kosmos.26319zelschool14.edusite.ru/images/clip_image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5238928" cy="285521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80112" y="4725144"/>
            <a:ext cx="3203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Собаки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побывавшие</a:t>
            </a:r>
            <a:r>
              <a:rPr lang="en-US" sz="2000" dirty="0" smtClean="0">
                <a:solidFill>
                  <a:schemeClr val="bg1"/>
                </a:solidFill>
              </a:rPr>
              <a:t> в </a:t>
            </a:r>
            <a:r>
              <a:rPr lang="en-US" sz="2000" dirty="0" err="1" smtClean="0">
                <a:solidFill>
                  <a:schemeClr val="bg1"/>
                </a:solidFill>
              </a:rPr>
              <a:t>космосе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на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ракетах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</a:rPr>
              <a:t>Отважная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Снежинка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Малек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Нева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Белка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1840" y="620688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14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1772816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Назовите  имя генерального конструктора 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первого пилотируемого космического корабля «Восток»?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861048"/>
            <a:ext cx="76822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1.Константин Эдуардович Циолковский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2 Константин Петрович  Феоктистов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3.Сергей Павлович Королёв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91880" y="620688"/>
            <a:ext cx="2024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Вопрос  1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628800"/>
            <a:ext cx="7569188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Первым человеком, поднявшимся в космос,</a:t>
            </a:r>
          </a:p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 был советский космонавт</a:t>
            </a:r>
          </a:p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                  Ю.А. Гагарин!</a:t>
            </a:r>
          </a:p>
          <a:p>
            <a:pPr algn="ctr" eaLnBrk="1" hangingPunct="1">
              <a:buFontTx/>
              <a:buNone/>
            </a:pPr>
            <a:endParaRPr lang="ru-RU" sz="2800" dirty="0" smtClean="0">
              <a:solidFill>
                <a:srgbClr val="FFFF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Назовите точную дату полёта?</a:t>
            </a:r>
          </a:p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4581128"/>
            <a:ext cx="44358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1.  12 апреля 1981г</a:t>
            </a:r>
          </a:p>
          <a:p>
            <a:pPr marL="342900" indent="-342900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2.  12 апреля 1961г</a:t>
            </a:r>
          </a:p>
          <a:p>
            <a:pPr marL="342900" indent="-342900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3.  12 апреля 1951г</a:t>
            </a:r>
          </a:p>
          <a:p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3302" y="3573016"/>
            <a:ext cx="53606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Сергей П</a:t>
            </a:r>
            <a:r>
              <a:rPr lang="ru-RU" sz="2800" b="1" dirty="0" smtClean="0">
                <a:solidFill>
                  <a:srgbClr val="FFFF00"/>
                </a:solidFill>
              </a:rPr>
              <a:t>ав</a:t>
            </a:r>
            <a:r>
              <a:rPr lang="ru-RU" sz="2800" dirty="0" smtClean="0">
                <a:solidFill>
                  <a:srgbClr val="FFFF00"/>
                </a:solidFill>
              </a:rPr>
              <a:t>лович Королёв –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генеральный конструктор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 первых космических кораблей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6322" name="Picture 2" descr="http://www.krasnoyeznamya.ru/gallery/rm_109_347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2656"/>
            <a:ext cx="3614082" cy="4950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50.radikal.ru/i128/0911/d8/afb11092f7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2599184" cy="36099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15816" y="1268760"/>
            <a:ext cx="6228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Константин Петрович Феоктистов –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научный сотрудник - космонавт    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img0.liveinternet.ru/images/attach/c/0/38/246/38246737_Cialkovsky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924944"/>
            <a:ext cx="2520280" cy="37615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67944" y="4005064"/>
            <a:ext cx="4536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Константин Эдуардович  Циолковский – русский учёный, основатель современной авиации и космонавтики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91880" y="620688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Вопрос 15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700808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Самое длительное пребывание в космосе у российского  космонавта  Валерия </a:t>
            </a:r>
            <a:r>
              <a:rPr lang="ru-RU" sz="2800" dirty="0" err="1" smtClean="0">
                <a:solidFill>
                  <a:srgbClr val="FFFF00"/>
                </a:solidFill>
              </a:rPr>
              <a:t>Полякова.Его</a:t>
            </a:r>
            <a:r>
              <a:rPr lang="ru-RU" sz="2800" dirty="0" smtClean="0">
                <a:solidFill>
                  <a:srgbClr val="FFFF00"/>
                </a:solidFill>
              </a:rPr>
              <a:t> полёт длился: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4005064"/>
            <a:ext cx="55675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437 дней 17 ч 58 мин 16 с.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128 дней 17 ч 58 мин 16 с.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245 дней 17 ч 58 мин 16 с.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3789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3500462" cy="474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427984" y="1268760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437дней 17час 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58 мин 16с.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85293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Мировой рекорд по длительности космического полёта принадлежит космонавту и врачу Валерию Полякову.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 период с 1994 по 1995 год Валерий Поляков провёл на борту космической станции «Мир» более года,437 дней.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2428892" cy="147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86116" y="857232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16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2643182"/>
            <a:ext cx="77867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С 1964 года и до наших дней у советских космонавтов перед полётом в космос есть традиция:</a:t>
            </a:r>
          </a:p>
          <a:p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4143380"/>
            <a:ext cx="69402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Петь песню «Знаете каким он парнем был»  </a:t>
            </a:r>
          </a:p>
          <a:p>
            <a:pPr marL="342900" indent="-342900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2. Смотреть фильм «Белое солнце пустыни»</a:t>
            </a:r>
          </a:p>
          <a:p>
            <a:pPr marL="342900" indent="-342900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3. Посещать Третьяковскую галерею</a:t>
            </a:r>
          </a:p>
          <a:p>
            <a:pPr marL="342900" indent="-342900">
              <a:buAutoNum type="arabicPeriod"/>
            </a:pP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2428892" cy="147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27334" y="785794"/>
            <a:ext cx="63166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Смотреть фильм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 «Белое солнце пустыни»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43380"/>
            <a:ext cx="4214842" cy="245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357430"/>
            <a:ext cx="4622477" cy="349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2428892" cy="147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868" y="500042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17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1556792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Как назывался </a:t>
            </a:r>
            <a:r>
              <a:rPr lang="ru-RU" sz="3200" dirty="0" err="1" smtClean="0">
                <a:solidFill>
                  <a:srgbClr val="FFFF00"/>
                </a:solidFill>
              </a:rPr>
              <a:t>космодром,с</a:t>
            </a:r>
            <a:r>
              <a:rPr lang="ru-RU" sz="3200" dirty="0" smtClean="0">
                <a:solidFill>
                  <a:srgbClr val="FFFF00"/>
                </a:solidFill>
              </a:rPr>
              <a:t> которого стартовал первый космический корабль?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4221088"/>
            <a:ext cx="51864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1.Байконур (Казахстан)</a:t>
            </a:r>
          </a:p>
          <a:p>
            <a:pPr marL="342900" indent="-342900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2. Плесецк  (Россия)</a:t>
            </a:r>
          </a:p>
          <a:p>
            <a:pPr marL="342900" indent="-342900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3. Куру (Франция)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2428892" cy="147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AutoShape 2" descr="http://im8-tub-ru.yandex.net/i?id=264728738-67-72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23825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55976" y="2996952"/>
            <a:ext cx="4510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Байконур ( Казахстан) 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098" name="Picture 2" descr="http://uwd.ru/uploads/posts/2009-06/09200825baikonurbaikonur14_05077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645024"/>
            <a:ext cx="4728968" cy="2936751"/>
          </a:xfrm>
          <a:prstGeom prst="rect">
            <a:avLst/>
          </a:prstGeom>
          <a:noFill/>
        </p:spPr>
      </p:pic>
      <p:pic>
        <p:nvPicPr>
          <p:cNvPr id="4100" name="Picture 4" descr="http://khoahoc.com.vn/photos/image/122011/26/Proton-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60648"/>
            <a:ext cx="4623473" cy="2701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500174"/>
            <a:ext cx="49748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Где  построен новый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 российский космодром?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84" y="3714752"/>
            <a:ext cx="50389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На дальнем Востоке</a:t>
            </a:r>
          </a:p>
          <a:p>
            <a:pPr marL="342900" indent="-342900"/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2. В Московской области </a:t>
            </a:r>
          </a:p>
          <a:p>
            <a:pPr marL="342900" indent="-342900"/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3.В Алтайском крае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92" y="642918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Вопрос 18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196752"/>
            <a:ext cx="49741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Космодром «Восточный»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 на Дальнем Востоке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www.invur.ru/news_img/76500-001plzc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4200128" cy="3150096"/>
          </a:xfrm>
          <a:prstGeom prst="rect">
            <a:avLst/>
          </a:prstGeom>
          <a:noFill/>
        </p:spPr>
      </p:pic>
      <p:pic>
        <p:nvPicPr>
          <p:cNvPr id="2054" name="Picture 6" descr="http://sdelanounas.ru/images/img/spetsstroy.ru/upload_medialibrary_c26_dorog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212976"/>
            <a:ext cx="5076825" cy="3476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4221088"/>
            <a:ext cx="5416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12 апреля 1961г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26626" name="Picture 2" descr="http://img.ekabu.ru/uploads/posts/2011-12/thumbs/1322717692_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17036" b="301"/>
          <a:stretch>
            <a:fillRect/>
          </a:stretch>
        </p:blipFill>
        <p:spPr bwMode="auto">
          <a:xfrm>
            <a:off x="179512" y="188640"/>
            <a:ext cx="421196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17921" y="428604"/>
            <a:ext cx="8626079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«Облетев Землю в корабле-спутнике,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я увидел, как прекрасна наша планета.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Люди, будем хранить и приумножать эту красоту,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а не разрушать её!»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1934" y="2428868"/>
            <a:ext cx="485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(Юрий Алексеевич Гагарин)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2290" name="AutoShape 2" descr="http://s53.radikal.ru/i141/0904/3b/3c0edec529c1.jpg"/>
          <p:cNvSpPr>
            <a:spLocks noChangeAspect="1" noChangeArrowheads="1"/>
          </p:cNvSpPr>
          <p:nvPr/>
        </p:nvSpPr>
        <p:spPr bwMode="auto">
          <a:xfrm>
            <a:off x="155575" y="-2147888"/>
            <a:ext cx="5981700" cy="4486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http://img.ekabu.ru/uploads/posts/2011-12/thumbs/1322717692_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17036" b="301"/>
          <a:stretch>
            <a:fillRect/>
          </a:stretch>
        </p:blipFill>
        <p:spPr bwMode="auto">
          <a:xfrm>
            <a:off x="0" y="2714620"/>
            <a:ext cx="421196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2" name="AutoShape 4" descr="http://kolyan.net/uploads/posts/2010-04/1271048988_1270920317_gagarin_with_people.jpg"/>
          <p:cNvSpPr>
            <a:spLocks noChangeAspect="1" noChangeArrowheads="1"/>
          </p:cNvSpPr>
          <p:nvPr/>
        </p:nvSpPr>
        <p:spPr bwMode="auto">
          <a:xfrm>
            <a:off x="63500" y="-136525"/>
            <a:ext cx="666750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63888" y="764704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2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533" y="2204864"/>
            <a:ext cx="82950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Сколько по времени длился первый полёт</a:t>
            </a:r>
          </a:p>
          <a:p>
            <a:pPr algn="ctr"/>
            <a:r>
              <a:rPr lang="ru-RU" sz="3200" dirty="0">
                <a:solidFill>
                  <a:srgbClr val="FFFF00"/>
                </a:solidFill>
              </a:rPr>
              <a:t>ч</a:t>
            </a:r>
            <a:r>
              <a:rPr lang="ru-RU" sz="3200" dirty="0" smtClean="0">
                <a:solidFill>
                  <a:srgbClr val="FFFF00"/>
                </a:solidFill>
              </a:rPr>
              <a:t>еловека в космос?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3933056"/>
            <a:ext cx="46618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4000" dirty="0" smtClean="0">
                <a:solidFill>
                  <a:schemeClr val="bg1"/>
                </a:solidFill>
              </a:rPr>
              <a:t>  24 часа 15 мин.</a:t>
            </a:r>
          </a:p>
          <a:p>
            <a:pPr marL="457200" indent="-457200">
              <a:buAutoNum type="arabicPeriod"/>
            </a:pPr>
            <a:r>
              <a:rPr lang="ru-RU" sz="4000" dirty="0" smtClean="0">
                <a:solidFill>
                  <a:schemeClr val="bg1"/>
                </a:solidFill>
              </a:rPr>
              <a:t>  6 часов 25 мин.</a:t>
            </a:r>
          </a:p>
          <a:p>
            <a:pPr marL="457200" indent="-457200"/>
            <a:r>
              <a:rPr lang="ru-RU" sz="4000" dirty="0" smtClean="0">
                <a:solidFill>
                  <a:schemeClr val="bg1"/>
                </a:solidFill>
              </a:rPr>
              <a:t>3.  1час. 48 мин.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11760" y="1412776"/>
            <a:ext cx="5544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Первый полёт в космос продолжался </a:t>
            </a:r>
          </a:p>
          <a:p>
            <a:pPr algn="ctr"/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     </a:t>
            </a:r>
            <a:r>
              <a:rPr lang="ru-RU" sz="4400" dirty="0" smtClean="0">
                <a:solidFill>
                  <a:srgbClr val="FFFF00"/>
                </a:solidFill>
              </a:rPr>
              <a:t>1час. 48 мин.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30722" name="Picture 2" descr="http://pics.livejournal.com/sergeytsvetkov/pic/001b222z/s640x480"/>
          <p:cNvPicPr>
            <a:picLocks noChangeAspect="1" noChangeArrowheads="1"/>
          </p:cNvPicPr>
          <p:nvPr/>
        </p:nvPicPr>
        <p:blipFill>
          <a:blip r:embed="rId3" cstate="print"/>
          <a:srcRect r="1297" b="7878"/>
          <a:stretch>
            <a:fillRect/>
          </a:stretch>
        </p:blipFill>
        <p:spPr bwMode="auto">
          <a:xfrm>
            <a:off x="179512" y="3717032"/>
            <a:ext cx="360040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000240"/>
            <a:ext cx="66820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В каком аэроклубе учился 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первый космонавт Ю.А. Гагарин?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480" y="3357562"/>
            <a:ext cx="50661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1.Московский аэроклуб.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2. Саратовский аэроклуб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3.Барнаульский аэроклуб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78" y="857232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3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980728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Саратовский аэроклуб.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 Сейчас - это клуб имени Ю.А.Гагарина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6322" name="AutoShape 2" descr="http://900igr.net/datas/astronomija/Klassnye-chasy-o-Gagarine/0006-006-25-oktjabrja-1954-goda-Gagarin-prishjol-v-Saratovskij-aeroklub.jpg"/>
          <p:cNvSpPr>
            <a:spLocks noChangeAspect="1" noChangeArrowheads="1"/>
          </p:cNvSpPr>
          <p:nvPr/>
        </p:nvSpPr>
        <p:spPr bwMode="auto">
          <a:xfrm>
            <a:off x="63500" y="-136525"/>
            <a:ext cx="7086600" cy="531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://900igr.net/datai/astronomija/Kosmonavt-Gagarin/0005-007-V-avguste-1951-goda-Gagarin-postupil-v-Saratovskij-industrialnyj.jpg"/>
          <p:cNvSpPr>
            <a:spLocks noChangeAspect="1" noChangeArrowheads="1"/>
          </p:cNvSpPr>
          <p:nvPr/>
        </p:nvSpPr>
        <p:spPr bwMode="auto">
          <a:xfrm>
            <a:off x="155575" y="-1385888"/>
            <a:ext cx="4457700" cy="2895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://900igr.net/datai/astronomija/Kosmonavt-Gagarin/0005-007-V-avguste-1951-goda-Gagarin-postupil-v-Saratovskij-industrialnyj.jpg"/>
          <p:cNvSpPr>
            <a:spLocks noChangeAspect="1" noChangeArrowheads="1"/>
          </p:cNvSpPr>
          <p:nvPr/>
        </p:nvSpPr>
        <p:spPr bwMode="auto">
          <a:xfrm>
            <a:off x="155575" y="-1385888"/>
            <a:ext cx="4457700" cy="2895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://saratovmer.ru/UserFiles/25_m.jpg"/>
          <p:cNvSpPr>
            <a:spLocks noChangeAspect="1" noChangeArrowheads="1"/>
          </p:cNvSpPr>
          <p:nvPr/>
        </p:nvSpPr>
        <p:spPr bwMode="auto">
          <a:xfrm>
            <a:off x="155575" y="-1096963"/>
            <a:ext cx="1704975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30" name="AutoShape 10" descr="http://saratovmer.ru/UserFiles/25_m.jpg"/>
          <p:cNvSpPr>
            <a:spLocks noChangeAspect="1" noChangeArrowheads="1"/>
          </p:cNvSpPr>
          <p:nvPr/>
        </p:nvSpPr>
        <p:spPr bwMode="auto">
          <a:xfrm>
            <a:off x="155575" y="-1096963"/>
            <a:ext cx="1704975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32" name="AutoShape 12" descr="http://saratovmer.ru/UserFiles/5_m.jpg"/>
          <p:cNvSpPr>
            <a:spLocks noChangeAspect="1" noChangeArrowheads="1"/>
          </p:cNvSpPr>
          <p:nvPr/>
        </p:nvSpPr>
        <p:spPr bwMode="auto">
          <a:xfrm>
            <a:off x="63500" y="-136525"/>
            <a:ext cx="2381250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0" name="Picture 2" descr="http://wiki.saripkro.ru/images/%D0%90%D1%8D%D1%80%D0%BE%D0%BA%D0%BB%D1%83%D0%B1%D0%B0_%D0%B8%D0%BC._%D0%B3%D0%B0%D0%B3%D0%B0%D1%80%D0%B8%D0%BD%D0%B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5"/>
            <a:ext cx="3854472" cy="2574788"/>
          </a:xfrm>
          <a:prstGeom prst="rect">
            <a:avLst/>
          </a:prstGeom>
          <a:noFill/>
        </p:spPr>
      </p:pic>
      <p:pic>
        <p:nvPicPr>
          <p:cNvPr id="32772" name="Picture 4" descr="http://img-fotki.yandex.ru/get/4809/dangervip.25/0_6a979_e5a54245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068960"/>
            <a:ext cx="4328761" cy="3342673"/>
          </a:xfrm>
          <a:prstGeom prst="rect">
            <a:avLst/>
          </a:prstGeom>
          <a:noFill/>
        </p:spPr>
      </p:pic>
      <p:pic>
        <p:nvPicPr>
          <p:cNvPr id="32774" name="Picture 6" descr="http://900igr.net/datas/astronomija/Klassnye-chasy-o-Gagarine/0006-006-25-oktjabrja-1954-goda-Gagarin-prishjol-v-Saratovskij-aeroklub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2928934"/>
            <a:ext cx="4896544" cy="3665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51920" y="908720"/>
            <a:ext cx="1911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4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555" y="2204864"/>
            <a:ext cx="8902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Кто из космонавтов полетел 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в космос вторым после Ю.А. Гагарина?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3933056"/>
            <a:ext cx="56362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 smtClean="0">
                <a:solidFill>
                  <a:schemeClr val="bg1"/>
                </a:solidFill>
              </a:rPr>
              <a:t>  Герман Титов.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solidFill>
                  <a:schemeClr val="bg1"/>
                </a:solidFill>
              </a:rPr>
              <a:t>  Алексей Леонов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solidFill>
                  <a:schemeClr val="bg1"/>
                </a:solidFill>
              </a:rPr>
              <a:t>  Валентина Терешкова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ca6bf3abc8c515d48857a5c5328843bb275e6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</TotalTime>
  <Words>951</Words>
  <Application>Microsoft Office PowerPoint</Application>
  <PresentationFormat>Экран (4:3)</PresentationFormat>
  <Paragraphs>173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Пользователь Windows</cp:lastModifiedBy>
  <cp:revision>115</cp:revision>
  <dcterms:created xsi:type="dcterms:W3CDTF">2010-07-04T17:54:45Z</dcterms:created>
  <dcterms:modified xsi:type="dcterms:W3CDTF">2022-09-07T05:38:28Z</dcterms:modified>
</cp:coreProperties>
</file>