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261" r:id="rId2"/>
    <p:sldId id="299" r:id="rId3"/>
    <p:sldId id="319" r:id="rId4"/>
    <p:sldId id="320" r:id="rId5"/>
    <p:sldId id="262" r:id="rId6"/>
    <p:sldId id="309" r:id="rId7"/>
    <p:sldId id="308" r:id="rId8"/>
    <p:sldId id="311" r:id="rId9"/>
    <p:sldId id="302" r:id="rId10"/>
    <p:sldId id="303" r:id="rId11"/>
    <p:sldId id="312" r:id="rId12"/>
    <p:sldId id="313" r:id="rId13"/>
    <p:sldId id="304" r:id="rId14"/>
    <p:sldId id="314" r:id="rId15"/>
    <p:sldId id="315" r:id="rId16"/>
    <p:sldId id="305" r:id="rId17"/>
    <p:sldId id="316" r:id="rId18"/>
    <p:sldId id="295" r:id="rId19"/>
    <p:sldId id="256" r:id="rId20"/>
    <p:sldId id="300" r:id="rId21"/>
    <p:sldId id="301" r:id="rId22"/>
    <p:sldId id="258" r:id="rId23"/>
    <p:sldId id="317" r:id="rId24"/>
    <p:sldId id="318" r:id="rId25"/>
    <p:sldId id="269" r:id="rId26"/>
    <p:sldId id="306" r:id="rId27"/>
    <p:sldId id="270" r:id="rId28"/>
    <p:sldId id="263" r:id="rId29"/>
  </p:sldIdLst>
  <p:sldSz cx="9144000" cy="5143500" type="screen16x9"/>
  <p:notesSz cx="6858000" cy="9144000"/>
  <p:embeddedFontLst>
    <p:embeddedFont>
      <p:font typeface="Bahnschrift SemiCondensed" panose="020B0502040204020203" pitchFamily="34" charset="0"/>
      <p:regular r:id="rId31"/>
      <p:bold r:id="rId32"/>
    </p:embeddedFont>
    <p:embeddedFont>
      <p:font typeface="Bangers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Sniglet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F488FB-C66E-470A-BE94-B7D05F0E2945}">
  <a:tblStyle styleId="{6CF488FB-C66E-470A-BE94-B7D05F0E29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6B0667F-905F-4D8E-A4CD-CAEED6C098B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60"/>
  </p:normalViewPr>
  <p:slideViewPr>
    <p:cSldViewPr snapToGrid="0">
      <p:cViewPr>
        <p:scale>
          <a:sx n="100" d="100"/>
          <a:sy n="100" d="100"/>
        </p:scale>
        <p:origin x="1085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21:11:31.0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1607 1 24575,'-172'15'0,"93"-8"0,-4-1 0,588-6 0,-500 1 0,0 0 0,1 0 0,-1 1 0,0 0 0,1 0 0,-1 0 0,0 1 0,-1 0 0,1 0 0,0 0 0,-1 0 0,0 1 0,0-1 0,0 1 0,0 0 0,5 8 0,-8-12 0,-1 0 0,0 1 0,0-1 0,1 0 0,-1 0 0,0 1 0,0-1 0,0 0 0,0 1 0,1-1 0,-1 0 0,0 1 0,0-1 0,0 0 0,0 1 0,0-1 0,0 0 0,0 1 0,0-1 0,0 0 0,0 1 0,0-1 0,0 0 0,0 1 0,0-1 0,0 0 0,0 1 0,0-1 0,0 0 0,-1 1 0,1-1 0,0 0 0,0 0 0,0 1 0,-1-1 0,1 1 0,-15 4 0,-24-3 0,36-2 0,-256 6 0,-78-2 0,93-17 0,80-13 0,89 15 0,-80-8 0,103 14 0,-94-4 0,-189-4 0,304 13 0,28 0 0,20 0 0,43-1 0,68 2 0,-120 1 0,1 0 0,-1 0 0,0 1 0,14 6 0,9 3 0,-10-7 0,1-2 0,0 0 0,0-1 0,0 0 0,33-4 0,-9 1 0,-47 1 0,1 0 0,0 0 0,0 0 0,0 0 0,0 1 0,0-1 0,0 0 0,0 0 0,0 0 0,0 0 0,0 0 0,0 0 0,0 0 0,0 0 0,0 0 0,0 0 0,0 0 0,0 0 0,0 1 0,0-1 0,0 0 0,0 0 0,0 0 0,0 0 0,0 0 0,1 0 0,-1 0 0,0 0 0,0 0 0,0 0 0,0 0 0,0 0 0,0 0 0,0 0 0,0 0 0,0 1 0,-16 4 0,-27 6 0,10-4 0,-344 53 0,342-59 0,32-2 0,6 1 0,18-1 0,118 3 0,90-4 0,-145-12 0,-61 9 0,0 1 0,34-2 0,-47 6 0,3 0 0,0 0 0,24-5 0,-32 4 0,0-1 0,-1 1 0,1-1 0,-1 0 0,1 0 0,-1 0 0,0-1 0,0 1 0,0-1 0,0 0 0,4-5 0,-2 3-195,0 0 0,0 0 0,0 0 0,1 1 0,0 0 0,11-4 0,-2 1-6631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03:59:57.6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1456 39 24575,'-65'5'0,"52"-3"0,1 0 0,0-1 0,0-1 0,-1 0 0,1-1 0,0 0 0,0-1 0,-22-5 0,18 4 0,0 0 0,0 2 0,0 0 0,0 1 0,0 0 0,-19 4 0,-34 6 0,44-6 0,-1 0 0,-29-1 0,42-2 0,1 0 0,-24 5 0,24-3 0,-1-1 0,0 0 0,-12-1 0,-3 0 0,-26 0 0,51-1 0,0 0 0,0 0 0,0-1 0,0 1 0,1-1 0,-1 0 0,0 0 0,0 0 0,0 0 0,1 0 0,-1-1 0,1 1 0,-5-4 0,7 5 0,0 0 0,0 0 0,0 0 0,0-1 0,0 1 0,0 0 0,0 0 0,0 0 0,0 0 0,-1 0 0,1 0 0,0 0 0,0-1 0,0 1 0,0 0 0,0 0 0,0 0 0,0 0 0,0 0 0,0 0 0,0-1 0,0 1 0,0 0 0,0 0 0,0 0 0,1 0 0,-1 0 0,0 0 0,0 0 0,0-1 0,0 1 0,0 0 0,0 0 0,0 0 0,0 0 0,0 0 0,0 0 0,0 0 0,0 0 0,1 0 0,-1-1 0,0 1 0,0 0 0,0 0 0,0 0 0,0 0 0,0 0 0,0 0 0,1 0 0,-1 0 0,0 0 0,0 0 0,0 0 0,0 0 0,0 0 0,14-2 0,12 0 0,129-1 0,72 1 0,-195 1 0,-19-4 0,-12 5 0,-1 0 0,0-1 0,0 1 0,0 0 0,0 0 0,0-1 0,0 1 0,0 0 0,0 0 0,0-1 0,0 1 0,0 0 0,0 0 0,0-1 0,0 1 0,0 0 0,0-1 0,0 1 0,0 0 0,0 0 0,0 0 0,0-1 0,-1 1 0,1 0 0,0 0 0,0-1 0,0 1 0,0 0 0,-1 0 0,1 0 0,0-1 0,0 1 0,0 0 0,-1 0 0,1 0 0,0 0 0,0 0 0,0 0 0,-1-1 0,1 1 0,0 0 0,0 0 0,-1 0 0,1 0 0,-5-2 0,-1-1 0,1 1 0,-1 0 0,1 1 0,-1-1 0,0 1 0,0 1 0,1-1 0,-1 1 0,0 0 0,-7 0 0,-66 11 0,30 1 0,33-7 0,0-1 0,-1-1 0,0 0 0,-31 0 0,47-3 0,-27 1 0,27-1 0,0 1 0,0-1 0,0 0 0,0 0 0,0 1 0,0-1 0,0 0 0,0 1 0,0-1 0,0 1 0,0-1 0,0 1 0,0 0 0,1-1 0,-1 1 0,0 0 0,0 0 0,1-1 0,-1 1 0,0 0 0,1 0 0,-1 0 0,0 1 0,1-1 0,0-1 0,1 1 0,-1-1 0,0 1 0,0-1 0,0 1 0,1-1 0,-1 1 0,0-1 0,0 1 0,1-1 0,-1 0 0,0 1 0,1-1 0,-1 1 0,1-1 0,-1 0 0,1 0 0,-1 1 0,0-1 0,1 0 0,-1 0 0,1 1 0,-1-1 0,1 0 0,-1 0 0,1 0 0,-1 0 0,1 0 0,-1 0 0,1 0 0,0 0 0,23 4 0,-20-4 0,202 38 0,-131-22 0,89 9 0,-50-3 0,-110-23 0,0 1 0,0-1 0,0 0 0,0 0 0,0 0 0,0-1 0,-1 0 0,1 1 0,0-1 0,-1-1 0,1 1 0,-1 0 0,0-1 0,6-5 0,-11 6 0,0 0 0,0 1 0,0-1 0,0 1 0,0-1 0,-1 1 0,1 0 0,0 0 0,-1 0 0,1 0 0,-1 0 0,-2 0 0,2 1 0,-196-68 0,175 63 0,1 2 0,0 1 0,-1 1 0,1 1 0,-36 5 0,49-4 0,-133 19 0,98-12 0,1-2 0,-66 1 0,99-6 0,0-2 0,0 1 0,0-2 0,0 1 0,0-1 0,-16-6 0,7 2 0,1 2 0,-1 0 0,-37-2 0,-11-2 0,20-5 0,38 10 0,-1 0 0,0 0 0,0 1 0,0 0 0,-17 0 0,307-3 0,-267 4 0,0 0 0,1-1 0,12-4 0,-32 7 0,0 0 0,0-1 0,-1 1 0,-10-2 0,-18 1 0,-7 5 0,24-2 0,-1-1 0,0-1 0,1 0 0,-1-1 0,0-2 0,-21-3 0,18-1 0,1 2 0,-1 0 0,-36 0 0,-89 9 0,124-12 0,-3-3 0,26 10 0,1 0 0,-1 0 0,0-1 0,0 1 0,0 0 0,0 0 0,1 0 0,-1 0 0,0 0 0,0 0 0,0 1 0,0-1 0,0 0 0,1 0 0,-1 0 0,0 1 0,0-1 0,0 0 0,1 1 0,-1-1 0,0 1 0,-1 0 0,1 3 0,0 0 0,1 0 0,-1 0 0,1 0 0,0 0 0,0 0 0,0 0 0,0 0 0,0 0 0,1 0 0,1 4 0,0 7 0,-2-7 0,0-6 0,0 0 0,0 0 0,0 0 0,0 0 0,0 0 0,1 0 0,-1 0 0,1 0 0,-1 0 0,1 0 0,2 4 0,-2-5 0,0-1 0,0 1 0,1-1 0,-1 0 0,0 1 0,0-1 0,1 0 0,-1 0 0,0 0 0,0 1 0,1-1 0,-1-1 0,0 1 0,1 0 0,-1 0 0,0 0 0,1-1 0,-1 1 0,0-1 0,0 1 0,0-1 0,2 0 0,13-5 0,0 1 0,1 1 0,0 0 0,-1 2 0,34-2 0,63 9-1365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19:24.3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767 232 24575,'-209'0'0,"219"1"0,0 0 0,0 1 0,0 0 0,0 1 0,11 4 0,17 5 0,15 0 0,0-3 0,73 4 0,-101-12 0,1-1 0,0-1 0,-1-2 0,1 0 0,-1-2 0,0-1 0,27-9 0,-47 13 0,0 0 0,-1-1 0,1 1 0,-1-1 0,0 0 0,1 0 0,-1 0 0,-1-1 0,1 1 0,0-1 0,-1 0 0,0 0 0,0 0 0,4-7 0,-7 9 0,1 0 0,0 0 0,0 0 0,-1 1 0,1-1 0,-1 0 0,0 0 0,1 0 0,-1-1 0,0 1 0,0 0 0,0 0 0,0 0 0,-1 0 0,1 0 0,-1 0 0,1 0 0,-1 0 0,0 1 0,1-1 0,-1 0 0,0 0 0,0 0 0,0 1 0,-1-1 0,1 0 0,0 1 0,-1-1 0,1 1 0,-1 0 0,1-1 0,-1 1 0,1 0 0,-1 0 0,0 0 0,0 0 0,0 0 0,-2 0 0,-42-22 0,-1 3 0,-1 2 0,-64-16 0,61 26 0,0 2 0,0 2 0,-102 7 0,36 0 0,-322-3 0,406-4 0,19-3 0,14 6 0,0 1 0,-1 0 0,1-1 0,0 1 0,0 0 0,0-1 0,0 1 0,0-1 0,0 1 0,0 0 0,0-1 0,0 1 0,0-1 0,0 1 0,0 0 0,0-1 0,1 1 0,-1-1 0,0 1 0,0 0 0,0-1 0,0 1 0,1 0 0,-1-1 0,0 1 0,0 0 0,1-1 0,-1 1 0,0 0 0,1 0 0,-1-1 0,0 1 0,1 0 0,0-1 0,1 0 0,1 0 0,0-1 0,0 1 0,0 0 0,0 0 0,0 0 0,0 1 0,0-1 0,0 1 0,0 0 0,0-1 0,0 1 0,0 1 0,0-1 0,0 0 0,4 2 0,52 13 0,-24-2 0,-1 2 0,0 1 0,-1 1 0,54 39 0,-33-15 0,85 83 0,-115-101 0,2-2 0,0 0 0,1-2 0,35 18 0,123 50 0,-145-73 0,-25-9 0,0 1 0,19 9 0,-29-12 0,0 0 0,-1 0 0,1 1 0,-1-1 0,0 1 0,0 0 0,0 0 0,-1 0 0,1 1 0,4 7 0,-2-2 0,1-1 0,0-1 0,1 1 0,-1-1 0,17 12 0,-7-5 0,-15-8 0,-11-4 0,-17-1 0,-23-4 0,0-1 0,0-4 0,-64-15 0,-144-53 0,213 61 0,1 2 0,0-3 0,1-2 0,0-2 0,-38-23 0,76 40 0,0-1 0,0 0 0,0 0 0,0 0 0,0 0 0,1 0 0,-1-1 0,1 0 0,0 1 0,-4-8 0,8 11 0,-1-1 0,1 1 0,-1-1 0,1 1 0,-1 0 0,1-1 0,-1 1 0,1 0 0,-1-1 0,1 1 0,-1 0 0,1 0 0,-1-1 0,1 1 0,0 0 0,-1 0 0,1 0 0,-1 0 0,1 0 0,0 0 0,-1 0 0,1 0 0,-1 0 0,1 0 0,0 0 0,-1 0 0,1 1 0,-1-1 0,1 0 0,0 1 0,25 5 0,-24-6 0,94 27 0,165 70 0,-187-61 0,115 75 0,-144-80 0,-1 3 0,-2 2 0,55 59 0,-48-31 0,-96-113 0,-1 2 0,-68-50 0,35 29 0,-401-302 0,429 331-1365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5487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638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946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473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735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753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838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060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7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26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97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699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69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940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56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rgbClr val="24965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824BB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12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customXml" Target="../ink/ink1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customXml" Target="../ink/ink2.xml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9" name="Picture 2" descr="Pin on Hello">
            <a:extLst>
              <a:ext uri="{FF2B5EF4-FFF2-40B4-BE49-F238E27FC236}">
                <a16:creationId xmlns:a16="http://schemas.microsoft.com/office/drawing/2014/main" id="{70B03FCE-D07D-4E44-99DE-F1E0BCD4C3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31" y="898529"/>
            <a:ext cx="3743325" cy="35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0" y="252635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FAD900"/>
                </a:solidFill>
              </a:rPr>
              <a:t>garden</a:t>
            </a:r>
            <a:endParaRPr sz="8800" dirty="0">
              <a:solidFill>
                <a:srgbClr val="FAD900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 rot="2466625">
            <a:off x="6568799" y="1131498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422576" y="1262120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9" name="Google Shape;112;p17">
            <a:extLst>
              <a:ext uri="{FF2B5EF4-FFF2-40B4-BE49-F238E27FC236}">
                <a16:creationId xmlns:a16="http://schemas.microsoft.com/office/drawing/2014/main" id="{59E091DC-F957-4815-B033-FB9EDFDD38F1}"/>
              </a:ext>
            </a:extLst>
          </p:cNvPr>
          <p:cNvSpPr txBox="1">
            <a:spLocks/>
          </p:cNvSpPr>
          <p:nvPr/>
        </p:nvSpPr>
        <p:spPr>
          <a:xfrm>
            <a:off x="1630004" y="1503276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house</a:t>
            </a:r>
          </a:p>
        </p:txBody>
      </p:sp>
      <p:sp>
        <p:nvSpPr>
          <p:cNvPr id="20" name="Google Shape;112;p17">
            <a:extLst>
              <a:ext uri="{FF2B5EF4-FFF2-40B4-BE49-F238E27FC236}">
                <a16:creationId xmlns:a16="http://schemas.microsoft.com/office/drawing/2014/main" id="{14E79BF4-7A5A-43FA-9483-694FA720F624}"/>
              </a:ext>
            </a:extLst>
          </p:cNvPr>
          <p:cNvSpPr txBox="1">
            <a:spLocks/>
          </p:cNvSpPr>
          <p:nvPr/>
        </p:nvSpPr>
        <p:spPr>
          <a:xfrm>
            <a:off x="3344698" y="279990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kitchen</a:t>
            </a:r>
          </a:p>
        </p:txBody>
      </p:sp>
      <p:pic>
        <p:nvPicPr>
          <p:cNvPr id="13" name="Picture 8" descr="Portrait of Happy Little Child Girl Gestures Playing Peekaboo Over White  Background. Kid Posture Open Hands from Eyes with Smile Stock Image - Image  of asian, happiness: 166447079">
            <a:extLst>
              <a:ext uri="{FF2B5EF4-FFF2-40B4-BE49-F238E27FC236}">
                <a16:creationId xmlns:a16="http://schemas.microsoft.com/office/drawing/2014/main" id="{296D9BBF-CF76-4B9D-9ADD-9F533294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776"/>
            <a:ext cx="2505795" cy="1725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6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0" y="252635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FAD900"/>
                </a:solidFill>
              </a:rPr>
              <a:t>garden</a:t>
            </a:r>
            <a:endParaRPr sz="8800" dirty="0">
              <a:solidFill>
                <a:srgbClr val="FAD900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 rot="2466625">
            <a:off x="8397341" y="419927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422576" y="1262120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9" name="Google Shape;112;p17">
            <a:extLst>
              <a:ext uri="{FF2B5EF4-FFF2-40B4-BE49-F238E27FC236}">
                <a16:creationId xmlns:a16="http://schemas.microsoft.com/office/drawing/2014/main" id="{59E091DC-F957-4815-B033-FB9EDFDD38F1}"/>
              </a:ext>
            </a:extLst>
          </p:cNvPr>
          <p:cNvSpPr txBox="1">
            <a:spLocks/>
          </p:cNvSpPr>
          <p:nvPr/>
        </p:nvSpPr>
        <p:spPr>
          <a:xfrm>
            <a:off x="1630004" y="1503276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house</a:t>
            </a:r>
          </a:p>
        </p:txBody>
      </p:sp>
      <p:sp>
        <p:nvSpPr>
          <p:cNvPr id="20" name="Google Shape;112;p17">
            <a:extLst>
              <a:ext uri="{FF2B5EF4-FFF2-40B4-BE49-F238E27FC236}">
                <a16:creationId xmlns:a16="http://schemas.microsoft.com/office/drawing/2014/main" id="{14E79BF4-7A5A-43FA-9483-694FA720F624}"/>
              </a:ext>
            </a:extLst>
          </p:cNvPr>
          <p:cNvSpPr txBox="1">
            <a:spLocks/>
          </p:cNvSpPr>
          <p:nvPr/>
        </p:nvSpPr>
        <p:spPr>
          <a:xfrm>
            <a:off x="3344698" y="279990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kitchen</a:t>
            </a:r>
          </a:p>
        </p:txBody>
      </p:sp>
      <p:sp>
        <p:nvSpPr>
          <p:cNvPr id="21" name="Google Shape;112;p17">
            <a:extLst>
              <a:ext uri="{FF2B5EF4-FFF2-40B4-BE49-F238E27FC236}">
                <a16:creationId xmlns:a16="http://schemas.microsoft.com/office/drawing/2014/main" id="{E29B4BF7-1178-41C1-9A84-BD4D6F4DD944}"/>
              </a:ext>
            </a:extLst>
          </p:cNvPr>
          <p:cNvSpPr txBox="1">
            <a:spLocks/>
          </p:cNvSpPr>
          <p:nvPr/>
        </p:nvSpPr>
        <p:spPr>
          <a:xfrm>
            <a:off x="5012001" y="415388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bedroom</a:t>
            </a:r>
          </a:p>
        </p:txBody>
      </p:sp>
    </p:spTree>
    <p:extLst>
      <p:ext uri="{BB962C8B-B14F-4D97-AF65-F5344CB8AC3E}">
        <p14:creationId xmlns:p14="http://schemas.microsoft.com/office/powerpoint/2010/main" val="306942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0" y="252635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FAD900"/>
                </a:solidFill>
              </a:rPr>
              <a:t>garden</a:t>
            </a:r>
            <a:endParaRPr sz="8800" dirty="0">
              <a:solidFill>
                <a:srgbClr val="FAD900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 rot="2466625">
            <a:off x="6568799" y="1131498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422576" y="1262120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9" name="Google Shape;112;p17">
            <a:extLst>
              <a:ext uri="{FF2B5EF4-FFF2-40B4-BE49-F238E27FC236}">
                <a16:creationId xmlns:a16="http://schemas.microsoft.com/office/drawing/2014/main" id="{59E091DC-F957-4815-B033-FB9EDFDD38F1}"/>
              </a:ext>
            </a:extLst>
          </p:cNvPr>
          <p:cNvSpPr txBox="1">
            <a:spLocks/>
          </p:cNvSpPr>
          <p:nvPr/>
        </p:nvSpPr>
        <p:spPr>
          <a:xfrm>
            <a:off x="1630004" y="1503276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house</a:t>
            </a:r>
          </a:p>
        </p:txBody>
      </p:sp>
      <p:sp>
        <p:nvSpPr>
          <p:cNvPr id="20" name="Google Shape;112;p17">
            <a:extLst>
              <a:ext uri="{FF2B5EF4-FFF2-40B4-BE49-F238E27FC236}">
                <a16:creationId xmlns:a16="http://schemas.microsoft.com/office/drawing/2014/main" id="{14E79BF4-7A5A-43FA-9483-694FA720F624}"/>
              </a:ext>
            </a:extLst>
          </p:cNvPr>
          <p:cNvSpPr txBox="1">
            <a:spLocks/>
          </p:cNvSpPr>
          <p:nvPr/>
        </p:nvSpPr>
        <p:spPr>
          <a:xfrm>
            <a:off x="3344698" y="279990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kitchen</a:t>
            </a:r>
          </a:p>
        </p:txBody>
      </p:sp>
      <p:sp>
        <p:nvSpPr>
          <p:cNvPr id="21" name="Google Shape;112;p17">
            <a:extLst>
              <a:ext uri="{FF2B5EF4-FFF2-40B4-BE49-F238E27FC236}">
                <a16:creationId xmlns:a16="http://schemas.microsoft.com/office/drawing/2014/main" id="{E29B4BF7-1178-41C1-9A84-BD4D6F4DD944}"/>
              </a:ext>
            </a:extLst>
          </p:cNvPr>
          <p:cNvSpPr txBox="1">
            <a:spLocks/>
          </p:cNvSpPr>
          <p:nvPr/>
        </p:nvSpPr>
        <p:spPr>
          <a:xfrm>
            <a:off x="5012001" y="415388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bedroom</a:t>
            </a:r>
          </a:p>
        </p:txBody>
      </p:sp>
      <p:pic>
        <p:nvPicPr>
          <p:cNvPr id="12" name="Picture 6" descr="Kid Closing Eyes Images, Stock Photos &amp;amp; Vectors | Shutterstock">
            <a:extLst>
              <a:ext uri="{FF2B5EF4-FFF2-40B4-BE49-F238E27FC236}">
                <a16:creationId xmlns:a16="http://schemas.microsoft.com/office/drawing/2014/main" id="{BF94F47E-A321-467F-9DA4-E67C9746D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1"/>
          <a:stretch/>
        </p:blipFill>
        <p:spPr bwMode="auto">
          <a:xfrm>
            <a:off x="159763" y="3220721"/>
            <a:ext cx="2512597" cy="1725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6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 rot="2466625">
            <a:off x="6568799" y="1131498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422576" y="1262120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9" name="Google Shape;112;p17">
            <a:extLst>
              <a:ext uri="{FF2B5EF4-FFF2-40B4-BE49-F238E27FC236}">
                <a16:creationId xmlns:a16="http://schemas.microsoft.com/office/drawing/2014/main" id="{59E091DC-F957-4815-B033-FB9EDFDD38F1}"/>
              </a:ext>
            </a:extLst>
          </p:cNvPr>
          <p:cNvSpPr txBox="1">
            <a:spLocks/>
          </p:cNvSpPr>
          <p:nvPr/>
        </p:nvSpPr>
        <p:spPr>
          <a:xfrm>
            <a:off x="1630004" y="1503276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house</a:t>
            </a:r>
          </a:p>
        </p:txBody>
      </p:sp>
      <p:sp>
        <p:nvSpPr>
          <p:cNvPr id="20" name="Google Shape;112;p17">
            <a:extLst>
              <a:ext uri="{FF2B5EF4-FFF2-40B4-BE49-F238E27FC236}">
                <a16:creationId xmlns:a16="http://schemas.microsoft.com/office/drawing/2014/main" id="{14E79BF4-7A5A-43FA-9483-694FA720F624}"/>
              </a:ext>
            </a:extLst>
          </p:cNvPr>
          <p:cNvSpPr txBox="1">
            <a:spLocks/>
          </p:cNvSpPr>
          <p:nvPr/>
        </p:nvSpPr>
        <p:spPr>
          <a:xfrm>
            <a:off x="3344698" y="279990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kitchen</a:t>
            </a:r>
          </a:p>
        </p:txBody>
      </p:sp>
      <p:sp>
        <p:nvSpPr>
          <p:cNvPr id="21" name="Google Shape;112;p17">
            <a:extLst>
              <a:ext uri="{FF2B5EF4-FFF2-40B4-BE49-F238E27FC236}">
                <a16:creationId xmlns:a16="http://schemas.microsoft.com/office/drawing/2014/main" id="{E29B4BF7-1178-41C1-9A84-BD4D6F4DD944}"/>
              </a:ext>
            </a:extLst>
          </p:cNvPr>
          <p:cNvSpPr txBox="1">
            <a:spLocks/>
          </p:cNvSpPr>
          <p:nvPr/>
        </p:nvSpPr>
        <p:spPr>
          <a:xfrm>
            <a:off x="5012001" y="415388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bedroom</a:t>
            </a:r>
          </a:p>
        </p:txBody>
      </p:sp>
      <p:pic>
        <p:nvPicPr>
          <p:cNvPr id="13" name="Picture 8" descr="Portrait of Happy Little Child Girl Gestures Playing Peekaboo Over White  Background. Kid Posture Open Hands from Eyes with Smile Stock Image - Image  of asian, happiness: 166447079">
            <a:extLst>
              <a:ext uri="{FF2B5EF4-FFF2-40B4-BE49-F238E27FC236}">
                <a16:creationId xmlns:a16="http://schemas.microsoft.com/office/drawing/2014/main" id="{A506EF77-AC9C-4FBE-9E7D-EDB7493AD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776"/>
            <a:ext cx="2505795" cy="1725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0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0" y="252635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garden</a:t>
            </a:r>
            <a:endParaRPr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 rot="2466625">
            <a:off x="8397341" y="419927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422576" y="1262120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9" name="Google Shape;112;p17">
            <a:extLst>
              <a:ext uri="{FF2B5EF4-FFF2-40B4-BE49-F238E27FC236}">
                <a16:creationId xmlns:a16="http://schemas.microsoft.com/office/drawing/2014/main" id="{59E091DC-F957-4815-B033-FB9EDFDD38F1}"/>
              </a:ext>
            </a:extLst>
          </p:cNvPr>
          <p:cNvSpPr txBox="1">
            <a:spLocks/>
          </p:cNvSpPr>
          <p:nvPr/>
        </p:nvSpPr>
        <p:spPr>
          <a:xfrm>
            <a:off x="1630004" y="1503276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house</a:t>
            </a:r>
          </a:p>
        </p:txBody>
      </p:sp>
      <p:sp>
        <p:nvSpPr>
          <p:cNvPr id="20" name="Google Shape;112;p17">
            <a:extLst>
              <a:ext uri="{FF2B5EF4-FFF2-40B4-BE49-F238E27FC236}">
                <a16:creationId xmlns:a16="http://schemas.microsoft.com/office/drawing/2014/main" id="{14E79BF4-7A5A-43FA-9483-694FA720F624}"/>
              </a:ext>
            </a:extLst>
          </p:cNvPr>
          <p:cNvSpPr txBox="1">
            <a:spLocks/>
          </p:cNvSpPr>
          <p:nvPr/>
        </p:nvSpPr>
        <p:spPr>
          <a:xfrm>
            <a:off x="3344698" y="279990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kitchen</a:t>
            </a:r>
          </a:p>
        </p:txBody>
      </p:sp>
      <p:sp>
        <p:nvSpPr>
          <p:cNvPr id="21" name="Google Shape;112;p17">
            <a:extLst>
              <a:ext uri="{FF2B5EF4-FFF2-40B4-BE49-F238E27FC236}">
                <a16:creationId xmlns:a16="http://schemas.microsoft.com/office/drawing/2014/main" id="{E29B4BF7-1178-41C1-9A84-BD4D6F4DD944}"/>
              </a:ext>
            </a:extLst>
          </p:cNvPr>
          <p:cNvSpPr txBox="1">
            <a:spLocks/>
          </p:cNvSpPr>
          <p:nvPr/>
        </p:nvSpPr>
        <p:spPr>
          <a:xfrm>
            <a:off x="5012001" y="415388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bedroom</a:t>
            </a:r>
          </a:p>
        </p:txBody>
      </p:sp>
    </p:spTree>
    <p:extLst>
      <p:ext uri="{BB962C8B-B14F-4D97-AF65-F5344CB8AC3E}">
        <p14:creationId xmlns:p14="http://schemas.microsoft.com/office/powerpoint/2010/main" val="220920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0" y="252635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FAD900"/>
                </a:solidFill>
              </a:rPr>
              <a:t>garden</a:t>
            </a:r>
            <a:endParaRPr sz="8800" dirty="0">
              <a:solidFill>
                <a:srgbClr val="FAD900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 rot="2466625">
            <a:off x="6568799" y="1131498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422576" y="1262120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9" name="Google Shape;112;p17">
            <a:extLst>
              <a:ext uri="{FF2B5EF4-FFF2-40B4-BE49-F238E27FC236}">
                <a16:creationId xmlns:a16="http://schemas.microsoft.com/office/drawing/2014/main" id="{59E091DC-F957-4815-B033-FB9EDFDD38F1}"/>
              </a:ext>
            </a:extLst>
          </p:cNvPr>
          <p:cNvSpPr txBox="1">
            <a:spLocks/>
          </p:cNvSpPr>
          <p:nvPr/>
        </p:nvSpPr>
        <p:spPr>
          <a:xfrm>
            <a:off x="1630004" y="1503276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house</a:t>
            </a:r>
          </a:p>
        </p:txBody>
      </p:sp>
      <p:sp>
        <p:nvSpPr>
          <p:cNvPr id="20" name="Google Shape;112;p17">
            <a:extLst>
              <a:ext uri="{FF2B5EF4-FFF2-40B4-BE49-F238E27FC236}">
                <a16:creationId xmlns:a16="http://schemas.microsoft.com/office/drawing/2014/main" id="{14E79BF4-7A5A-43FA-9483-694FA720F624}"/>
              </a:ext>
            </a:extLst>
          </p:cNvPr>
          <p:cNvSpPr txBox="1">
            <a:spLocks/>
          </p:cNvSpPr>
          <p:nvPr/>
        </p:nvSpPr>
        <p:spPr>
          <a:xfrm>
            <a:off x="3344698" y="279990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kitchen</a:t>
            </a:r>
          </a:p>
        </p:txBody>
      </p:sp>
      <p:sp>
        <p:nvSpPr>
          <p:cNvPr id="21" name="Google Shape;112;p17">
            <a:extLst>
              <a:ext uri="{FF2B5EF4-FFF2-40B4-BE49-F238E27FC236}">
                <a16:creationId xmlns:a16="http://schemas.microsoft.com/office/drawing/2014/main" id="{E29B4BF7-1178-41C1-9A84-BD4D6F4DD944}"/>
              </a:ext>
            </a:extLst>
          </p:cNvPr>
          <p:cNvSpPr txBox="1">
            <a:spLocks/>
          </p:cNvSpPr>
          <p:nvPr/>
        </p:nvSpPr>
        <p:spPr>
          <a:xfrm>
            <a:off x="5012001" y="415388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bedroom</a:t>
            </a:r>
          </a:p>
        </p:txBody>
      </p:sp>
      <p:pic>
        <p:nvPicPr>
          <p:cNvPr id="12" name="Picture 6" descr="Kid Closing Eyes Images, Stock Photos &amp;amp; Vectors | Shutterstock">
            <a:extLst>
              <a:ext uri="{FF2B5EF4-FFF2-40B4-BE49-F238E27FC236}">
                <a16:creationId xmlns:a16="http://schemas.microsoft.com/office/drawing/2014/main" id="{BF94F47E-A321-467F-9DA4-E67C9746D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1"/>
          <a:stretch/>
        </p:blipFill>
        <p:spPr bwMode="auto">
          <a:xfrm>
            <a:off x="159763" y="3220721"/>
            <a:ext cx="2512597" cy="1725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525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0" y="252635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FAD900"/>
                </a:solidFill>
              </a:rPr>
              <a:t>garden</a:t>
            </a:r>
            <a:endParaRPr sz="8800" dirty="0">
              <a:solidFill>
                <a:srgbClr val="FAD900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 rot="2466625">
            <a:off x="6568799" y="1131498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422576" y="1262120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9" name="Google Shape;112;p17">
            <a:extLst>
              <a:ext uri="{FF2B5EF4-FFF2-40B4-BE49-F238E27FC236}">
                <a16:creationId xmlns:a16="http://schemas.microsoft.com/office/drawing/2014/main" id="{59E091DC-F957-4815-B033-FB9EDFDD38F1}"/>
              </a:ext>
            </a:extLst>
          </p:cNvPr>
          <p:cNvSpPr txBox="1">
            <a:spLocks/>
          </p:cNvSpPr>
          <p:nvPr/>
        </p:nvSpPr>
        <p:spPr>
          <a:xfrm>
            <a:off x="1630004" y="1503276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house</a:t>
            </a:r>
          </a:p>
        </p:txBody>
      </p:sp>
      <p:sp>
        <p:nvSpPr>
          <p:cNvPr id="21" name="Google Shape;112;p17">
            <a:extLst>
              <a:ext uri="{FF2B5EF4-FFF2-40B4-BE49-F238E27FC236}">
                <a16:creationId xmlns:a16="http://schemas.microsoft.com/office/drawing/2014/main" id="{E29B4BF7-1178-41C1-9A84-BD4D6F4DD944}"/>
              </a:ext>
            </a:extLst>
          </p:cNvPr>
          <p:cNvSpPr txBox="1">
            <a:spLocks/>
          </p:cNvSpPr>
          <p:nvPr/>
        </p:nvSpPr>
        <p:spPr>
          <a:xfrm>
            <a:off x="5012001" y="415388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bedroom</a:t>
            </a:r>
          </a:p>
        </p:txBody>
      </p:sp>
      <p:pic>
        <p:nvPicPr>
          <p:cNvPr id="13" name="Picture 8" descr="Portrait of Happy Little Child Girl Gestures Playing Peekaboo Over White  Background. Kid Posture Open Hands from Eyes with Smile Stock Image - Image  of asian, happiness: 166447079">
            <a:extLst>
              <a:ext uri="{FF2B5EF4-FFF2-40B4-BE49-F238E27FC236}">
                <a16:creationId xmlns:a16="http://schemas.microsoft.com/office/drawing/2014/main" id="{3674F13C-78F3-4949-AC81-0DC92D79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776"/>
            <a:ext cx="2505795" cy="1725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84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0" y="252635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FAD900"/>
                </a:solidFill>
              </a:rPr>
              <a:t>garden</a:t>
            </a:r>
            <a:endParaRPr sz="8800" dirty="0">
              <a:solidFill>
                <a:srgbClr val="FAD900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 rot="2466625">
            <a:off x="8397341" y="419927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422576" y="1262120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9" name="Google Shape;112;p17">
            <a:extLst>
              <a:ext uri="{FF2B5EF4-FFF2-40B4-BE49-F238E27FC236}">
                <a16:creationId xmlns:a16="http://schemas.microsoft.com/office/drawing/2014/main" id="{59E091DC-F957-4815-B033-FB9EDFDD38F1}"/>
              </a:ext>
            </a:extLst>
          </p:cNvPr>
          <p:cNvSpPr txBox="1">
            <a:spLocks/>
          </p:cNvSpPr>
          <p:nvPr/>
        </p:nvSpPr>
        <p:spPr>
          <a:xfrm>
            <a:off x="1630004" y="1503276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house</a:t>
            </a:r>
          </a:p>
        </p:txBody>
      </p:sp>
      <p:sp>
        <p:nvSpPr>
          <p:cNvPr id="20" name="Google Shape;112;p17">
            <a:extLst>
              <a:ext uri="{FF2B5EF4-FFF2-40B4-BE49-F238E27FC236}">
                <a16:creationId xmlns:a16="http://schemas.microsoft.com/office/drawing/2014/main" id="{14E79BF4-7A5A-43FA-9483-694FA720F624}"/>
              </a:ext>
            </a:extLst>
          </p:cNvPr>
          <p:cNvSpPr txBox="1">
            <a:spLocks/>
          </p:cNvSpPr>
          <p:nvPr/>
        </p:nvSpPr>
        <p:spPr>
          <a:xfrm>
            <a:off x="3344698" y="279990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kitchen</a:t>
            </a:r>
          </a:p>
        </p:txBody>
      </p:sp>
      <p:sp>
        <p:nvSpPr>
          <p:cNvPr id="21" name="Google Shape;112;p17">
            <a:extLst>
              <a:ext uri="{FF2B5EF4-FFF2-40B4-BE49-F238E27FC236}">
                <a16:creationId xmlns:a16="http://schemas.microsoft.com/office/drawing/2014/main" id="{E29B4BF7-1178-41C1-9A84-BD4D6F4DD944}"/>
              </a:ext>
            </a:extLst>
          </p:cNvPr>
          <p:cNvSpPr txBox="1">
            <a:spLocks/>
          </p:cNvSpPr>
          <p:nvPr/>
        </p:nvSpPr>
        <p:spPr>
          <a:xfrm>
            <a:off x="5012001" y="415388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bedroom</a:t>
            </a:r>
          </a:p>
        </p:txBody>
      </p:sp>
    </p:spTree>
    <p:extLst>
      <p:ext uri="{BB962C8B-B14F-4D97-AF65-F5344CB8AC3E}">
        <p14:creationId xmlns:p14="http://schemas.microsoft.com/office/powerpoint/2010/main" val="3125682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81A649F-15F1-470E-BE66-548BB205D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282335-CAD8-4BD1-B0E7-500610BFC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4" y="1095878"/>
            <a:ext cx="7329887" cy="29117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3233604B-8E7D-4D70-ABA2-5D4C219F7BD6}"/>
                  </a:ext>
                </a:extLst>
              </p14:cNvPr>
              <p14:cNvContentPartPr/>
              <p14:nvPr/>
            </p14:nvContentPartPr>
            <p14:xfrm>
              <a:off x="7746311" y="1145036"/>
              <a:ext cx="430920" cy="34272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3233604B-8E7D-4D70-ABA2-5D4C219F7B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3671" y="1082036"/>
                <a:ext cx="556560" cy="46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4916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022E23-F8ED-49E4-AC19-02B5AFB1C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82" y="2238617"/>
            <a:ext cx="2912037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288E23-7C42-406E-B17F-A6A602F8C295}"/>
              </a:ext>
            </a:extLst>
          </p:cNvPr>
          <p:cNvSpPr txBox="1"/>
          <p:nvPr/>
        </p:nvSpPr>
        <p:spPr>
          <a:xfrm>
            <a:off x="3186112" y="954164"/>
            <a:ext cx="2872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living room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[</a:t>
            </a:r>
            <a:r>
              <a:rPr lang="en-US" sz="2400" i="0" dirty="0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ˈ</a:t>
            </a:r>
            <a:r>
              <a:rPr lang="en-US" sz="2400" i="0" dirty="0" err="1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lɪvɪŋ</a:t>
            </a:r>
            <a:r>
              <a:rPr lang="en-US" sz="2400" i="0" dirty="0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 </a:t>
            </a:r>
            <a:r>
              <a:rPr lang="en-US" sz="2400" i="0" dirty="0" err="1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ruːm</a:t>
            </a:r>
            <a:r>
              <a:rPr lang="en-US" sz="2400" i="0" dirty="0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]</a:t>
            </a:r>
            <a:endParaRPr lang="ru-RU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05BB4E-E21A-4E4F-801A-7943D6B45FB7}"/>
              </a:ext>
            </a:extLst>
          </p:cNvPr>
          <p:cNvSpPr txBox="1"/>
          <p:nvPr/>
        </p:nvSpPr>
        <p:spPr>
          <a:xfrm>
            <a:off x="3186111" y="1747064"/>
            <a:ext cx="287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SemiCondensed" panose="020B0502040204020203" pitchFamily="34" charset="0"/>
              </a:rPr>
              <a:t>гостиная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5023D5A-D956-450D-B91C-E5732526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261" y="808326"/>
            <a:ext cx="7029878" cy="760139"/>
          </a:xfrm>
        </p:spPr>
        <p:txBody>
          <a:bodyPr/>
          <a:lstStyle/>
          <a:p>
            <a:pPr algn="ctr"/>
            <a:r>
              <a:rPr lang="en-US" dirty="0">
                <a:latin typeface="Bahnschrift SemiCondensed" panose="020B0502040204020203" pitchFamily="34" charset="0"/>
              </a:rPr>
              <a:t>th </a:t>
            </a:r>
            <a:r>
              <a:rPr lang="en-US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[</a:t>
            </a:r>
            <a:r>
              <a:rPr lang="el-GR" b="0" i="0" dirty="0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θ</a:t>
            </a:r>
            <a:r>
              <a:rPr lang="en-US" b="0" i="0" dirty="0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]</a:t>
            </a:r>
            <a:endParaRPr lang="ru-RU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8A78B9-3D08-4EB6-8988-72550FED73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1F7E0-DA1E-41A9-8670-A54DD7C58E88}"/>
              </a:ext>
            </a:extLst>
          </p:cNvPr>
          <p:cNvSpPr txBox="1"/>
          <p:nvPr/>
        </p:nvSpPr>
        <p:spPr>
          <a:xfrm>
            <a:off x="3337560" y="1753067"/>
            <a:ext cx="246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Bahnschrift SemiCondensed" panose="020B0502040204020203" pitchFamily="34" charset="0"/>
              </a:rPr>
              <a:t>th</a:t>
            </a:r>
            <a:r>
              <a:rPr lang="en-US" sz="2000" dirty="0">
                <a:latin typeface="Bahnschrift SemiCondensed" panose="020B0502040204020203" pitchFamily="34" charset="0"/>
              </a:rPr>
              <a:t>anks </a:t>
            </a:r>
          </a:p>
          <a:p>
            <a:pPr algn="ctr"/>
            <a:r>
              <a:rPr lang="en-US" sz="2000" dirty="0">
                <a:latin typeface="Bahnschrift SemiCondensed" panose="020B0502040204020203" pitchFamily="34" charset="0"/>
              </a:rPr>
              <a:t>[</a:t>
            </a:r>
            <a:r>
              <a:rPr lang="el-GR" sz="2000" b="0" i="0" dirty="0">
                <a:solidFill>
                  <a:schemeClr val="accent6"/>
                </a:solidFill>
                <a:effectLst/>
                <a:latin typeface="Bahnschrift SemiCondensed" panose="020B0502040204020203" pitchFamily="34" charset="0"/>
              </a:rPr>
              <a:t>θ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æŋks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]</a:t>
            </a:r>
            <a:endParaRPr lang="ru-RU" sz="2000" dirty="0"/>
          </a:p>
          <a:p>
            <a:pPr algn="ctr"/>
            <a:endParaRPr lang="ru-RU" sz="2000" dirty="0">
              <a:latin typeface="Bahnschrift SemiCondensed" panose="020B0502040204020203" pitchFamily="34" charset="0"/>
            </a:endParaRPr>
          </a:p>
        </p:txBody>
      </p:sp>
      <p:pic>
        <p:nvPicPr>
          <p:cNvPr id="16386" name="Picture 2" descr="thank you image |">
            <a:extLst>
              <a:ext uri="{FF2B5EF4-FFF2-40B4-BE49-F238E27FC236}">
                <a16:creationId xmlns:a16="http://schemas.microsoft.com/office/drawing/2014/main" id="{34245501-5A9C-4077-AB20-65CF7096E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15490" r="45630" b="12285"/>
          <a:stretch/>
        </p:blipFill>
        <p:spPr bwMode="auto">
          <a:xfrm>
            <a:off x="3783330" y="2516124"/>
            <a:ext cx="157734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2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A9CD1C-8810-4810-A132-A5D515211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t="2864" r="2262" b="3573"/>
          <a:stretch/>
        </p:blipFill>
        <p:spPr bwMode="auto">
          <a:xfrm>
            <a:off x="3261353" y="2246170"/>
            <a:ext cx="2722414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E18DCF-B218-498D-8564-B66C3B9053EE}"/>
              </a:ext>
            </a:extLst>
          </p:cNvPr>
          <p:cNvSpPr txBox="1"/>
          <p:nvPr/>
        </p:nvSpPr>
        <p:spPr>
          <a:xfrm>
            <a:off x="3186112" y="954164"/>
            <a:ext cx="2872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bathroom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[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ˈ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bɑ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ː</a:t>
            </a:r>
            <a:r>
              <a:rPr lang="el-GR" sz="2400" b="0" i="0" dirty="0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θ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ruːm</a:t>
            </a:r>
            <a:r>
              <a:rPr lang="en-US" sz="2400" i="0" dirty="0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]</a:t>
            </a:r>
            <a:endParaRPr lang="ru-RU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91750-15A7-4C03-8D87-7100AD9BFC45}"/>
              </a:ext>
            </a:extLst>
          </p:cNvPr>
          <p:cNvSpPr txBox="1"/>
          <p:nvPr/>
        </p:nvSpPr>
        <p:spPr>
          <a:xfrm>
            <a:off x="3186111" y="1747064"/>
            <a:ext cx="287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SemiCondensed" panose="020B0502040204020203" pitchFamily="34" charset="0"/>
              </a:rPr>
              <a:t>ванная комната</a:t>
            </a:r>
          </a:p>
        </p:txBody>
      </p:sp>
    </p:spTree>
    <p:extLst>
      <p:ext uri="{BB962C8B-B14F-4D97-AF65-F5344CB8AC3E}">
        <p14:creationId xmlns:p14="http://schemas.microsoft.com/office/powerpoint/2010/main" val="1049151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893B1B-D1C9-4510-AE36-23FFB1082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9" y="2298843"/>
            <a:ext cx="3169003" cy="16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A8BFC3-BCEE-4C4F-A13D-2F965DDF90DA}"/>
              </a:ext>
            </a:extLst>
          </p:cNvPr>
          <p:cNvSpPr txBox="1"/>
          <p:nvPr/>
        </p:nvSpPr>
        <p:spPr>
          <a:xfrm>
            <a:off x="3186112" y="954164"/>
            <a:ext cx="2872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bath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[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bɑ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ː</a:t>
            </a:r>
            <a:r>
              <a:rPr lang="el-GR" sz="2400" b="0" i="0" dirty="0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θ</a:t>
            </a:r>
            <a:r>
              <a:rPr lang="en-US" sz="2400" i="0" dirty="0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]</a:t>
            </a:r>
            <a:endParaRPr lang="ru-RU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6D1E9-F619-44F9-9C89-BB047C82F84F}"/>
              </a:ext>
            </a:extLst>
          </p:cNvPr>
          <p:cNvSpPr txBox="1"/>
          <p:nvPr/>
        </p:nvSpPr>
        <p:spPr>
          <a:xfrm>
            <a:off x="3186111" y="1785161"/>
            <a:ext cx="287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SemiCondensed" panose="020B0502040204020203" pitchFamily="34" charset="0"/>
              </a:rPr>
              <a:t>ванна</a:t>
            </a:r>
          </a:p>
        </p:txBody>
      </p:sp>
    </p:spTree>
    <p:extLst>
      <p:ext uri="{BB962C8B-B14F-4D97-AF65-F5344CB8AC3E}">
        <p14:creationId xmlns:p14="http://schemas.microsoft.com/office/powerpoint/2010/main" val="3453410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 idx="4294967295"/>
          </p:nvPr>
        </p:nvSpPr>
        <p:spPr>
          <a:xfrm>
            <a:off x="1158240" y="99060"/>
            <a:ext cx="6995160" cy="12230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rgbClr val="000000"/>
                </a:solidFill>
              </a:rPr>
              <a:t>Show me</a:t>
            </a:r>
            <a:r>
              <a:rPr lang="en" sz="8000" dirty="0">
                <a:solidFill>
                  <a:srgbClr val="000000"/>
                </a:solidFill>
              </a:rPr>
              <a:t> …</a:t>
            </a:r>
            <a:endParaRPr sz="8000" dirty="0">
              <a:solidFill>
                <a:srgbClr val="000000"/>
              </a:solidFill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4F4A6F-F081-4363-9E49-4AF6A4F8F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3" y="1322090"/>
            <a:ext cx="2426018" cy="1499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06ABFC-9263-4823-8EC6-87F3BAF14A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t="2864" r="2262" b="3573"/>
          <a:stretch/>
        </p:blipFill>
        <p:spPr bwMode="auto">
          <a:xfrm>
            <a:off x="1119953" y="3110750"/>
            <a:ext cx="2479061" cy="1639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4F43D6-3D9A-4073-8491-FB4F5E9AD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70" y="3327963"/>
            <a:ext cx="2479062" cy="129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70C312-6632-47B7-A8A8-9C21214428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3940" r="4032"/>
          <a:stretch/>
        </p:blipFill>
        <p:spPr bwMode="auto">
          <a:xfrm>
            <a:off x="3719097" y="1763607"/>
            <a:ext cx="2142120" cy="1616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0711FE-CC57-4A3E-8D8E-EA302E48C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46" y="1415366"/>
            <a:ext cx="2142120" cy="1604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197E97C3-5913-4887-A37A-D631747C5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253" y="878173"/>
            <a:ext cx="4610247" cy="519622"/>
          </a:xfrm>
        </p:spPr>
        <p:txBody>
          <a:bodyPr/>
          <a:lstStyle/>
          <a:p>
            <a:pPr algn="l"/>
            <a:r>
              <a:rPr lang="en-US" sz="3200" dirty="0">
                <a:latin typeface="Bahnschrift SemiCondensed" panose="020B0502040204020203" pitchFamily="34" charset="0"/>
              </a:rPr>
              <a:t>Read, circle and write.</a:t>
            </a:r>
            <a:endParaRPr lang="ru-RU" sz="3200" dirty="0">
              <a:latin typeface="Bahnschrift SemiCondensed" panose="020B0502040204020203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F6F291-81C4-4693-A8D3-7754AC2244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6C84D-5462-4C54-B30A-8F67CB393BBD}"/>
              </a:ext>
            </a:extLst>
          </p:cNvPr>
          <p:cNvSpPr txBox="1"/>
          <p:nvPr/>
        </p:nvSpPr>
        <p:spPr>
          <a:xfrm>
            <a:off x="850107" y="1674019"/>
            <a:ext cx="7250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hnschrift SemiCondensed" panose="020B0502040204020203" pitchFamily="34" charset="0"/>
              </a:rPr>
              <a:t>bathroomkitchenlivingroomgardenbathbedroom</a:t>
            </a:r>
            <a:endParaRPr lang="ru-RU" sz="2800" dirty="0">
              <a:latin typeface="Bahnschrift SemiCondensed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AFA3E-DE60-4FD8-B71E-65EE9BDAAB8A}"/>
              </a:ext>
            </a:extLst>
          </p:cNvPr>
          <p:cNvSpPr txBox="1"/>
          <p:nvPr/>
        </p:nvSpPr>
        <p:spPr>
          <a:xfrm>
            <a:off x="1121568" y="2198964"/>
            <a:ext cx="6593681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Bahnschrift SemiCondensed" panose="020B0502040204020203" pitchFamily="34" charset="0"/>
              </a:rPr>
              <a:t>1.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E188A7-2D87-48E3-A064-D2C2850590CC}"/>
              </a:ext>
            </a:extLst>
          </p:cNvPr>
          <p:cNvSpPr txBox="1"/>
          <p:nvPr/>
        </p:nvSpPr>
        <p:spPr>
          <a:xfrm>
            <a:off x="1121568" y="2610552"/>
            <a:ext cx="4572000" cy="41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Bahnschrift SemiCondensed" panose="020B0502040204020203" pitchFamily="34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9EFC8-98AA-4738-AAB1-589E15293FED}"/>
              </a:ext>
            </a:extLst>
          </p:cNvPr>
          <p:cNvSpPr txBox="1"/>
          <p:nvPr/>
        </p:nvSpPr>
        <p:spPr>
          <a:xfrm>
            <a:off x="1121568" y="2982257"/>
            <a:ext cx="4572000" cy="41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Bahnschrift SemiCondensed" panose="020B0502040204020203" pitchFamily="34" charset="0"/>
              </a:rPr>
              <a:t>3.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E63F2-CFF0-47FF-BEE5-6F36833BC33C}"/>
              </a:ext>
            </a:extLst>
          </p:cNvPr>
          <p:cNvSpPr txBox="1"/>
          <p:nvPr/>
        </p:nvSpPr>
        <p:spPr>
          <a:xfrm>
            <a:off x="1121568" y="3353962"/>
            <a:ext cx="4572000" cy="41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Bahnschrift SemiCondensed" panose="020B0502040204020203" pitchFamily="34" charset="0"/>
              </a:rPr>
              <a:t>4.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5A5B3-9BF7-4923-BC76-6F703C9C5FC2}"/>
              </a:ext>
            </a:extLst>
          </p:cNvPr>
          <p:cNvSpPr txBox="1"/>
          <p:nvPr/>
        </p:nvSpPr>
        <p:spPr>
          <a:xfrm>
            <a:off x="1121568" y="3725667"/>
            <a:ext cx="4572000" cy="41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Bahnschrift SemiCondensed" panose="020B0502040204020203" pitchFamily="34" charset="0"/>
              </a:rPr>
              <a:t>5.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E0CCE1-57F3-480F-8F07-00C17E8E7EB7}"/>
              </a:ext>
            </a:extLst>
          </p:cNvPr>
          <p:cNvSpPr txBox="1"/>
          <p:nvPr/>
        </p:nvSpPr>
        <p:spPr>
          <a:xfrm>
            <a:off x="1121568" y="4097372"/>
            <a:ext cx="4572000" cy="415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Bahnschrift SemiCondensed" panose="020B0502040204020203" pitchFamily="34" charset="0"/>
              </a:rPr>
              <a:t>6.</a:t>
            </a:r>
            <a:endParaRPr lang="ru-RU" sz="16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BA5AE59-EE89-47A3-861D-350145C8DC4D}"/>
              </a:ext>
            </a:extLst>
          </p:cNvPr>
          <p:cNvSpPr/>
          <p:nvPr/>
        </p:nvSpPr>
        <p:spPr>
          <a:xfrm>
            <a:off x="1121568" y="1735995"/>
            <a:ext cx="1378745" cy="45153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79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197E97C3-5913-4887-A37A-D631747C5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253" y="878173"/>
            <a:ext cx="4610247" cy="519622"/>
          </a:xfrm>
        </p:spPr>
        <p:txBody>
          <a:bodyPr/>
          <a:lstStyle/>
          <a:p>
            <a:pPr algn="l"/>
            <a:r>
              <a:rPr lang="en-US" sz="3200" dirty="0">
                <a:latin typeface="Bahnschrift SemiCondensed" panose="020B0502040204020203" pitchFamily="34" charset="0"/>
              </a:rPr>
              <a:t>Read, circle and write.</a:t>
            </a:r>
            <a:endParaRPr lang="ru-RU" sz="3200" dirty="0">
              <a:latin typeface="Bahnschrift SemiCondensed" panose="020B0502040204020203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F6F291-81C4-4693-A8D3-7754AC2244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6C84D-5462-4C54-B30A-8F67CB393BBD}"/>
              </a:ext>
            </a:extLst>
          </p:cNvPr>
          <p:cNvSpPr txBox="1"/>
          <p:nvPr/>
        </p:nvSpPr>
        <p:spPr>
          <a:xfrm>
            <a:off x="850107" y="1674019"/>
            <a:ext cx="7250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hnschrift SemiCondensed" panose="020B0502040204020203" pitchFamily="34" charset="0"/>
              </a:rPr>
              <a:t>bathroomkitchenlivingroomgardenbathbedroom</a:t>
            </a:r>
            <a:endParaRPr lang="ru-RU" sz="2800" dirty="0">
              <a:latin typeface="Bahnschrift SemiCondensed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AFA3E-DE60-4FD8-B71E-65EE9BDAAB8A}"/>
              </a:ext>
            </a:extLst>
          </p:cNvPr>
          <p:cNvSpPr txBox="1"/>
          <p:nvPr/>
        </p:nvSpPr>
        <p:spPr>
          <a:xfrm>
            <a:off x="1121568" y="2198964"/>
            <a:ext cx="6593681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Bahnschrift SemiCondensed" panose="020B0502040204020203" pitchFamily="34" charset="0"/>
              </a:rPr>
              <a:t>1. bathroom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E188A7-2D87-48E3-A064-D2C2850590CC}"/>
              </a:ext>
            </a:extLst>
          </p:cNvPr>
          <p:cNvSpPr txBox="1"/>
          <p:nvPr/>
        </p:nvSpPr>
        <p:spPr>
          <a:xfrm>
            <a:off x="1121568" y="2610552"/>
            <a:ext cx="4572000" cy="45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Bahnschrift SemiCondensed" panose="020B0502040204020203" pitchFamily="34" charset="0"/>
              </a:rPr>
              <a:t>2. kitchen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9EFC8-98AA-4738-AAB1-589E15293FED}"/>
              </a:ext>
            </a:extLst>
          </p:cNvPr>
          <p:cNvSpPr txBox="1"/>
          <p:nvPr/>
        </p:nvSpPr>
        <p:spPr>
          <a:xfrm>
            <a:off x="1121568" y="2982257"/>
            <a:ext cx="4572000" cy="45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Bahnschrift SemiCondensed" panose="020B0502040204020203" pitchFamily="34" charset="0"/>
              </a:rPr>
              <a:t>3. living room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E63F2-CFF0-47FF-BEE5-6F36833BC33C}"/>
              </a:ext>
            </a:extLst>
          </p:cNvPr>
          <p:cNvSpPr txBox="1"/>
          <p:nvPr/>
        </p:nvSpPr>
        <p:spPr>
          <a:xfrm>
            <a:off x="1121568" y="3353962"/>
            <a:ext cx="4572000" cy="45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Bahnschrift SemiCondensed" panose="020B0502040204020203" pitchFamily="34" charset="0"/>
              </a:rPr>
              <a:t>4. garden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5A5B3-9BF7-4923-BC76-6F703C9C5FC2}"/>
              </a:ext>
            </a:extLst>
          </p:cNvPr>
          <p:cNvSpPr txBox="1"/>
          <p:nvPr/>
        </p:nvSpPr>
        <p:spPr>
          <a:xfrm>
            <a:off x="1121568" y="3725667"/>
            <a:ext cx="4572000" cy="45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Bahnschrift SemiCondensed" panose="020B0502040204020203" pitchFamily="34" charset="0"/>
              </a:rPr>
              <a:t>5. bath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E0CCE1-57F3-480F-8F07-00C17E8E7EB7}"/>
              </a:ext>
            </a:extLst>
          </p:cNvPr>
          <p:cNvSpPr txBox="1"/>
          <p:nvPr/>
        </p:nvSpPr>
        <p:spPr>
          <a:xfrm>
            <a:off x="1121568" y="4097372"/>
            <a:ext cx="4572000" cy="455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Bahnschrift SemiCondensed" panose="020B0502040204020203" pitchFamily="34" charset="0"/>
              </a:rPr>
              <a:t>6. bedroom</a:t>
            </a:r>
            <a:endParaRPr lang="ru-RU" sz="180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0641BD8-1A3A-465E-8AA5-C5C72772F7D0}"/>
              </a:ext>
            </a:extLst>
          </p:cNvPr>
          <p:cNvSpPr/>
          <p:nvPr/>
        </p:nvSpPr>
        <p:spPr>
          <a:xfrm>
            <a:off x="1121568" y="1729554"/>
            <a:ext cx="1385888" cy="45153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4B114E0-A9BB-4C2F-B1C7-07E893129B95}"/>
              </a:ext>
            </a:extLst>
          </p:cNvPr>
          <p:cNvSpPr/>
          <p:nvPr/>
        </p:nvSpPr>
        <p:spPr>
          <a:xfrm>
            <a:off x="2507456" y="1729554"/>
            <a:ext cx="1021557" cy="45153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2C99F11-067E-49CA-8600-34CFB839CC7B}"/>
              </a:ext>
            </a:extLst>
          </p:cNvPr>
          <p:cNvSpPr/>
          <p:nvPr/>
        </p:nvSpPr>
        <p:spPr>
          <a:xfrm>
            <a:off x="3529013" y="1711983"/>
            <a:ext cx="1450181" cy="45153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FCF530D-29ED-4461-9C3F-E9386F44D95B}"/>
              </a:ext>
            </a:extLst>
          </p:cNvPr>
          <p:cNvSpPr/>
          <p:nvPr/>
        </p:nvSpPr>
        <p:spPr>
          <a:xfrm>
            <a:off x="4968478" y="1754491"/>
            <a:ext cx="990362" cy="45153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17079F2-9FE7-40E4-BE46-AD883A8A3441}"/>
              </a:ext>
            </a:extLst>
          </p:cNvPr>
          <p:cNvSpPr/>
          <p:nvPr/>
        </p:nvSpPr>
        <p:spPr>
          <a:xfrm>
            <a:off x="5932170" y="1742175"/>
            <a:ext cx="693657" cy="45153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F3FAF01F-60B8-488F-A1AF-1B103D7A326F}"/>
              </a:ext>
            </a:extLst>
          </p:cNvPr>
          <p:cNvSpPr/>
          <p:nvPr/>
        </p:nvSpPr>
        <p:spPr>
          <a:xfrm>
            <a:off x="6564629" y="1711983"/>
            <a:ext cx="1257301" cy="45153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9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 idx="4294967295"/>
          </p:nvPr>
        </p:nvSpPr>
        <p:spPr>
          <a:xfrm>
            <a:off x="256540" y="105066"/>
            <a:ext cx="7823200" cy="7588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Bahnschrift SemiCondensed" panose="020B0502040204020203" pitchFamily="34" charset="0"/>
              </a:rPr>
              <a:t>Read and choose.</a:t>
            </a:r>
            <a:endParaRPr sz="3200" dirty="0">
              <a:latin typeface="Bahnschrift SemiCondensed" panose="020B0502040204020203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1FE5287-E6C6-4E27-8287-E4219D483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701174"/>
              </p:ext>
            </p:extLst>
          </p:nvPr>
        </p:nvGraphicFramePr>
        <p:xfrm>
          <a:off x="1104900" y="1062990"/>
          <a:ext cx="6126480" cy="3931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40560">
                  <a:extLst>
                    <a:ext uri="{9D8B030D-6E8A-4147-A177-3AD203B41FA5}">
                      <a16:colId xmlns:a16="http://schemas.microsoft.com/office/drawing/2014/main" val="2849208722"/>
                    </a:ext>
                  </a:extLst>
                </a:gridCol>
                <a:gridCol w="1990420">
                  <a:extLst>
                    <a:ext uri="{9D8B030D-6E8A-4147-A177-3AD203B41FA5}">
                      <a16:colId xmlns:a16="http://schemas.microsoft.com/office/drawing/2014/main" val="95730391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930879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bathroom</a:t>
                      </a:r>
                      <a:endParaRPr lang="ru-RU" sz="2000" b="1" dirty="0"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 </a:t>
                      </a:r>
                    </a:p>
                    <a:p>
                      <a:endParaRPr lang="en-US" sz="2000" b="1" dirty="0"/>
                    </a:p>
                    <a:p>
                      <a:endParaRPr lang="en-US" sz="2000" b="1" dirty="0"/>
                    </a:p>
                    <a:p>
                      <a:endParaRPr lang="ru-RU" sz="2000" b="1" dirty="0"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B</a:t>
                      </a:r>
                      <a:endParaRPr lang="ru-RU" sz="2000" b="1" dirty="0"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255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kitchen</a:t>
                      </a:r>
                    </a:p>
                    <a:p>
                      <a:endParaRPr lang="en-US" sz="2000" b="1" dirty="0">
                        <a:latin typeface="Bahnschrift SemiCondensed" panose="020B0502040204020203" pitchFamily="34" charset="0"/>
                      </a:endParaRPr>
                    </a:p>
                    <a:p>
                      <a:endParaRPr lang="en-US" sz="2000" b="1" dirty="0">
                        <a:latin typeface="Bahnschrift SemiCondensed" panose="020B0502040204020203" pitchFamily="34" charset="0"/>
                      </a:endParaRPr>
                    </a:p>
                    <a:p>
                      <a:endParaRPr lang="ru-RU" sz="2000" b="1" dirty="0"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</a:t>
                      </a:r>
                    </a:p>
                    <a:p>
                      <a:endParaRPr lang="en-US" sz="2000" b="1" dirty="0"/>
                    </a:p>
                    <a:p>
                      <a:endParaRPr lang="ru-RU" sz="2000" b="1" dirty="0"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B</a:t>
                      </a:r>
                      <a:endParaRPr lang="ru-RU" sz="2000" b="1" dirty="0"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53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living room</a:t>
                      </a:r>
                    </a:p>
                    <a:p>
                      <a:endParaRPr lang="en-US" sz="2000" b="1" dirty="0">
                        <a:latin typeface="Bahnschrift SemiCondensed" panose="020B0502040204020203" pitchFamily="34" charset="0"/>
                      </a:endParaRPr>
                    </a:p>
                    <a:p>
                      <a:endParaRPr lang="en-US" sz="2000" b="1" dirty="0">
                        <a:latin typeface="Bahnschrift SemiCondensed" panose="020B0502040204020203" pitchFamily="34" charset="0"/>
                      </a:endParaRPr>
                    </a:p>
                    <a:p>
                      <a:endParaRPr lang="ru-RU" sz="2000" b="1" dirty="0"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</a:t>
                      </a:r>
                    </a:p>
                    <a:p>
                      <a:endParaRPr lang="ru-RU" sz="2000" b="1" dirty="0"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B</a:t>
                      </a:r>
                      <a:endParaRPr lang="ru-RU" sz="2000" b="1" dirty="0"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681630"/>
                  </a:ext>
                </a:extLst>
              </a:tr>
            </a:tbl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3E0ED0-E88F-4B92-81A0-404B17B37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t="2864" r="2262" b="3573"/>
          <a:stretch/>
        </p:blipFill>
        <p:spPr bwMode="auto">
          <a:xfrm>
            <a:off x="3543217" y="1277962"/>
            <a:ext cx="1434772" cy="94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67EC1D-9FCF-446E-8BEE-770EBC449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43" y="1277962"/>
            <a:ext cx="1434772" cy="94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45DFCA-B82C-4D0B-93CE-327281D5D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07" y="3928400"/>
            <a:ext cx="1534708" cy="94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C16EC1-E40D-4560-BA5C-0DC049D12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16" y="3928400"/>
            <a:ext cx="1449549" cy="94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A791CC7-E0C1-4744-A4F7-4756BA4157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3940" r="4032"/>
          <a:stretch/>
        </p:blipFill>
        <p:spPr bwMode="auto">
          <a:xfrm>
            <a:off x="3543217" y="2565689"/>
            <a:ext cx="1434772" cy="94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C804F9C-9E74-4F8D-B03B-DCF8C5896C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10" y="2554630"/>
            <a:ext cx="1462405" cy="94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EAB0AC1-36F7-4014-AAE7-40E8E5DA8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71744"/>
              </p:ext>
            </p:extLst>
          </p:nvPr>
        </p:nvGraphicFramePr>
        <p:xfrm>
          <a:off x="1052513" y="1546225"/>
          <a:ext cx="6126480" cy="23774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40560">
                  <a:extLst>
                    <a:ext uri="{9D8B030D-6E8A-4147-A177-3AD203B41FA5}">
                      <a16:colId xmlns:a16="http://schemas.microsoft.com/office/drawing/2014/main" val="4164360979"/>
                    </a:ext>
                  </a:extLst>
                </a:gridCol>
                <a:gridCol w="1990420">
                  <a:extLst>
                    <a:ext uri="{9D8B030D-6E8A-4147-A177-3AD203B41FA5}">
                      <a16:colId xmlns:a16="http://schemas.microsoft.com/office/drawing/2014/main" val="422896627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4034822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ahnschrift SemiCondensed" panose="020B0502040204020203" pitchFamily="34" charset="0"/>
                        </a:rPr>
                        <a:t>bath</a:t>
                      </a:r>
                    </a:p>
                    <a:p>
                      <a:endParaRPr lang="en-US" sz="2400" b="1" dirty="0">
                        <a:latin typeface="Bahnschrift SemiCondensed" panose="020B0502040204020203" pitchFamily="34" charset="0"/>
                      </a:endParaRPr>
                    </a:p>
                    <a:p>
                      <a:endParaRPr lang="en-US" sz="2400" b="1" dirty="0"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ahnschrift SemiCondensed" panose="020B0502040204020203" pitchFamily="34" charset="0"/>
                        </a:rPr>
                        <a:t>A</a:t>
                      </a:r>
                    </a:p>
                    <a:p>
                      <a:endParaRPr lang="ru-RU" sz="2400" b="1" dirty="0"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ahnschrift SemiCondensed" panose="020B0502040204020203" pitchFamily="34" charset="0"/>
                        </a:rPr>
                        <a:t>B</a:t>
                      </a:r>
                      <a:endParaRPr lang="ru-RU" sz="2400" b="1" dirty="0"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497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ahnschrift SemiCondensed" panose="020B0502040204020203" pitchFamily="34" charset="0"/>
                        </a:rPr>
                        <a:t>bedroom</a:t>
                      </a:r>
                    </a:p>
                    <a:p>
                      <a:endParaRPr lang="en-US" sz="2400" b="1" dirty="0">
                        <a:latin typeface="Bahnschrift SemiCondensed" panose="020B0502040204020203" pitchFamily="34" charset="0"/>
                      </a:endParaRPr>
                    </a:p>
                    <a:p>
                      <a:endParaRPr lang="ru-RU" sz="2400" b="1" dirty="0"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ahnschrift SemiCondensed" panose="020B0502040204020203" pitchFamily="34" charset="0"/>
                        </a:rPr>
                        <a:t>A</a:t>
                      </a:r>
                    </a:p>
                    <a:p>
                      <a:endParaRPr lang="ru-RU" sz="2400" b="1" dirty="0"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ahnschrift SemiCondensed" panose="020B0502040204020203" pitchFamily="34" charset="0"/>
                        </a:rPr>
                        <a:t>B</a:t>
                      </a:r>
                      <a:endParaRPr lang="ru-RU" sz="2400" b="1" dirty="0"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077525"/>
                  </a:ext>
                </a:extLst>
              </a:tr>
            </a:tbl>
          </a:graphicData>
        </a:graphic>
      </p:graphicFrame>
      <p:sp>
        <p:nvSpPr>
          <p:cNvPr id="12" name="Google Shape;181;p24">
            <a:extLst>
              <a:ext uri="{FF2B5EF4-FFF2-40B4-BE49-F238E27FC236}">
                <a16:creationId xmlns:a16="http://schemas.microsoft.com/office/drawing/2014/main" id="{077EB871-4876-47F3-8004-C929F6A575B9}"/>
              </a:ext>
            </a:extLst>
          </p:cNvPr>
          <p:cNvSpPr txBox="1">
            <a:spLocks/>
          </p:cNvSpPr>
          <p:nvPr/>
        </p:nvSpPr>
        <p:spPr>
          <a:xfrm>
            <a:off x="256540" y="105066"/>
            <a:ext cx="78232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3200">
                <a:latin typeface="Bahnschrift SemiCondensed" panose="020B0502040204020203" pitchFamily="34" charset="0"/>
              </a:rPr>
              <a:t>Read and choose.</a:t>
            </a:r>
            <a:endParaRPr lang="en-US" sz="3200" dirty="0">
              <a:latin typeface="Bahnschrift SemiCondensed" panose="020B0502040204020203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9CF780-2A98-4267-98F6-8638EBEC1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05" y="1605843"/>
            <a:ext cx="1322070" cy="69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9228422-4621-4F68-AC56-AFF416B9C0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t="2864" r="2262" b="3573"/>
          <a:stretch/>
        </p:blipFill>
        <p:spPr bwMode="auto">
          <a:xfrm>
            <a:off x="5455837" y="1623110"/>
            <a:ext cx="1434772" cy="94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92CE507-8F1E-43B9-BEC5-3E4AA692A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37" y="2876840"/>
            <a:ext cx="1434772" cy="94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38D711-F0B6-4C77-94C3-B8EF87A22D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3940" r="4032"/>
          <a:stretch/>
        </p:blipFill>
        <p:spPr bwMode="auto">
          <a:xfrm>
            <a:off x="3507105" y="2846795"/>
            <a:ext cx="1434772" cy="94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7623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D581A0-D8CD-4DED-9393-3607006A53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2" r="3442" b="5193"/>
          <a:stretch/>
        </p:blipFill>
        <p:spPr>
          <a:xfrm rot="342428">
            <a:off x="1228727" y="210964"/>
            <a:ext cx="2136443" cy="1618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65121A-8869-42F8-BCF2-03F5A21409A8}"/>
              </a:ext>
            </a:extLst>
          </p:cNvPr>
          <p:cNvSpPr/>
          <p:nvPr/>
        </p:nvSpPr>
        <p:spPr>
          <a:xfrm>
            <a:off x="591409" y="1750344"/>
            <a:ext cx="351819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1800" b="0" cap="none" spc="0" dirty="0">
                <a:ln w="0"/>
                <a:solidFill>
                  <a:schemeClr val="accent4"/>
                </a:solidFill>
                <a:latin typeface="Bahnschrift SemiCondensed" panose="020B0502040204020203" pitchFamily="34" charset="0"/>
              </a:rPr>
              <a:t>Larry:</a:t>
            </a:r>
            <a:r>
              <a:rPr lang="en-US" sz="1800" b="0" cap="none" spc="0" dirty="0">
                <a:ln w="0"/>
                <a:solidFill>
                  <a:schemeClr val="tx1"/>
                </a:solidFill>
                <a:latin typeface="Bahnschrift SemiCondensed" panose="020B0502040204020203" pitchFamily="34" charset="0"/>
              </a:rPr>
              <a:t> Is Chuckles in</a:t>
            </a:r>
            <a:r>
              <a:rPr lang="en-US" sz="1800" dirty="0">
                <a:ln w="0"/>
                <a:latin typeface="Bahnschrift SemiCondensed" panose="020B0502040204020203" pitchFamily="34" charset="0"/>
              </a:rPr>
              <a:t> the living room?</a:t>
            </a:r>
          </a:p>
          <a:p>
            <a:pPr algn="just"/>
            <a:r>
              <a:rPr lang="en-US" sz="1800" b="0" cap="none" spc="0" dirty="0">
                <a:ln w="0"/>
                <a:solidFill>
                  <a:schemeClr val="accent1"/>
                </a:solidFill>
                <a:latin typeface="Bahnschrift SemiCondensed" panose="020B0502040204020203" pitchFamily="34" charset="0"/>
              </a:rPr>
              <a:t>Lulu:</a:t>
            </a:r>
            <a:r>
              <a:rPr lang="en-US" sz="1800" b="0" cap="none" spc="0" dirty="0">
                <a:ln w="0"/>
                <a:solidFill>
                  <a:schemeClr val="tx1"/>
                </a:solidFill>
                <a:latin typeface="Bahnschrift SemiCondensed" panose="020B0502040204020203" pitchFamily="34" charset="0"/>
              </a:rPr>
              <a:t> No, he isn’t.</a:t>
            </a:r>
            <a:endParaRPr lang="ru-RU" sz="1800" b="0" cap="none" spc="0" dirty="0">
              <a:ln w="0"/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D78726-35EA-4647-AAF4-F0C681D31C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3863" r="5906" b="4112"/>
          <a:stretch/>
        </p:blipFill>
        <p:spPr>
          <a:xfrm rot="20918605">
            <a:off x="5686462" y="247726"/>
            <a:ext cx="1593280" cy="1827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EBB5F42-9680-495B-B2D2-4A515F8491F1}"/>
              </a:ext>
            </a:extLst>
          </p:cNvPr>
          <p:cNvSpPr/>
          <p:nvPr/>
        </p:nvSpPr>
        <p:spPr>
          <a:xfrm>
            <a:off x="5455752" y="2057723"/>
            <a:ext cx="256352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US" sz="1800" b="0" cap="none" spc="0" dirty="0">
                <a:ln w="0"/>
                <a:solidFill>
                  <a:schemeClr val="accent4"/>
                </a:solidFill>
                <a:latin typeface="Bahnschrift SemiCondensed" panose="020B0502040204020203" pitchFamily="34" charset="0"/>
              </a:rPr>
              <a:t>Larry: </a:t>
            </a:r>
            <a:r>
              <a:rPr lang="en-US" sz="1800" b="0" cap="none" spc="0" dirty="0">
                <a:ln w="0"/>
                <a:solidFill>
                  <a:schemeClr val="tx1"/>
                </a:solidFill>
                <a:latin typeface="Bahnschrift SemiCondensed" panose="020B0502040204020203" pitchFamily="34" charset="0"/>
              </a:rPr>
              <a:t>Is he in</a:t>
            </a:r>
            <a:r>
              <a:rPr lang="en-US" sz="1800" dirty="0">
                <a:ln w="0"/>
                <a:latin typeface="Bahnschrift SemiCondensed" panose="020B0502040204020203" pitchFamily="34" charset="0"/>
              </a:rPr>
              <a:t> the kitchen?</a:t>
            </a:r>
          </a:p>
          <a:p>
            <a:r>
              <a:rPr lang="en-US" sz="1800" b="0" cap="none" spc="0" dirty="0">
                <a:ln w="0"/>
                <a:solidFill>
                  <a:schemeClr val="accent1"/>
                </a:solidFill>
                <a:latin typeface="Bahnschrift SemiCondensed" panose="020B0502040204020203" pitchFamily="34" charset="0"/>
              </a:rPr>
              <a:t>Lulu: </a:t>
            </a:r>
            <a:r>
              <a:rPr lang="en-US" sz="1800" b="0" cap="none" spc="0" dirty="0">
                <a:ln w="0"/>
                <a:solidFill>
                  <a:schemeClr val="tx1"/>
                </a:solidFill>
                <a:latin typeface="Bahnschrift SemiCondensed" panose="020B0502040204020203" pitchFamily="34" charset="0"/>
              </a:rPr>
              <a:t>No, he isn’t.</a:t>
            </a:r>
            <a:endParaRPr lang="ru-RU" sz="1800" b="0" cap="none" spc="0" dirty="0">
              <a:ln w="0"/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526E69-BA63-4125-92D3-F34358546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2644" r="2813" b="7569"/>
          <a:stretch/>
        </p:blipFill>
        <p:spPr>
          <a:xfrm rot="21300856">
            <a:off x="1401631" y="2640237"/>
            <a:ext cx="2086668" cy="1867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39C22B-BBB1-44EC-991E-1ECF70F488D6}"/>
              </a:ext>
            </a:extLst>
          </p:cNvPr>
          <p:cNvSpPr/>
          <p:nvPr/>
        </p:nvSpPr>
        <p:spPr>
          <a:xfrm>
            <a:off x="1129813" y="4388421"/>
            <a:ext cx="297978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1800" b="0" cap="none" spc="0" dirty="0">
                <a:ln w="0"/>
                <a:solidFill>
                  <a:schemeClr val="accent4"/>
                </a:solidFill>
                <a:latin typeface="Bahnschrift SemiCondensed" panose="020B0502040204020203" pitchFamily="34" charset="0"/>
              </a:rPr>
              <a:t>Lulu: </a:t>
            </a:r>
            <a:r>
              <a:rPr lang="en-US" sz="1800" b="0" cap="none" spc="0" dirty="0">
                <a:ln w="0"/>
                <a:solidFill>
                  <a:schemeClr val="tx1"/>
                </a:solidFill>
                <a:latin typeface="Bahnschrift SemiCondensed" panose="020B0502040204020203" pitchFamily="34" charset="0"/>
              </a:rPr>
              <a:t>Is he in the</a:t>
            </a:r>
            <a:r>
              <a:rPr lang="en-US" sz="1800" dirty="0">
                <a:ln w="0"/>
                <a:latin typeface="Bahnschrift SemiCondensed" panose="020B0502040204020203" pitchFamily="34" charset="0"/>
              </a:rPr>
              <a:t> bedroom?</a:t>
            </a:r>
          </a:p>
          <a:p>
            <a:r>
              <a:rPr lang="en-US" sz="1800" b="0" cap="none" spc="0" dirty="0">
                <a:ln w="0"/>
                <a:solidFill>
                  <a:schemeClr val="accent1"/>
                </a:solidFill>
                <a:latin typeface="Bahnschrift SemiCondensed" panose="020B0502040204020203" pitchFamily="34" charset="0"/>
              </a:rPr>
              <a:t>Larry: </a:t>
            </a:r>
            <a:r>
              <a:rPr lang="en-US" sz="1800" b="0" cap="none" spc="0" dirty="0">
                <a:ln w="0"/>
                <a:solidFill>
                  <a:schemeClr val="tx1"/>
                </a:solidFill>
                <a:latin typeface="Bahnschrift SemiCondensed" panose="020B0502040204020203" pitchFamily="34" charset="0"/>
              </a:rPr>
              <a:t>No, he isn’t.</a:t>
            </a:r>
            <a:endParaRPr lang="ru-RU" sz="1800" b="0" cap="none" spc="0" dirty="0">
              <a:ln w="0"/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17F5A6-D0DA-4DDC-B7C7-7763F37697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7686" r="4736" b="7368"/>
          <a:stretch/>
        </p:blipFill>
        <p:spPr>
          <a:xfrm rot="397979">
            <a:off x="6021459" y="2952666"/>
            <a:ext cx="1904808" cy="1632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CBB9210-EFB8-48D4-AB12-28D1B3B7C3D8}"/>
              </a:ext>
            </a:extLst>
          </p:cNvPr>
          <p:cNvSpPr/>
          <p:nvPr/>
        </p:nvSpPr>
        <p:spPr>
          <a:xfrm>
            <a:off x="5034400" y="4388421"/>
            <a:ext cx="365219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1800" b="0" cap="none" spc="0" dirty="0">
                <a:ln w="0"/>
                <a:solidFill>
                  <a:schemeClr val="tx1"/>
                </a:solidFill>
                <a:latin typeface="Bahnschrift SemiCondensed" panose="020B0502040204020203" pitchFamily="34" charset="0"/>
              </a:rPr>
              <a:t>Larry: Is he in the</a:t>
            </a:r>
            <a:r>
              <a:rPr lang="ru-RU" sz="1800" b="0" cap="none" spc="0" dirty="0">
                <a:ln w="0"/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1800" dirty="0">
                <a:ln w="0"/>
                <a:latin typeface="Bahnschrift SemiCondensed" panose="020B0502040204020203" pitchFamily="34" charset="0"/>
              </a:rPr>
              <a:t>bathroom?</a:t>
            </a:r>
          </a:p>
          <a:p>
            <a:r>
              <a:rPr lang="en-US" sz="1800" b="0" cap="none" spc="0" dirty="0">
                <a:ln w="0"/>
                <a:solidFill>
                  <a:schemeClr val="tx1"/>
                </a:solidFill>
                <a:latin typeface="Bahnschrift SemiCondensed" panose="020B0502040204020203" pitchFamily="34" charset="0"/>
              </a:rPr>
              <a:t>Lulu: Yes, he is! Look!</a:t>
            </a:r>
            <a:r>
              <a:rPr lang="en-US" sz="1800" dirty="0">
                <a:ln w="0"/>
                <a:latin typeface="Bahnschrift SemiCondensed" panose="020B0502040204020203" pitchFamily="34" charset="0"/>
              </a:rPr>
              <a:t> </a:t>
            </a:r>
            <a:r>
              <a:rPr lang="en-US" sz="1800" b="0" cap="none" spc="0" dirty="0">
                <a:ln w="0"/>
                <a:solidFill>
                  <a:schemeClr val="tx1"/>
                </a:solidFill>
                <a:latin typeface="Bahnschrift SemiCondensed" panose="020B0502040204020203" pitchFamily="34" charset="0"/>
              </a:rPr>
              <a:t>He is in the bath!</a:t>
            </a:r>
            <a:endParaRPr lang="ru-RU" sz="1800" b="0" cap="none" spc="0" dirty="0">
              <a:ln w="0"/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8" name="10 - Unit 3 Ex. 3, p. 35 ">
            <a:hlinkClick r:id="" action="ppaction://media"/>
            <a:extLst>
              <a:ext uri="{FF2B5EF4-FFF2-40B4-BE49-F238E27FC236}">
                <a16:creationId xmlns:a16="http://schemas.microsoft.com/office/drawing/2014/main" id="{B02D97AC-156E-49C1-A77F-3362BAA116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42" end="2950.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51984" y="41084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49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15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Раскраска тучка скачать и распечатать">
            <a:extLst>
              <a:ext uri="{FF2B5EF4-FFF2-40B4-BE49-F238E27FC236}">
                <a16:creationId xmlns:a16="http://schemas.microsoft.com/office/drawing/2014/main" id="{1DE33C39-B1FA-4535-8E3C-7F43CF555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3" b="16778"/>
          <a:stretch/>
        </p:blipFill>
        <p:spPr bwMode="auto">
          <a:xfrm>
            <a:off x="4002749" y="3119632"/>
            <a:ext cx="2407814" cy="130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1073624" y="1550125"/>
            <a:ext cx="6226335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«солнышко» – мне всё удалось,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«солнышко и тучка» – мне не всё удалось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8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«тучка» – у меня ничего не получилось.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9" name="Google Shape;196;p25">
            <a:extLst>
              <a:ext uri="{FF2B5EF4-FFF2-40B4-BE49-F238E27FC236}">
                <a16:creationId xmlns:a16="http://schemas.microsoft.com/office/drawing/2014/main" id="{C33B2EA1-4140-44A7-B8AA-8AAEADDE41E9}"/>
              </a:ext>
            </a:extLst>
          </p:cNvPr>
          <p:cNvSpPr/>
          <p:nvPr/>
        </p:nvSpPr>
        <p:spPr>
          <a:xfrm rot="-1065586">
            <a:off x="120868" y="52961"/>
            <a:ext cx="998274" cy="94846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97;p25">
            <a:extLst>
              <a:ext uri="{FF2B5EF4-FFF2-40B4-BE49-F238E27FC236}">
                <a16:creationId xmlns:a16="http://schemas.microsoft.com/office/drawing/2014/main" id="{7A8EA835-0697-4743-969E-F654B54B5347}"/>
              </a:ext>
            </a:extLst>
          </p:cNvPr>
          <p:cNvSpPr/>
          <p:nvPr/>
        </p:nvSpPr>
        <p:spPr>
          <a:xfrm rot="148705">
            <a:off x="7941100" y="4132604"/>
            <a:ext cx="603565" cy="573541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90" name="Picture 2" descr="Солнышко раскраска для детей распечать бесплатно">
            <a:extLst>
              <a:ext uri="{FF2B5EF4-FFF2-40B4-BE49-F238E27FC236}">
                <a16:creationId xmlns:a16="http://schemas.microsoft.com/office/drawing/2014/main" id="{29E6298D-68C3-4E80-9ED3-9F9C75728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82" y="999361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5023D5A-D956-450D-B91C-E5732526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242" y="910862"/>
            <a:ext cx="7029878" cy="760139"/>
          </a:xfrm>
        </p:spPr>
        <p:txBody>
          <a:bodyPr/>
          <a:lstStyle/>
          <a:p>
            <a:r>
              <a:rPr lang="en-US" dirty="0">
                <a:latin typeface="Bahnschrift SemiCondensed" panose="020B0502040204020203" pitchFamily="34" charset="0"/>
              </a:rPr>
              <a:t>Clap you hands when you hear the sound [</a:t>
            </a:r>
            <a:r>
              <a:rPr lang="el-GR" b="0" i="0" dirty="0">
                <a:solidFill>
                  <a:srgbClr val="213646"/>
                </a:solidFill>
                <a:effectLst/>
                <a:latin typeface="Bahnschrift SemiCondensed" panose="020B0502040204020203" pitchFamily="34" charset="0"/>
              </a:rPr>
              <a:t>θ</a:t>
            </a:r>
            <a:r>
              <a:rPr lang="en-US" b="0" i="0" dirty="0">
                <a:solidFill>
                  <a:srgbClr val="213646"/>
                </a:solidFill>
                <a:effectLst/>
                <a:latin typeface="Bahnschrift SemiCondensed" panose="020B0502040204020203" pitchFamily="34" charset="0"/>
              </a:rPr>
              <a:t>].</a:t>
            </a:r>
            <a:r>
              <a:rPr lang="en-US" dirty="0">
                <a:latin typeface="Bahnschrift SemiCondensed" panose="020B0502040204020203" pitchFamily="34" charset="0"/>
              </a:rPr>
              <a:t> </a:t>
            </a:r>
            <a:endParaRPr lang="ru-RU" dirty="0">
              <a:latin typeface="Bahnschrift SemiCondensed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8A78B9-3D08-4EB6-8988-72550FED73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17410" name="Picture 2" descr="Goodbye Song to &amp;quot;Clap Your Hands&amp;quot; - Interactive Song | TpT in 2021 | Hand  clipart, Clip art, Music for kids">
            <a:extLst>
              <a:ext uri="{FF2B5EF4-FFF2-40B4-BE49-F238E27FC236}">
                <a16:creationId xmlns:a16="http://schemas.microsoft.com/office/drawing/2014/main" id="{226F5F5E-A744-429B-8C86-A9DE87B72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8" y="696777"/>
            <a:ext cx="925114" cy="8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DDA8FF-9F24-4E40-BC60-55E311EF77B7}"/>
              </a:ext>
            </a:extLst>
          </p:cNvPr>
          <p:cNvSpPr txBox="1"/>
          <p:nvPr/>
        </p:nvSpPr>
        <p:spPr>
          <a:xfrm>
            <a:off x="1176500" y="1741315"/>
            <a:ext cx="331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Bahnschrift SemiCondensed" panose="020B0502040204020203" pitchFamily="34" charset="0"/>
              </a:rPr>
              <a:t>Th</a:t>
            </a:r>
            <a:r>
              <a:rPr lang="en-US" sz="2000" dirty="0">
                <a:latin typeface="Bahnschrift SemiCondensed" panose="020B0502040204020203" pitchFamily="34" charset="0"/>
              </a:rPr>
              <a:t>umb</a:t>
            </a:r>
          </a:p>
          <a:p>
            <a:endParaRPr lang="en-US" sz="2000" dirty="0">
              <a:latin typeface="Bahnschrift SemiCondense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E36B63-66DA-4F96-9F3E-20985B60C0C6}"/>
              </a:ext>
            </a:extLst>
          </p:cNvPr>
          <p:cNvSpPr txBox="1"/>
          <p:nvPr/>
        </p:nvSpPr>
        <p:spPr>
          <a:xfrm>
            <a:off x="1176500" y="321702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Bahnschrift SemiCondensed" panose="020B0502040204020203" pitchFamily="34" charset="0"/>
              </a:rPr>
              <a:t>Flag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8223D6-8682-436C-85BD-6450A86B6723}"/>
              </a:ext>
            </a:extLst>
          </p:cNvPr>
          <p:cNvSpPr txBox="1"/>
          <p:nvPr/>
        </p:nvSpPr>
        <p:spPr>
          <a:xfrm>
            <a:off x="4008120" y="1741315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Bahnschrift SemiCondensed" panose="020B0502040204020203" pitchFamily="34" charset="0"/>
              </a:rPr>
              <a:t>Th</a:t>
            </a:r>
            <a:r>
              <a:rPr lang="en-US" sz="2000" dirty="0">
                <a:latin typeface="Bahnschrift SemiCondensed" panose="020B0502040204020203" pitchFamily="34" charset="0"/>
              </a:rPr>
              <a:t>imble</a:t>
            </a:r>
          </a:p>
          <a:p>
            <a:endParaRPr lang="en-US" sz="2000" dirty="0">
              <a:latin typeface="Bahnschrift SemiCondense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119ADF-E832-40BB-A908-CC899466FD45}"/>
              </a:ext>
            </a:extLst>
          </p:cNvPr>
          <p:cNvSpPr txBox="1"/>
          <p:nvPr/>
        </p:nvSpPr>
        <p:spPr>
          <a:xfrm>
            <a:off x="4102701" y="316658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Bahnschrift SemiCondensed" panose="020B0502040204020203" pitchFamily="34" charset="0"/>
              </a:rPr>
              <a:t>Tree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B7B44D-42E4-49B5-B50B-983EBECC18E3}"/>
              </a:ext>
            </a:extLst>
          </p:cNvPr>
          <p:cNvSpPr txBox="1"/>
          <p:nvPr/>
        </p:nvSpPr>
        <p:spPr>
          <a:xfrm>
            <a:off x="6819484" y="174131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Bahnschrift SemiCondensed" panose="020B0502040204020203" pitchFamily="34" charset="0"/>
              </a:rPr>
              <a:t>Ba</a:t>
            </a:r>
            <a:r>
              <a:rPr lang="en-US" sz="2000" dirty="0">
                <a:solidFill>
                  <a:schemeClr val="accent6"/>
                </a:solidFill>
                <a:latin typeface="Bahnschrift SemiCondensed" panose="020B0502040204020203" pitchFamily="34" charset="0"/>
              </a:rPr>
              <a:t>th</a:t>
            </a:r>
            <a:r>
              <a:rPr lang="en-US" sz="2000" dirty="0">
                <a:latin typeface="Bahnschrift SemiCondensed" panose="020B0502040204020203" pitchFamily="34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735EE816-F783-40BF-94C8-819565C89056}"/>
                  </a:ext>
                </a:extLst>
              </p14:cNvPr>
              <p14:cNvContentPartPr/>
              <p14:nvPr/>
            </p14:nvContentPartPr>
            <p14:xfrm>
              <a:off x="1455900" y="3051270"/>
              <a:ext cx="672120" cy="51840"/>
            </p14:xfrm>
          </p:contentPart>
        </mc:Choice>
        <mc:Fallback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735EE816-F783-40BF-94C8-819565C890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7900" y="3033630"/>
                <a:ext cx="707760" cy="874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01E336E-8D3F-4C29-B7D8-0B6C2F96E393}"/>
              </a:ext>
            </a:extLst>
          </p:cNvPr>
          <p:cNvSpPr txBox="1"/>
          <p:nvPr/>
        </p:nvSpPr>
        <p:spPr>
          <a:xfrm>
            <a:off x="6819484" y="316658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Bahnschrift SemiCondensed" panose="020B0502040204020203" pitchFamily="34" charset="0"/>
              </a:rPr>
              <a:t>Fish </a:t>
            </a:r>
          </a:p>
        </p:txBody>
      </p:sp>
      <p:pic>
        <p:nvPicPr>
          <p:cNvPr id="17416" name="Picture 8" descr="Kids Thumb Images, Stock Photos &amp;amp; Vectors | Shutterstock">
            <a:extLst>
              <a:ext uri="{FF2B5EF4-FFF2-40B4-BE49-F238E27FC236}">
                <a16:creationId xmlns:a16="http://schemas.microsoft.com/office/drawing/2014/main" id="{B456A0DC-C78D-4EF3-95F3-D2FF31F23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0"/>
          <a:stretch/>
        </p:blipFill>
        <p:spPr bwMode="auto">
          <a:xfrm>
            <a:off x="1189186" y="2095258"/>
            <a:ext cx="1135748" cy="100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Woman with a thimble sewing stock photo">
            <a:extLst>
              <a:ext uri="{FF2B5EF4-FFF2-40B4-BE49-F238E27FC236}">
                <a16:creationId xmlns:a16="http://schemas.microsoft.com/office/drawing/2014/main" id="{36DAE5D5-3A50-4BE0-B5E2-0277B657E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95" y="2169474"/>
            <a:ext cx="1289659" cy="85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russia flag for kids - Clip Art Library">
            <a:extLst>
              <a:ext uri="{FF2B5EF4-FFF2-40B4-BE49-F238E27FC236}">
                <a16:creationId xmlns:a16="http://schemas.microsoft.com/office/drawing/2014/main" id="{743133FD-72C2-4538-A806-21302C3E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20" y="3566696"/>
            <a:ext cx="1397934" cy="10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Неделя деревьев в Великобритании | LearnEnglish Kids | British Council">
            <a:extLst>
              <a:ext uri="{FF2B5EF4-FFF2-40B4-BE49-F238E27FC236}">
                <a16:creationId xmlns:a16="http://schemas.microsoft.com/office/drawing/2014/main" id="{5BB25C3A-3DB3-4872-8701-011D8B427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89" y="3540919"/>
            <a:ext cx="1487999" cy="9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349B45-EB94-417D-A871-4DF6B593E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21" y="2220444"/>
            <a:ext cx="1221609" cy="63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28" name="Picture 20" descr="How to Draw a Fish for Kids - Easy Drawing Tutorial">
            <a:extLst>
              <a:ext uri="{FF2B5EF4-FFF2-40B4-BE49-F238E27FC236}">
                <a16:creationId xmlns:a16="http://schemas.microsoft.com/office/drawing/2014/main" id="{3150083B-B25D-4EA6-8C9F-E9AC9550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3566696"/>
            <a:ext cx="1283461" cy="9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88AE1C79-6BB7-4BDC-92FB-E6BD8A1D7952}"/>
                  </a:ext>
                </a:extLst>
              </p14:cNvPr>
              <p14:cNvContentPartPr/>
              <p14:nvPr/>
            </p14:nvContentPartPr>
            <p14:xfrm>
              <a:off x="7204245" y="3578640"/>
              <a:ext cx="527040" cy="67680"/>
            </p14:xfrm>
          </p:contentPart>
        </mc:Choice>
        <mc:Fallback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88AE1C79-6BB7-4BDC-92FB-E6BD8A1D795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86605" y="3560640"/>
                <a:ext cx="562680" cy="10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42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5023D5A-D956-450D-B91C-E5732526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261" y="808326"/>
            <a:ext cx="7029878" cy="760139"/>
          </a:xfrm>
        </p:spPr>
        <p:txBody>
          <a:bodyPr/>
          <a:lstStyle/>
          <a:p>
            <a:r>
              <a:rPr lang="en-US" dirty="0">
                <a:latin typeface="Bahnschrift SemiCondensed" panose="020B0502040204020203" pitchFamily="34" charset="0"/>
              </a:rPr>
              <a:t>Listen and repeat.</a:t>
            </a:r>
            <a:endParaRPr lang="ru-RU" dirty="0">
              <a:latin typeface="Bahnschrift SemiCondensed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8A78B9-3D08-4EB6-8988-72550FED73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1F7E0-DA1E-41A9-8670-A54DD7C58E88}"/>
              </a:ext>
            </a:extLst>
          </p:cNvPr>
          <p:cNvSpPr txBox="1"/>
          <p:nvPr/>
        </p:nvSpPr>
        <p:spPr>
          <a:xfrm>
            <a:off x="3337560" y="1617706"/>
            <a:ext cx="2468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 </a:t>
            </a:r>
            <a:r>
              <a:rPr lang="en-US" sz="2000" dirty="0">
                <a:solidFill>
                  <a:schemeClr val="accent6"/>
                </a:solidFill>
                <a:latin typeface="Bahnschrift SemiCondensed" panose="020B0502040204020203" pitchFamily="34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ousand </a:t>
            </a:r>
            <a:r>
              <a:rPr lang="en-US" sz="2000" dirty="0">
                <a:solidFill>
                  <a:schemeClr val="accent6"/>
                </a:solidFill>
                <a:latin typeface="Bahnschrift SemiCondensed" panose="020B0502040204020203" pitchFamily="34" charset="0"/>
              </a:rPr>
              <a:t>th</a:t>
            </a:r>
            <a:r>
              <a:rPr lang="en-US" sz="2000" dirty="0">
                <a:latin typeface="Bahnschrift SemiCondensed" panose="020B0502040204020203" pitchFamily="34" charset="0"/>
              </a:rPr>
              <a:t>anks</a:t>
            </a:r>
            <a:endParaRPr lang="ru-RU" sz="2000" dirty="0">
              <a:latin typeface="Bahnschrift SemiCondensed" panose="020B0502040204020203" pitchFamily="34" charset="0"/>
            </a:endParaRPr>
          </a:p>
        </p:txBody>
      </p:sp>
      <p:pic>
        <p:nvPicPr>
          <p:cNvPr id="18434" name="Picture 2" descr="Numeral 1000, One Thousand, Star Sky Texture Imitation, Isolated on White  Background, 3d Render Stock Illustration - Illustration of infinity,  number: 207465224">
            <a:extLst>
              <a:ext uri="{FF2B5EF4-FFF2-40B4-BE49-F238E27FC236}">
                <a16:creationId xmlns:a16="http://schemas.microsoft.com/office/drawing/2014/main" id="{CAA0E1F1-FEF1-43D5-88ED-CAC5008F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84" y="2729517"/>
            <a:ext cx="3507036" cy="14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9CF63E-609C-4416-B790-FC980B2994AD}"/>
              </a:ext>
            </a:extLst>
          </p:cNvPr>
          <p:cNvSpPr txBox="1"/>
          <p:nvPr/>
        </p:nvSpPr>
        <p:spPr>
          <a:xfrm>
            <a:off x="3228975" y="1964325"/>
            <a:ext cx="2686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213646"/>
                </a:solidFill>
                <a:effectLst/>
                <a:latin typeface="Bahnschrift SemiCondensed" panose="020B0502040204020203" pitchFamily="34" charset="0"/>
              </a:rPr>
              <a:t>ə</a:t>
            </a:r>
            <a:r>
              <a:rPr lang="el-GR" sz="1800" b="0" i="0" dirty="0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ˈ</a:t>
            </a:r>
            <a:r>
              <a:rPr lang="el-GR" sz="1800" b="0" i="0" dirty="0">
                <a:solidFill>
                  <a:schemeClr val="accent6"/>
                </a:solidFill>
                <a:effectLst/>
                <a:latin typeface="Bahnschrift SemiCondensed" panose="020B0502040204020203" pitchFamily="34" charset="0"/>
              </a:rPr>
              <a:t>θ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aʊznd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 </a:t>
            </a:r>
            <a:r>
              <a:rPr lang="el-GR" sz="1800" b="0" i="0" dirty="0">
                <a:solidFill>
                  <a:schemeClr val="accent6"/>
                </a:solidFill>
                <a:effectLst/>
                <a:latin typeface="Bahnschrift SemiCondensed" panose="020B0502040204020203" pitchFamily="34" charset="0"/>
              </a:rPr>
              <a:t>θ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Bahnschrift SemiCondensed" panose="020B0502040204020203" pitchFamily="34" charset="0"/>
              </a:rPr>
              <a:t>æŋks</a:t>
            </a:r>
            <a:endParaRPr lang="ru-RU" sz="1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2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0" y="252635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FAD900"/>
                </a:solidFill>
              </a:rPr>
              <a:t>garden</a:t>
            </a:r>
            <a:endParaRPr sz="8800" dirty="0">
              <a:solidFill>
                <a:srgbClr val="FAD900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 rot="2466625">
            <a:off x="8397341" y="419927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422576" y="1262120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9" name="Google Shape;112;p17">
            <a:extLst>
              <a:ext uri="{FF2B5EF4-FFF2-40B4-BE49-F238E27FC236}">
                <a16:creationId xmlns:a16="http://schemas.microsoft.com/office/drawing/2014/main" id="{59E091DC-F957-4815-B033-FB9EDFDD38F1}"/>
              </a:ext>
            </a:extLst>
          </p:cNvPr>
          <p:cNvSpPr txBox="1">
            <a:spLocks/>
          </p:cNvSpPr>
          <p:nvPr/>
        </p:nvSpPr>
        <p:spPr>
          <a:xfrm>
            <a:off x="1630004" y="1503276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house</a:t>
            </a:r>
          </a:p>
        </p:txBody>
      </p:sp>
      <p:sp>
        <p:nvSpPr>
          <p:cNvPr id="20" name="Google Shape;112;p17">
            <a:extLst>
              <a:ext uri="{FF2B5EF4-FFF2-40B4-BE49-F238E27FC236}">
                <a16:creationId xmlns:a16="http://schemas.microsoft.com/office/drawing/2014/main" id="{14E79BF4-7A5A-43FA-9483-694FA720F624}"/>
              </a:ext>
            </a:extLst>
          </p:cNvPr>
          <p:cNvSpPr txBox="1">
            <a:spLocks/>
          </p:cNvSpPr>
          <p:nvPr/>
        </p:nvSpPr>
        <p:spPr>
          <a:xfrm>
            <a:off x="3344698" y="279990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kitchen</a:t>
            </a:r>
          </a:p>
        </p:txBody>
      </p:sp>
      <p:sp>
        <p:nvSpPr>
          <p:cNvPr id="21" name="Google Shape;112;p17">
            <a:extLst>
              <a:ext uri="{FF2B5EF4-FFF2-40B4-BE49-F238E27FC236}">
                <a16:creationId xmlns:a16="http://schemas.microsoft.com/office/drawing/2014/main" id="{E29B4BF7-1178-41C1-9A84-BD4D6F4DD944}"/>
              </a:ext>
            </a:extLst>
          </p:cNvPr>
          <p:cNvSpPr txBox="1">
            <a:spLocks/>
          </p:cNvSpPr>
          <p:nvPr/>
        </p:nvSpPr>
        <p:spPr>
          <a:xfrm>
            <a:off x="5012001" y="415388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bedroom</a:t>
            </a:r>
          </a:p>
        </p:txBody>
      </p:sp>
      <p:pic>
        <p:nvPicPr>
          <p:cNvPr id="26" name="Picture 8" descr="Portrait of Happy Little Child Girl Gestures Playing Peekaboo Over White  Background. Kid Posture Open Hands from Eyes with Smile Stock Image - Image  of asian, happiness: 166447079">
            <a:extLst>
              <a:ext uri="{FF2B5EF4-FFF2-40B4-BE49-F238E27FC236}">
                <a16:creationId xmlns:a16="http://schemas.microsoft.com/office/drawing/2014/main" id="{EA4B508C-F0D6-4893-B96C-96541F4CC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776"/>
            <a:ext cx="2505795" cy="1725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id Closing Eyes Images, Stock Photos &amp;amp; Vectors | Shutterstock">
            <a:extLst>
              <a:ext uri="{FF2B5EF4-FFF2-40B4-BE49-F238E27FC236}">
                <a16:creationId xmlns:a16="http://schemas.microsoft.com/office/drawing/2014/main" id="{FB72BD6B-0EC2-4DD3-9FB5-396282C91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1"/>
          <a:stretch/>
        </p:blipFill>
        <p:spPr bwMode="auto">
          <a:xfrm>
            <a:off x="373705" y="3164935"/>
            <a:ext cx="2512597" cy="1725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0" y="252635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FAD900"/>
                </a:solidFill>
              </a:rPr>
              <a:t>garden</a:t>
            </a:r>
            <a:endParaRPr sz="8800" dirty="0">
              <a:solidFill>
                <a:srgbClr val="FAD900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 rot="2466625">
            <a:off x="8397341" y="419927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422576" y="1262120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9" name="Google Shape;112;p17">
            <a:extLst>
              <a:ext uri="{FF2B5EF4-FFF2-40B4-BE49-F238E27FC236}">
                <a16:creationId xmlns:a16="http://schemas.microsoft.com/office/drawing/2014/main" id="{59E091DC-F957-4815-B033-FB9EDFDD38F1}"/>
              </a:ext>
            </a:extLst>
          </p:cNvPr>
          <p:cNvSpPr txBox="1">
            <a:spLocks/>
          </p:cNvSpPr>
          <p:nvPr/>
        </p:nvSpPr>
        <p:spPr>
          <a:xfrm>
            <a:off x="1630004" y="1503276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house</a:t>
            </a:r>
          </a:p>
        </p:txBody>
      </p:sp>
      <p:sp>
        <p:nvSpPr>
          <p:cNvPr id="20" name="Google Shape;112;p17">
            <a:extLst>
              <a:ext uri="{FF2B5EF4-FFF2-40B4-BE49-F238E27FC236}">
                <a16:creationId xmlns:a16="http://schemas.microsoft.com/office/drawing/2014/main" id="{14E79BF4-7A5A-43FA-9483-694FA720F624}"/>
              </a:ext>
            </a:extLst>
          </p:cNvPr>
          <p:cNvSpPr txBox="1">
            <a:spLocks/>
          </p:cNvSpPr>
          <p:nvPr/>
        </p:nvSpPr>
        <p:spPr>
          <a:xfrm>
            <a:off x="3344698" y="279990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kitchen</a:t>
            </a:r>
          </a:p>
        </p:txBody>
      </p:sp>
      <p:sp>
        <p:nvSpPr>
          <p:cNvPr id="21" name="Google Shape;112;p17">
            <a:extLst>
              <a:ext uri="{FF2B5EF4-FFF2-40B4-BE49-F238E27FC236}">
                <a16:creationId xmlns:a16="http://schemas.microsoft.com/office/drawing/2014/main" id="{E29B4BF7-1178-41C1-9A84-BD4D6F4DD944}"/>
              </a:ext>
            </a:extLst>
          </p:cNvPr>
          <p:cNvSpPr txBox="1">
            <a:spLocks/>
          </p:cNvSpPr>
          <p:nvPr/>
        </p:nvSpPr>
        <p:spPr>
          <a:xfrm>
            <a:off x="5012001" y="415388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bedroom</a:t>
            </a:r>
          </a:p>
        </p:txBody>
      </p:sp>
      <p:pic>
        <p:nvPicPr>
          <p:cNvPr id="14" name="Picture 6" descr="Kid Closing Eyes Images, Stock Photos &amp;amp; Vectors | Shutterstock">
            <a:extLst>
              <a:ext uri="{FF2B5EF4-FFF2-40B4-BE49-F238E27FC236}">
                <a16:creationId xmlns:a16="http://schemas.microsoft.com/office/drawing/2014/main" id="{414DE21F-509E-42BA-91C0-57B59F0B9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1"/>
          <a:stretch/>
        </p:blipFill>
        <p:spPr bwMode="auto">
          <a:xfrm>
            <a:off x="159763" y="3220721"/>
            <a:ext cx="2512597" cy="1725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0" y="252635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FAD900"/>
                </a:solidFill>
              </a:rPr>
              <a:t>garden</a:t>
            </a:r>
            <a:endParaRPr sz="8800" dirty="0">
              <a:solidFill>
                <a:srgbClr val="FAD900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 rot="2466625">
            <a:off x="6568799" y="1131498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422576" y="1262120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0" name="Google Shape;112;p17">
            <a:extLst>
              <a:ext uri="{FF2B5EF4-FFF2-40B4-BE49-F238E27FC236}">
                <a16:creationId xmlns:a16="http://schemas.microsoft.com/office/drawing/2014/main" id="{14E79BF4-7A5A-43FA-9483-694FA720F624}"/>
              </a:ext>
            </a:extLst>
          </p:cNvPr>
          <p:cNvSpPr txBox="1">
            <a:spLocks/>
          </p:cNvSpPr>
          <p:nvPr/>
        </p:nvSpPr>
        <p:spPr>
          <a:xfrm>
            <a:off x="3344698" y="279990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kitchen</a:t>
            </a:r>
          </a:p>
        </p:txBody>
      </p:sp>
      <p:sp>
        <p:nvSpPr>
          <p:cNvPr id="21" name="Google Shape;112;p17">
            <a:extLst>
              <a:ext uri="{FF2B5EF4-FFF2-40B4-BE49-F238E27FC236}">
                <a16:creationId xmlns:a16="http://schemas.microsoft.com/office/drawing/2014/main" id="{E29B4BF7-1178-41C1-9A84-BD4D6F4DD944}"/>
              </a:ext>
            </a:extLst>
          </p:cNvPr>
          <p:cNvSpPr txBox="1">
            <a:spLocks/>
          </p:cNvSpPr>
          <p:nvPr/>
        </p:nvSpPr>
        <p:spPr>
          <a:xfrm>
            <a:off x="5012001" y="415388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bedroom</a:t>
            </a:r>
          </a:p>
        </p:txBody>
      </p:sp>
      <p:pic>
        <p:nvPicPr>
          <p:cNvPr id="14" name="Picture 8" descr="Portrait of Happy Little Child Girl Gestures Playing Peekaboo Over White  Background. Kid Posture Open Hands from Eyes with Smile Stock Image - Image  of asian, happiness: 166447079">
            <a:extLst>
              <a:ext uri="{FF2B5EF4-FFF2-40B4-BE49-F238E27FC236}">
                <a16:creationId xmlns:a16="http://schemas.microsoft.com/office/drawing/2014/main" id="{FFF66A3A-7843-491B-B24B-D2CAE95AC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776"/>
            <a:ext cx="2505795" cy="1725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03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0" y="252635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FAD900"/>
                </a:solidFill>
              </a:rPr>
              <a:t>garden</a:t>
            </a:r>
            <a:endParaRPr sz="8800" dirty="0">
              <a:solidFill>
                <a:srgbClr val="FAD900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 rot="2466625">
            <a:off x="8397341" y="419927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422576" y="1262120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9" name="Google Shape;112;p17">
            <a:extLst>
              <a:ext uri="{FF2B5EF4-FFF2-40B4-BE49-F238E27FC236}">
                <a16:creationId xmlns:a16="http://schemas.microsoft.com/office/drawing/2014/main" id="{59E091DC-F957-4815-B033-FB9EDFDD38F1}"/>
              </a:ext>
            </a:extLst>
          </p:cNvPr>
          <p:cNvSpPr txBox="1">
            <a:spLocks/>
          </p:cNvSpPr>
          <p:nvPr/>
        </p:nvSpPr>
        <p:spPr>
          <a:xfrm>
            <a:off x="1630004" y="1503276"/>
            <a:ext cx="4444200" cy="1159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house</a:t>
            </a:r>
            <a:endParaRPr lang="en-US" sz="8800" dirty="0">
              <a:solidFill>
                <a:srgbClr val="FAD900"/>
              </a:solidFill>
            </a:endParaRPr>
          </a:p>
        </p:txBody>
      </p:sp>
      <p:sp>
        <p:nvSpPr>
          <p:cNvPr id="20" name="Google Shape;112;p17">
            <a:extLst>
              <a:ext uri="{FF2B5EF4-FFF2-40B4-BE49-F238E27FC236}">
                <a16:creationId xmlns:a16="http://schemas.microsoft.com/office/drawing/2014/main" id="{14E79BF4-7A5A-43FA-9483-694FA720F624}"/>
              </a:ext>
            </a:extLst>
          </p:cNvPr>
          <p:cNvSpPr txBox="1">
            <a:spLocks/>
          </p:cNvSpPr>
          <p:nvPr/>
        </p:nvSpPr>
        <p:spPr>
          <a:xfrm>
            <a:off x="3344698" y="279990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kitchen</a:t>
            </a:r>
          </a:p>
        </p:txBody>
      </p:sp>
      <p:sp>
        <p:nvSpPr>
          <p:cNvPr id="21" name="Google Shape;112;p17">
            <a:extLst>
              <a:ext uri="{FF2B5EF4-FFF2-40B4-BE49-F238E27FC236}">
                <a16:creationId xmlns:a16="http://schemas.microsoft.com/office/drawing/2014/main" id="{E29B4BF7-1178-41C1-9A84-BD4D6F4DD944}"/>
              </a:ext>
            </a:extLst>
          </p:cNvPr>
          <p:cNvSpPr txBox="1">
            <a:spLocks/>
          </p:cNvSpPr>
          <p:nvPr/>
        </p:nvSpPr>
        <p:spPr>
          <a:xfrm>
            <a:off x="5012001" y="415388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bedroom</a:t>
            </a:r>
          </a:p>
        </p:txBody>
      </p:sp>
    </p:spTree>
    <p:extLst>
      <p:ext uri="{BB962C8B-B14F-4D97-AF65-F5344CB8AC3E}">
        <p14:creationId xmlns:p14="http://schemas.microsoft.com/office/powerpoint/2010/main" val="95493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0" y="252635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FAD900"/>
                </a:solidFill>
              </a:rPr>
              <a:t>garden</a:t>
            </a:r>
            <a:endParaRPr sz="8800" dirty="0">
              <a:solidFill>
                <a:srgbClr val="FAD900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 rot="2466625">
            <a:off x="6568799" y="1131498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422576" y="1262120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9" name="Google Shape;112;p17">
            <a:extLst>
              <a:ext uri="{FF2B5EF4-FFF2-40B4-BE49-F238E27FC236}">
                <a16:creationId xmlns:a16="http://schemas.microsoft.com/office/drawing/2014/main" id="{59E091DC-F957-4815-B033-FB9EDFDD38F1}"/>
              </a:ext>
            </a:extLst>
          </p:cNvPr>
          <p:cNvSpPr txBox="1">
            <a:spLocks/>
          </p:cNvSpPr>
          <p:nvPr/>
        </p:nvSpPr>
        <p:spPr>
          <a:xfrm>
            <a:off x="1630004" y="1503276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house</a:t>
            </a:r>
          </a:p>
        </p:txBody>
      </p:sp>
      <p:sp>
        <p:nvSpPr>
          <p:cNvPr id="20" name="Google Shape;112;p17">
            <a:extLst>
              <a:ext uri="{FF2B5EF4-FFF2-40B4-BE49-F238E27FC236}">
                <a16:creationId xmlns:a16="http://schemas.microsoft.com/office/drawing/2014/main" id="{14E79BF4-7A5A-43FA-9483-694FA720F624}"/>
              </a:ext>
            </a:extLst>
          </p:cNvPr>
          <p:cNvSpPr txBox="1">
            <a:spLocks/>
          </p:cNvSpPr>
          <p:nvPr/>
        </p:nvSpPr>
        <p:spPr>
          <a:xfrm>
            <a:off x="3344698" y="279990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kitchen</a:t>
            </a:r>
          </a:p>
        </p:txBody>
      </p:sp>
      <p:sp>
        <p:nvSpPr>
          <p:cNvPr id="21" name="Google Shape;112;p17">
            <a:extLst>
              <a:ext uri="{FF2B5EF4-FFF2-40B4-BE49-F238E27FC236}">
                <a16:creationId xmlns:a16="http://schemas.microsoft.com/office/drawing/2014/main" id="{E29B4BF7-1178-41C1-9A84-BD4D6F4DD944}"/>
              </a:ext>
            </a:extLst>
          </p:cNvPr>
          <p:cNvSpPr txBox="1">
            <a:spLocks/>
          </p:cNvSpPr>
          <p:nvPr/>
        </p:nvSpPr>
        <p:spPr>
          <a:xfrm>
            <a:off x="5012001" y="4153885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8800" dirty="0">
                <a:solidFill>
                  <a:srgbClr val="FAD900"/>
                </a:solidFill>
              </a:rPr>
              <a:t>bedroom</a:t>
            </a:r>
          </a:p>
        </p:txBody>
      </p:sp>
      <p:pic>
        <p:nvPicPr>
          <p:cNvPr id="12" name="Picture 6" descr="Kid Closing Eyes Images, Stock Photos &amp;amp; Vectors | Shutterstock">
            <a:extLst>
              <a:ext uri="{FF2B5EF4-FFF2-40B4-BE49-F238E27FC236}">
                <a16:creationId xmlns:a16="http://schemas.microsoft.com/office/drawing/2014/main" id="{BF94F47E-A321-467F-9DA4-E67C9746D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1"/>
          <a:stretch/>
        </p:blipFill>
        <p:spPr bwMode="auto">
          <a:xfrm>
            <a:off x="159763" y="3220721"/>
            <a:ext cx="2512597" cy="1725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92274"/>
      </p:ext>
    </p:extLst>
  </p:cSld>
  <p:clrMapOvr>
    <a:masterClrMapping/>
  </p:clrMapOvr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306</Words>
  <Application>Microsoft Office PowerPoint</Application>
  <PresentationFormat>Экран (16:9)</PresentationFormat>
  <Paragraphs>143</Paragraphs>
  <Slides>28</Slides>
  <Notes>22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Bangers</vt:lpstr>
      <vt:lpstr>Arial</vt:lpstr>
      <vt:lpstr>Bahnschrift SemiCondensed</vt:lpstr>
      <vt:lpstr>Calibri</vt:lpstr>
      <vt:lpstr>Sniglet</vt:lpstr>
      <vt:lpstr>Jachimo template</vt:lpstr>
      <vt:lpstr>Презентация PowerPoint</vt:lpstr>
      <vt:lpstr>th [θ]</vt:lpstr>
      <vt:lpstr>Clap you hands when you hear the sound [θ]. </vt:lpstr>
      <vt:lpstr>Listen and repeat.</vt:lpstr>
      <vt:lpstr>garden</vt:lpstr>
      <vt:lpstr>garden</vt:lpstr>
      <vt:lpstr>garden</vt:lpstr>
      <vt:lpstr>garden</vt:lpstr>
      <vt:lpstr>garden</vt:lpstr>
      <vt:lpstr>garden</vt:lpstr>
      <vt:lpstr>garden</vt:lpstr>
      <vt:lpstr>garden</vt:lpstr>
      <vt:lpstr>Презентация PowerPoint</vt:lpstr>
      <vt:lpstr>garden</vt:lpstr>
      <vt:lpstr>garden</vt:lpstr>
      <vt:lpstr>garden</vt:lpstr>
      <vt:lpstr>garden</vt:lpstr>
      <vt:lpstr>Презентация PowerPoint</vt:lpstr>
      <vt:lpstr>Презентация PowerPoint</vt:lpstr>
      <vt:lpstr>Презентация PowerPoint</vt:lpstr>
      <vt:lpstr>Презентация PowerPoint</vt:lpstr>
      <vt:lpstr>Show me …</vt:lpstr>
      <vt:lpstr>Презентация PowerPoint</vt:lpstr>
      <vt:lpstr>Презентация PowerPoint</vt:lpstr>
      <vt:lpstr>Read and choose.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Maria Trubetskikh</cp:lastModifiedBy>
  <cp:revision>11</cp:revision>
  <dcterms:modified xsi:type="dcterms:W3CDTF">2021-11-23T04:28:12Z</dcterms:modified>
</cp:coreProperties>
</file>