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84" r:id="rId4"/>
    <p:sldId id="285" r:id="rId5"/>
    <p:sldId id="257" r:id="rId6"/>
    <p:sldId id="286" r:id="rId7"/>
    <p:sldId id="287" r:id="rId8"/>
    <p:sldId id="288" r:id="rId9"/>
    <p:sldId id="289" r:id="rId10"/>
    <p:sldId id="291" r:id="rId11"/>
    <p:sldId id="290" r:id="rId12"/>
    <p:sldId id="292" r:id="rId13"/>
    <p:sldId id="293" r:id="rId14"/>
    <p:sldId id="294" r:id="rId15"/>
    <p:sldId id="278" r:id="rId16"/>
    <p:sldId id="282" r:id="rId1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66FFCC"/>
    <a:srgbClr val="008000"/>
    <a:srgbClr val="333300"/>
    <a:srgbClr val="CC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9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33988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136650" y="5408613"/>
            <a:ext cx="507206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37163" cy="3929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73650" cy="4360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35575" cy="3927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73650" cy="4270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37163" cy="3929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73650" cy="4360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37163" cy="3929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73650" cy="4360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4100" y="1092200"/>
            <a:ext cx="5237163" cy="3929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6650" y="5408613"/>
            <a:ext cx="5073650" cy="4360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76416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61991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50090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3238" y="301625"/>
            <a:ext cx="9063037" cy="64484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4319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3330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411009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52233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96756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08827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3267183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4431008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589652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Для правки структуры щелкните мышью</a:t>
            </a:r>
          </a:p>
          <a:p>
            <a:pPr lvl="1"/>
            <a:r>
              <a:rPr lang="en-GB" altLang="en-US" smtClean="0"/>
              <a:t>Второй уровень структуры</a:t>
            </a:r>
          </a:p>
          <a:p>
            <a:pPr lvl="2"/>
            <a:r>
              <a:rPr lang="en-GB" altLang="en-US" smtClean="0"/>
              <a:t>Третий уровень структуры</a:t>
            </a:r>
          </a:p>
          <a:p>
            <a:pPr lvl="3"/>
            <a:r>
              <a:rPr lang="en-GB" altLang="en-US" smtClean="0"/>
              <a:t>Четвертый уровень структуры</a:t>
            </a:r>
          </a:p>
          <a:p>
            <a:pPr lvl="4"/>
            <a:r>
              <a:rPr lang="en-GB" altLang="en-US" smtClean="0"/>
              <a:t>Пятый уровень структуры</a:t>
            </a:r>
          </a:p>
          <a:p>
            <a:pPr lvl="4"/>
            <a:r>
              <a:rPr lang="en-GB" altLang="en-US" smtClean="0"/>
              <a:t>Шестой уровень структуры</a:t>
            </a:r>
          </a:p>
          <a:p>
            <a:pPr lvl="4"/>
            <a:r>
              <a:rPr lang="en-GB" altLang="en-US" smtClean="0"/>
              <a:t>Седьмой уровень структуры</a:t>
            </a:r>
          </a:p>
          <a:p>
            <a:pPr lvl="4"/>
            <a:r>
              <a:rPr lang="en-GB" altLang="en-US" smtClean="0"/>
              <a:t>Восьмой уровень структуры</a:t>
            </a:r>
          </a:p>
          <a:p>
            <a:pPr lvl="4"/>
            <a:r>
              <a:rPr lang="en-GB" altLang="en-US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96;&#1080;&#1088;&#1084;&#1072;\68baf5e711e768c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727944" y="2339677"/>
            <a:ext cx="6840760" cy="2208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360">
                <a:solidFill>
                  <a:srgbClr val="008000"/>
                </a:solidFill>
                <a:miter lim="800000"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563925" dir="14050136" algn="ctr" rotWithShape="0">
                  <a:srgbClr val="C7DFD3">
                    <a:alpha val="80011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27944" y="2843733"/>
            <a:ext cx="6696744" cy="2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Логопедическое пособие своими руками</a:t>
            </a:r>
          </a:p>
          <a:p>
            <a:pPr algn="ctr"/>
            <a:r>
              <a:rPr lang="ru-RU" altLang="en-US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«Ширма-грамотейка»</a:t>
            </a:r>
            <a:endParaRPr lang="ru-RU" altLang="en-US" sz="48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23763" y="1043533"/>
            <a:ext cx="3904981" cy="35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08264" y="5724053"/>
            <a:ext cx="4752528" cy="95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Подготовила: учитель-логопед </a:t>
            </a:r>
          </a:p>
          <a:p>
            <a:r>
              <a:rPr lang="ru-RU" altLang="en-US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МАДОУ № 2 г. Белебея</a:t>
            </a:r>
          </a:p>
          <a:p>
            <a:r>
              <a:rPr lang="ru-RU" altLang="en-US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Петрова Е. Ф.</a:t>
            </a:r>
            <a:endParaRPr lang="ru-RU" altLang="en-US" sz="20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864" y="611485"/>
            <a:ext cx="8064896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комбинированного вида № 2 «Звездочка» г.Белебея муниципального района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Белебеевский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район Республики Башкортостан</a:t>
            </a:r>
          </a:p>
        </p:txBody>
      </p:sp>
      <p:pic>
        <p:nvPicPr>
          <p:cNvPr id="8" name="68baf5e711e768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887913" y="3627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014663" y="1331913"/>
            <a:ext cx="49784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solidFill>
                <a:srgbClr val="008000"/>
              </a:solidFill>
              <a:effectLst>
                <a:outerShdw dist="40186" dir="1096358" algn="ctr" rotWithShape="0">
                  <a:srgbClr val="B2B2B2">
                    <a:alpha val="80011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88184" y="899517"/>
            <a:ext cx="2660344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Игра: «Один - много»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5816" y="539477"/>
            <a:ext cx="9001000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Игра: «Большой – маленький», «Назови ласково»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08464" y="539477"/>
            <a:ext cx="3408305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Игра: «Мой, моя, моё, мои»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8130" name="Picture 2" descr="C:\Users\1\Desktop\ширма\IMG_20220311_114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08" y="1835621"/>
            <a:ext cx="3286886" cy="438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C:\Users\1\Desktop\ширма\IMG_20220315_104800.jpg"/>
          <p:cNvPicPr>
            <a:picLocks noChangeAspect="1" noChangeArrowheads="1"/>
          </p:cNvPicPr>
          <p:nvPr/>
        </p:nvPicPr>
        <p:blipFill>
          <a:blip r:embed="rId5" cstate="print"/>
          <a:srcRect l="7334" r="11986" b="577"/>
          <a:stretch>
            <a:fillRect/>
          </a:stretch>
        </p:blipFill>
        <p:spPr bwMode="auto">
          <a:xfrm>
            <a:off x="4608264" y="1835621"/>
            <a:ext cx="475252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31800" y="31573"/>
            <a:ext cx="914501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r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r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Игра: «Расскажи-ка»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r"/>
              </a:tabLst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: развивать связную речь, расширять и активизировать словарь по лексическим темам; развивать умения правильно строить предложения, самостоятельно задавать и отвечать на вопросы; обучать детей составлению описательного рассказа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с опорой на план.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46082" name="Picture 2" descr="C:\Users\1\Desktop\ширма\IMG-20210829-WA0004.jpg"/>
          <p:cNvPicPr>
            <a:picLocks noChangeAspect="1" noChangeArrowheads="1"/>
          </p:cNvPicPr>
          <p:nvPr/>
        </p:nvPicPr>
        <p:blipFill>
          <a:blip r:embed="rId3" cstate="print"/>
          <a:srcRect l="9823" r="13382"/>
          <a:stretch>
            <a:fillRect/>
          </a:stretch>
        </p:blipFill>
        <p:spPr bwMode="auto">
          <a:xfrm>
            <a:off x="935856" y="1187549"/>
            <a:ext cx="3528392" cy="6126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3" descr="C:\Users\1\Desktop\ширма\IMG_20220314_104052.jpg"/>
          <p:cNvPicPr>
            <a:picLocks noChangeAspect="1" noChangeArrowheads="1"/>
          </p:cNvPicPr>
          <p:nvPr/>
        </p:nvPicPr>
        <p:blipFill>
          <a:blip r:embed="rId4" cstate="print"/>
          <a:srcRect t="13307" r="7326"/>
          <a:stretch>
            <a:fillRect/>
          </a:stretch>
        </p:blipFill>
        <p:spPr bwMode="auto">
          <a:xfrm>
            <a:off x="5184328" y="1259557"/>
            <a:ext cx="3960440" cy="277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C:\Users\1\Desktop\ширма\IMG_20220314_1042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4328" y="4211885"/>
            <a:ext cx="4042419" cy="303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647824" y="247620"/>
            <a:ext cx="87849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r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Игра: «Звуковая цепочка»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r"/>
              </a:tabLst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 развитие фонематических представлений, активизация словаря.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51202" name="Picture 2" descr="C:\Users\1\Desktop\ширма\IMG-20210829-WA0001.jpg"/>
          <p:cNvPicPr>
            <a:picLocks noChangeAspect="1" noChangeArrowheads="1"/>
          </p:cNvPicPr>
          <p:nvPr/>
        </p:nvPicPr>
        <p:blipFill>
          <a:blip r:embed="rId3" cstate="print"/>
          <a:srcRect r="8917"/>
          <a:stretch>
            <a:fillRect/>
          </a:stretch>
        </p:blipFill>
        <p:spPr bwMode="auto">
          <a:xfrm>
            <a:off x="503808" y="1331565"/>
            <a:ext cx="3869169" cy="566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3" name="Picture 3" descr="C:\Users\1\Desktop\ширма\IMG-20210829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2320" y="881515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C:\Users\1\Desktop\ширма\IMG_20220315_1047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320" y="4139877"/>
            <a:ext cx="4186435" cy="313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1840" y="467469"/>
            <a:ext cx="8568952" cy="10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/>
                </a:solidFill>
                <a:latin typeface="+mn-lt"/>
              </a:rPr>
              <a:t>Игра «Угадай слово»,  «Подбери схему», «Звуковые дорожки» «Квартирка для звука»</a:t>
            </a:r>
          </a:p>
          <a:p>
            <a:r>
              <a:rPr lang="ru-RU" sz="1400" b="1" i="1" dirty="0" smtClean="0">
                <a:solidFill>
                  <a:schemeClr val="accent6"/>
                </a:solidFill>
                <a:latin typeface="+mn-lt"/>
              </a:rPr>
              <a:t>Цель: развивать фонематические представления, упражнять в звуковом анализе и синтезе слов; упражнять в определении места звука в слове.</a:t>
            </a:r>
            <a:endParaRPr lang="ru-RU" sz="14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50177" name="Picture 1" descr="C:\Users\1\Desktop\ширма\IMG-20210829-WA0002 (1).jpg"/>
          <p:cNvPicPr>
            <a:picLocks noChangeAspect="1" noChangeArrowheads="1"/>
          </p:cNvPicPr>
          <p:nvPr/>
        </p:nvPicPr>
        <p:blipFill>
          <a:blip r:embed="rId3" cstate="print"/>
          <a:srcRect r="12124"/>
          <a:stretch>
            <a:fillRect/>
          </a:stretch>
        </p:blipFill>
        <p:spPr bwMode="auto">
          <a:xfrm>
            <a:off x="431800" y="2841244"/>
            <a:ext cx="2880320" cy="437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8" name="Picture 2" descr="C:\Users\1\Desktop\ширма\IMG-20210829-WA0005 (1).jpg"/>
          <p:cNvPicPr>
            <a:picLocks noChangeAspect="1" noChangeArrowheads="1"/>
          </p:cNvPicPr>
          <p:nvPr/>
        </p:nvPicPr>
        <p:blipFill>
          <a:blip r:embed="rId4" cstate="print"/>
          <a:srcRect r="9605"/>
          <a:stretch>
            <a:fillRect/>
          </a:stretch>
        </p:blipFill>
        <p:spPr bwMode="auto">
          <a:xfrm>
            <a:off x="3456136" y="1835621"/>
            <a:ext cx="288032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9" name="Picture 3" descr="C:\Users\1\Desktop\ширма\IMG_20220315_105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2470" y="2843733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151880" y="589633"/>
            <a:ext cx="345638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Игра: «Придумай предложение и составь рассказ»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: Формировать у детей грамматические навыки, развивать связную речь, упражнять в составлении схемы предложения.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904408" y="631464"/>
            <a:ext cx="33843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Игра: «Мотай-ка», «Ленточный коврик»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развивать мелкую моторику рук,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внимание, память.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49155" name="Picture 3" descr="C:\Users\1\Desktop\ширма\IMG-20210829-WA0006 (1).jpg"/>
          <p:cNvPicPr>
            <a:picLocks noChangeAspect="1" noChangeArrowheads="1"/>
          </p:cNvPicPr>
          <p:nvPr/>
        </p:nvPicPr>
        <p:blipFill>
          <a:blip r:embed="rId3" cstate="print"/>
          <a:srcRect l="7018" t="1754" r="4094"/>
          <a:stretch>
            <a:fillRect/>
          </a:stretch>
        </p:blipFill>
        <p:spPr bwMode="auto">
          <a:xfrm>
            <a:off x="1151880" y="2555701"/>
            <a:ext cx="3168352" cy="466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C:\Users\1\Desktop\ширма\IMG_20220315_084158.jpg"/>
          <p:cNvPicPr>
            <a:picLocks noChangeAspect="1" noChangeArrowheads="1"/>
          </p:cNvPicPr>
          <p:nvPr/>
        </p:nvPicPr>
        <p:blipFill>
          <a:blip r:embed="rId4" cstate="print"/>
          <a:srcRect r="19375" b="6522"/>
          <a:stretch>
            <a:fillRect/>
          </a:stretch>
        </p:blipFill>
        <p:spPr bwMode="auto">
          <a:xfrm>
            <a:off x="5976416" y="4427909"/>
            <a:ext cx="3312368" cy="28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7" name="Picture 5" descr="C:\Users\1\Desktop\ширма\IMG_20220314_104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04408" y="1835621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360363" y="1095375"/>
            <a:ext cx="93535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5688384" y="2699717"/>
            <a:ext cx="4392241" cy="4859958"/>
            <a:chOff x="3220" y="1383"/>
            <a:chExt cx="3130" cy="3379"/>
          </a:xfrm>
        </p:grpSpPr>
        <p:pic>
          <p:nvPicPr>
            <p:cNvPr id="40970" name="Picture 10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" y="1383"/>
              <a:ext cx="1275" cy="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68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20" y="1949"/>
              <a:ext cx="2767" cy="2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5816" y="577815"/>
            <a:ext cx="8712968" cy="326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Данное пособие предназначено для учителей-логопедов, педагогов дошкольных образовательных учреждений. Может быть использовано в индивидуальных, подгрупповых и фронтальных формах организованной образовательной деятельности в группах компенсирующего, а также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общеразвивающего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вида для детей старшего дошкольного возраста;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 самостоятельной деятельности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на «Коррекционном часе» воспитателя;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рекомендовано для занятий с родителями в домашних условиях.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825" y="4211885"/>
            <a:ext cx="6480720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Monotype Corsiva" pitchFamily="66" charset="0"/>
              </a:rPr>
              <a:t>Вариантов игр множество, всё зависит </a:t>
            </a:r>
          </a:p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Monotype Corsiva" pitchFamily="66" charset="0"/>
              </a:rPr>
              <a:t>от вас и вашей фантазии. </a:t>
            </a:r>
          </a:p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Monotype Corsiva" pitchFamily="66" charset="0"/>
              </a:rPr>
              <a:t>Желаю творческих успехов!</a:t>
            </a:r>
            <a:endParaRPr lang="ru-RU" sz="2800" b="1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2087984" y="2843733"/>
            <a:ext cx="6191250" cy="1822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az-Cyrl-AZ" sz="3600" kern="10" dirty="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Спасибо за внимание!</a:t>
            </a:r>
            <a:endParaRPr lang="en-US" sz="3600" kern="10" dirty="0">
              <a:ln w="9525">
                <a:solidFill>
                  <a:srgbClr val="99CC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3" name="WordArt 9"/>
          <p:cNvSpPr>
            <a:spLocks noChangeArrowheads="1" noChangeShapeType="1" noTextEdit="1"/>
          </p:cNvSpPr>
          <p:nvPr/>
        </p:nvSpPr>
        <p:spPr bwMode="auto">
          <a:xfrm>
            <a:off x="503808" y="1835621"/>
            <a:ext cx="9109075" cy="831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kern="10" dirty="0">
              <a:solidFill>
                <a:srgbClr val="008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Monotype Corsiva" pitchFamily="66" charset="0"/>
              </a:rPr>
              <a:t>«Ширма-грамотейка»</a:t>
            </a:r>
            <a:endParaRPr lang="ru-RU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888" y="1691605"/>
            <a:ext cx="799288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7824" y="679374"/>
            <a:ext cx="900075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«Игра не пустая забава. Она необходима для счастья детей, для их здоровья и правильного развития».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Д.В.Менджерицкая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6" name="Picture 2" descr="C:\Users\1\Desktop\ширма\mRJVltZXHr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08" y="2843733"/>
            <a:ext cx="356308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1\Desktop\ширма\IMG_20220311_113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216" y="2915741"/>
            <a:ext cx="5568619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1292225" y="646113"/>
            <a:ext cx="6548438" cy="5942012"/>
            <a:chOff x="-862" y="0"/>
            <a:chExt cx="4127" cy="3743"/>
          </a:xfrm>
        </p:grpSpPr>
        <p:pic>
          <p:nvPicPr>
            <p:cNvPr id="12302" name="Picture 14" descr="6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1426142">
              <a:off x="-862" y="0"/>
              <a:ext cx="4127" cy="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864" y="1141"/>
              <a:ext cx="1307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tabLst>
                  <a:tab pos="1143000" algn="l"/>
                  <a:tab pos="5295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1143000" algn="l"/>
                  <a:tab pos="5295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143000" algn="l"/>
                  <a:tab pos="5295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143000" algn="l"/>
                  <a:tab pos="5295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143000" algn="l"/>
                  <a:tab pos="5295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143000" algn="l"/>
                  <a:tab pos="5295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143000" algn="l"/>
                  <a:tab pos="5295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143000" algn="l"/>
                  <a:tab pos="5295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143000" algn="l"/>
                  <a:tab pos="5295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en-US" sz="2800" b="1" dirty="0" smtClean="0">
                  <a:solidFill>
                    <a:srgbClr val="CC0000"/>
                  </a:solidFill>
                  <a:latin typeface="Monotype Corsiva" panose="03010101010201010101" pitchFamily="66" charset="0"/>
                </a:rPr>
                <a:t>Цель пособия:</a:t>
              </a:r>
              <a:endParaRPr lang="ru-RU" altLang="en-US" sz="1600" b="1" dirty="0">
                <a:solidFill>
                  <a:srgbClr val="CC0000"/>
                </a:solidFill>
                <a:latin typeface="Monotype Corsiva" panose="03010101010201010101" pitchFamily="66" charset="0"/>
              </a:endParaRPr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272" y="1746"/>
              <a:ext cx="249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endParaRPr lang="ru-RU" altLang="en-US" sz="2000" b="1" dirty="0">
                <a:solidFill>
                  <a:schemeClr val="tx1"/>
                </a:solidFill>
                <a:latin typeface="Monotype Corsiva" panose="03010101010201010101" pitchFamily="66" charset="0"/>
              </a:endParaRPr>
            </a:p>
          </p:txBody>
        </p:sp>
      </p:grpSp>
      <p:sp>
        <p:nvSpPr>
          <p:cNvPr id="12304" name="WordArt 1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111750" y="1150938"/>
            <a:ext cx="4103688" cy="684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2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Задачи:</a:t>
            </a:r>
            <a:endParaRPr lang="az-Cyrl-AZ" sz="32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Segoe Print" pitchFamily="2" charset="0"/>
              <a:cs typeface="Times New Roman" panose="02020603050405020304" pitchFamily="18" charset="0"/>
            </a:endParaRPr>
          </a:p>
        </p:txBody>
      </p:sp>
      <p:pic>
        <p:nvPicPr>
          <p:cNvPr id="12311" name="Picture 23" descr="чт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963" y="4787900"/>
            <a:ext cx="2951162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4752280" y="2195661"/>
            <a:ext cx="5112445" cy="504651"/>
          </a:xfrm>
          <a:prstGeom prst="homePlate">
            <a:avLst>
              <a:gd name="adj" fmla="val 136441"/>
            </a:avLst>
          </a:prstGeom>
          <a:solidFill>
            <a:schemeClr val="accent1">
              <a:lumMod val="40000"/>
              <a:lumOff val="60000"/>
              <a:alpha val="55000"/>
            </a:schemeClr>
          </a:solidFill>
          <a:ln w="38100" cmpd="dbl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Развивать артикуляционную моторику</a:t>
            </a:r>
            <a:endParaRPr lang="ru-RU" altLang="en-US" sz="1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47824" y="2909642"/>
            <a:ext cx="35283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создание условий для развития фонематической,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лексико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-грамматической стороны речи и формирования предпосылок грамотности, а также развитию коммуникативных, творческих способностей у детей старшего дошкольного возраста.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4752280" y="2915741"/>
            <a:ext cx="5184577" cy="720080"/>
          </a:xfrm>
          <a:prstGeom prst="homePlate">
            <a:avLst>
              <a:gd name="adj" fmla="val 136441"/>
            </a:avLst>
          </a:prstGeom>
          <a:solidFill>
            <a:schemeClr val="accent1">
              <a:lumMod val="40000"/>
              <a:lumOff val="60000"/>
              <a:alpha val="55000"/>
            </a:schemeClr>
          </a:solidFill>
          <a:ln w="38100" cmpd="dbl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Актуализировать и расширять словарный запас; </a:t>
            </a:r>
          </a:p>
          <a:p>
            <a:r>
              <a:rPr lang="ru-RU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формировать лексико-грамматический строй речи;</a:t>
            </a:r>
          </a:p>
          <a:p>
            <a:r>
              <a:rPr lang="ru-RU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развивать связную речь</a:t>
            </a:r>
            <a:endParaRPr lang="ru-RU" altLang="en-US" sz="1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4752280" y="3851845"/>
            <a:ext cx="5184576" cy="648071"/>
          </a:xfrm>
          <a:prstGeom prst="homePlate">
            <a:avLst>
              <a:gd name="adj" fmla="val 136441"/>
            </a:avLst>
          </a:prstGeom>
          <a:solidFill>
            <a:schemeClr val="accent1">
              <a:lumMod val="40000"/>
              <a:lumOff val="60000"/>
              <a:alpha val="55000"/>
            </a:schemeClr>
          </a:solidFill>
          <a:ln w="38100" cmpd="dbl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Автоматизировать звуки; развивать фонематический</a:t>
            </a:r>
          </a:p>
          <a:p>
            <a:r>
              <a:rPr lang="ru-RU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слух и восприятие; развивать и совершенствовать </a:t>
            </a:r>
          </a:p>
          <a:p>
            <a:r>
              <a:rPr lang="ru-RU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навыки звукового анализа и синтеза</a:t>
            </a:r>
            <a:endParaRPr lang="ru-RU" altLang="en-US" sz="1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4752280" y="4715941"/>
            <a:ext cx="5112445" cy="504651"/>
          </a:xfrm>
          <a:prstGeom prst="homePlate">
            <a:avLst>
              <a:gd name="adj" fmla="val 136441"/>
            </a:avLst>
          </a:prstGeom>
          <a:solidFill>
            <a:schemeClr val="accent1">
              <a:lumMod val="40000"/>
              <a:lumOff val="60000"/>
              <a:alpha val="55000"/>
            </a:schemeClr>
          </a:solidFill>
          <a:ln w="38100" cmpd="dbl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Развивать мышление, сенсорное восприятие,</a:t>
            </a:r>
          </a:p>
          <a:p>
            <a:r>
              <a:rPr lang="ru-RU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мелкую моторику рук и воздушную струю</a:t>
            </a:r>
            <a:endParaRPr lang="ru-RU" altLang="en-US" sz="1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4752280" y="5436021"/>
            <a:ext cx="5112445" cy="504651"/>
          </a:xfrm>
          <a:prstGeom prst="homePlate">
            <a:avLst>
              <a:gd name="adj" fmla="val 136441"/>
            </a:avLst>
          </a:prstGeom>
          <a:solidFill>
            <a:schemeClr val="accent1">
              <a:lumMod val="40000"/>
              <a:lumOff val="60000"/>
              <a:alpha val="55000"/>
            </a:schemeClr>
          </a:solidFill>
          <a:ln w="38100" cmpd="dbl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Формировать познавательный интерес и </a:t>
            </a:r>
          </a:p>
          <a:p>
            <a:r>
              <a:rPr lang="ru-RU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любознательность</a:t>
            </a:r>
            <a:endParaRPr lang="ru-RU" altLang="en-US" sz="1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4752280" y="6156101"/>
            <a:ext cx="5112445" cy="504651"/>
          </a:xfrm>
          <a:prstGeom prst="homePlate">
            <a:avLst>
              <a:gd name="adj" fmla="val 136441"/>
            </a:avLst>
          </a:prstGeom>
          <a:solidFill>
            <a:schemeClr val="accent1">
              <a:lumMod val="40000"/>
              <a:lumOff val="60000"/>
              <a:alpha val="55000"/>
            </a:schemeClr>
          </a:solidFill>
          <a:ln w="38100" cmpd="dbl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Воспитывать любознательность и инициативу</a:t>
            </a:r>
            <a:endParaRPr lang="ru-RU" altLang="en-US" sz="1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23000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12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7" name="Picture 3" descr="C:\Users\1\Desktop\ширма\IMG-20210829-WA000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128" y="2411685"/>
            <a:ext cx="351039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C:\Users\1\Desktop\ширма\IMG-20210829-WA000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1034" y="395461"/>
            <a:ext cx="334837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9" name="Picture 5" descr="C:\Users\1\Desktop\ширма\IMG-20210829-WA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" y="395461"/>
            <a:ext cx="3428944" cy="457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7824" y="467469"/>
            <a:ext cx="8928992" cy="207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Ширма представлена тремя секциями: на двух из них расположены полотна с карманом и  липучками. На третьей секции расположен тренажер для развития воздушной струи и развития мелкой моторики рук. </a:t>
            </a:r>
          </a:p>
          <a:p>
            <a:endParaRPr lang="ru-RU" dirty="0"/>
          </a:p>
        </p:txBody>
      </p:sp>
      <p:pic>
        <p:nvPicPr>
          <p:cNvPr id="27649" name="Picture 1" descr="C:\Users\1\Desktop\ширма\IMG_20220311_113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4168" y="2771725"/>
            <a:ext cx="3031814" cy="4042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C:\Users\1\Desktop\ширма\IMG_20220311_113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0512" y="2771725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1\Desktop\ширма\IMG_20220311_1131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784" y="2771725"/>
            <a:ext cx="3049816" cy="406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935856" y="467469"/>
            <a:ext cx="8784976" cy="7200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chemeClr val="accent1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Ширма-грамотейка очень удобна в использовании</a:t>
            </a:r>
            <a:endParaRPr lang="ru-RU" sz="3600" kern="10" dirty="0">
              <a:solidFill>
                <a:schemeClr val="accent1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76263" y="1690688"/>
            <a:ext cx="3816353" cy="2449512"/>
            <a:chOff x="227" y="703"/>
            <a:chExt cx="2404" cy="1543"/>
          </a:xfrm>
        </p:grpSpPr>
        <p:pic>
          <p:nvPicPr>
            <p:cNvPr id="35847" name="Picture 7" descr="list4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7" y="703"/>
              <a:ext cx="2404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499" y="1253"/>
              <a:ext cx="1497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itchFamily="2" charset="2"/>
                <a:buChar char="Ø"/>
              </a:pPr>
              <a:r>
                <a:rPr lang="ru-RU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Ширма легко раскладывается и трансформируется;</a:t>
              </a:r>
              <a:endParaRPr lang="ru-RU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5851" name="Picture 11" descr="list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400" y="1763613"/>
            <a:ext cx="3932238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7416576" y="2639931"/>
            <a:ext cx="1872208" cy="60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Char char=""/>
            </a:pPr>
            <a:r>
              <a:rPr lang="ru-RU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все детали ширмы съемные; </a:t>
            </a:r>
            <a:endParaRPr lang="ru-RU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543550" y="4705350"/>
            <a:ext cx="4392613" cy="2819400"/>
            <a:chOff x="3402" y="2835"/>
            <a:chExt cx="2767" cy="1776"/>
          </a:xfrm>
        </p:grpSpPr>
        <p:pic>
          <p:nvPicPr>
            <p:cNvPr id="35854" name="Picture 14" descr="list4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78691" flipH="1">
              <a:off x="3402" y="2835"/>
              <a:ext cx="2767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60" name="Rectangle 20"/>
            <p:cNvSpPr>
              <a:spLocks noChangeArrowheads="1"/>
            </p:cNvSpPr>
            <p:nvPr/>
          </p:nvSpPr>
          <p:spPr bwMode="auto">
            <a:xfrm>
              <a:off x="4763" y="2924"/>
              <a:ext cx="726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tabLst>
                  <a:tab pos="1778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indent="-563563">
                <a:tabLst>
                  <a:tab pos="1778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50938">
                <a:tabLst>
                  <a:tab pos="1778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778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778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78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78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78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7800" algn="l"/>
                  <a:tab pos="914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SzTx/>
              </a:pPr>
              <a:endParaRPr lang="ru-RU" altLang="en-US" dirty="0"/>
            </a:p>
          </p:txBody>
        </p:sp>
        <p:sp>
          <p:nvSpPr>
            <p:cNvPr id="35863" name="Rectangle 23"/>
            <p:cNvSpPr>
              <a:spLocks noChangeArrowheads="1"/>
            </p:cNvSpPr>
            <p:nvPr/>
          </p:nvSpPr>
          <p:spPr bwMode="auto">
            <a:xfrm>
              <a:off x="3992" y="3205"/>
              <a:ext cx="1906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ru-RU" altLang="en-US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Пособия для игр (картинки, символы, буквы, схемы) </a:t>
              </a:r>
              <a:r>
                <a:rPr lang="ru-RU" altLang="en-US" dirty="0" err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заламинированны</a:t>
              </a:r>
              <a:r>
                <a:rPr lang="ru-RU" altLang="en-US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и хранятся в пластиковом боксе;</a:t>
              </a:r>
              <a:endParaRPr lang="ru-RU" altLang="en-US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44464" y="4632325"/>
            <a:ext cx="4246562" cy="2927350"/>
            <a:chOff x="317" y="2789"/>
            <a:chExt cx="2630" cy="1776"/>
          </a:xfrm>
        </p:grpSpPr>
        <p:pic>
          <p:nvPicPr>
            <p:cNvPr id="35866" name="Picture 26" descr="list4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78691">
              <a:off x="317" y="2789"/>
              <a:ext cx="2630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69" name="Rectangle 29"/>
            <p:cNvSpPr>
              <a:spLocks noChangeArrowheads="1"/>
            </p:cNvSpPr>
            <p:nvPr/>
          </p:nvSpPr>
          <p:spPr bwMode="auto">
            <a:xfrm>
              <a:off x="584" y="3359"/>
              <a:ext cx="1561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Wingdings" panose="05000000000000000000" pitchFamily="2" charset="2"/>
                <a:buChar char=""/>
              </a:pPr>
              <a:r>
                <a:rPr lang="ru-RU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Весь картинный материал крепится с помощью липучек;</a:t>
              </a:r>
              <a:endParaRPr lang="ru-RU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5873" name="Picture 33" descr="девоч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8104" y="2699717"/>
            <a:ext cx="3568700" cy="448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0" name="Picture 2" descr="C:\Users\1\Desktop\ширма\IMG_20220311_113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75090" y="467469"/>
            <a:ext cx="248427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1" name="Picture 3" descr="C:\Users\1\Desktop\ширма\IMG_20220311_1123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152" y="4499917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C:\Users\1\Desktop\ширма\IMG_20220311_1135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792" y="4499917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1\Desktop\ширма\IMG_20220315_0843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832" y="467469"/>
            <a:ext cx="248427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esktop\ширма\IMG_20220315_0842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0192" y="539477"/>
            <a:ext cx="248427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1\Desktop\ширма\IMG_20220315_0848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0512" y="4571925"/>
            <a:ext cx="2904323" cy="217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5816" y="451053"/>
            <a:ext cx="9145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Игры с использованием пособия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«Ширма-грамотейка»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31800" y="1619598"/>
            <a:ext cx="9134475" cy="792088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accent6"/>
                </a:solidFill>
              </a:rPr>
              <a:t>Игра: «Весёлый ёжик»</a:t>
            </a:r>
            <a:endParaRPr lang="ru-RU" sz="2000" dirty="0" smtClean="0">
              <a:solidFill>
                <a:schemeClr val="accent6"/>
              </a:solidFill>
            </a:endParaRPr>
          </a:p>
          <a:p>
            <a:r>
              <a:rPr lang="ru-RU" sz="1400" i="1" u="sng" dirty="0" smtClean="0">
                <a:solidFill>
                  <a:schemeClr val="accent6"/>
                </a:solidFill>
              </a:rPr>
              <a:t>Цель:</a:t>
            </a:r>
            <a:r>
              <a:rPr lang="ru-RU" sz="1400" dirty="0" smtClean="0">
                <a:solidFill>
                  <a:schemeClr val="accent6"/>
                </a:solidFill>
              </a:rPr>
              <a:t> развитие артикуляционной моторики, отработка артикуляционных укладов на заданный звук. </a:t>
            </a:r>
          </a:p>
          <a:p>
            <a:endParaRPr lang="ru-RU" dirty="0"/>
          </a:p>
        </p:txBody>
      </p:sp>
      <p:pic>
        <p:nvPicPr>
          <p:cNvPr id="2051" name="Picture 3" descr="C:\Users\1\Desktop\ширма\IMG-20210829-WA000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2507017"/>
            <a:ext cx="2664296" cy="35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1\Desktop\ширма\IMG_20220314_103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6096" y="3563813"/>
            <a:ext cx="4090424" cy="306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1\Desktop\ширма\IMG_20220311_114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2560" y="2555701"/>
            <a:ext cx="2599766" cy="346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9832" y="467469"/>
            <a:ext cx="9001000" cy="57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/>
                </a:solidFill>
                <a:latin typeface="+mn-lt"/>
              </a:rPr>
              <a:t>Игра: «Ветерок</a:t>
            </a:r>
          </a:p>
          <a:p>
            <a:pPr algn="ctr"/>
            <a:r>
              <a:rPr lang="ru-RU" sz="1400" dirty="0" smtClean="0">
                <a:solidFill>
                  <a:schemeClr val="accent6"/>
                </a:solidFill>
                <a:latin typeface="+mn-lt"/>
              </a:rPr>
              <a:t>Цель: развитие воздушной струи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7107" name="Picture 3" descr="C:\Users\1\Desktop\ширма\IMG_20220311_113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08" y="1115541"/>
            <a:ext cx="4042421" cy="303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C:\Users\1\Desktop\ширма\IMG_20220311_113709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376" y="1115541"/>
            <a:ext cx="4052391" cy="303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9" name="Picture 5" descr="C:\Users\1\Desktop\ширма\IMG_20220314_104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080" y="4211885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512</Words>
  <Application>Microsoft Office PowerPoint</Application>
  <PresentationFormat>Произвольный</PresentationFormat>
  <Paragraphs>60</Paragraphs>
  <Slides>16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«Ширма-грамотейка»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сенсорной алалии</dc:title>
  <cp:lastModifiedBy>1</cp:lastModifiedBy>
  <cp:revision>209</cp:revision>
  <cp:lastPrinted>1601-01-01T00:00:00Z</cp:lastPrinted>
  <dcterms:created xsi:type="dcterms:W3CDTF">2012-09-11T19:45:40Z</dcterms:created>
  <dcterms:modified xsi:type="dcterms:W3CDTF">2022-03-16T16:41:43Z</dcterms:modified>
</cp:coreProperties>
</file>