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8A6E60-46DA-4759-8E4F-C7E33DF07F6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36B6A4-928B-4677-AEFA-9B7D39837AE8}">
      <dgm:prSet/>
      <dgm:spPr/>
      <dgm:t>
        <a:bodyPr/>
        <a:lstStyle/>
        <a:p>
          <a:pPr rtl="0"/>
          <a:r>
            <a:rPr lang="ru-RU" dirty="0" smtClean="0"/>
            <a:t>федерализм;</a:t>
          </a:r>
          <a:endParaRPr lang="ru-RU" dirty="0"/>
        </a:p>
      </dgm:t>
    </dgm:pt>
    <dgm:pt modelId="{D01BC0B1-A64B-402D-AAC9-C047C90E0153}" type="parTrans" cxnId="{AF323E8C-48FD-475C-AF4E-1DBCC64C06F5}">
      <dgm:prSet/>
      <dgm:spPr/>
      <dgm:t>
        <a:bodyPr/>
        <a:lstStyle/>
        <a:p>
          <a:endParaRPr lang="ru-RU"/>
        </a:p>
      </dgm:t>
    </dgm:pt>
    <dgm:pt modelId="{8BC2750D-57C0-4665-8AE0-7494A2525990}" type="sibTrans" cxnId="{AF323E8C-48FD-475C-AF4E-1DBCC64C06F5}">
      <dgm:prSet/>
      <dgm:spPr/>
      <dgm:t>
        <a:bodyPr/>
        <a:lstStyle/>
        <a:p>
          <a:endParaRPr lang="ru-RU"/>
        </a:p>
      </dgm:t>
    </dgm:pt>
    <dgm:pt modelId="{384EA20C-E2C1-467F-8E23-54BF74FF1111}">
      <dgm:prSet/>
      <dgm:spPr/>
      <dgm:t>
        <a:bodyPr/>
        <a:lstStyle/>
        <a:p>
          <a:pPr rtl="0"/>
          <a:r>
            <a:rPr lang="ru-RU" dirty="0" smtClean="0"/>
            <a:t>законность;</a:t>
          </a:r>
          <a:endParaRPr lang="ru-RU" dirty="0"/>
        </a:p>
      </dgm:t>
    </dgm:pt>
    <dgm:pt modelId="{D5DFF1A1-534F-45EB-9F5D-6BFFBEE0A604}" type="parTrans" cxnId="{3B0326FD-B8AE-4546-94B3-F667E1AEDA18}">
      <dgm:prSet/>
      <dgm:spPr/>
      <dgm:t>
        <a:bodyPr/>
        <a:lstStyle/>
        <a:p>
          <a:endParaRPr lang="ru-RU"/>
        </a:p>
      </dgm:t>
    </dgm:pt>
    <dgm:pt modelId="{872238B4-B3CD-4AFB-90EE-FFB9E33D5A0F}" type="sibTrans" cxnId="{3B0326FD-B8AE-4546-94B3-F667E1AEDA18}">
      <dgm:prSet/>
      <dgm:spPr/>
      <dgm:t>
        <a:bodyPr/>
        <a:lstStyle/>
        <a:p>
          <a:endParaRPr lang="ru-RU"/>
        </a:p>
      </dgm:t>
    </dgm:pt>
    <dgm:pt modelId="{5EB2D178-2FC7-4C56-98AA-53480CB5D717}">
      <dgm:prSet/>
      <dgm:spPr/>
      <dgm:t>
        <a:bodyPr/>
        <a:lstStyle/>
        <a:p>
          <a:pPr rtl="0"/>
          <a:r>
            <a:rPr lang="ru-RU" dirty="0" smtClean="0"/>
            <a:t>гласность;</a:t>
          </a:r>
          <a:endParaRPr lang="ru-RU" dirty="0"/>
        </a:p>
      </dgm:t>
    </dgm:pt>
    <dgm:pt modelId="{038C8C94-4DE2-4A18-9D3E-3A295A952E8B}" type="parTrans" cxnId="{9C230356-4A9C-4C83-AA12-92B7C4A258B0}">
      <dgm:prSet/>
      <dgm:spPr/>
      <dgm:t>
        <a:bodyPr/>
        <a:lstStyle/>
        <a:p>
          <a:endParaRPr lang="ru-RU"/>
        </a:p>
      </dgm:t>
    </dgm:pt>
    <dgm:pt modelId="{97A9E640-EC1C-47E3-B21E-EA5C60FF4570}" type="sibTrans" cxnId="{9C230356-4A9C-4C83-AA12-92B7C4A258B0}">
      <dgm:prSet/>
      <dgm:spPr/>
      <dgm:t>
        <a:bodyPr/>
        <a:lstStyle/>
        <a:p>
          <a:endParaRPr lang="ru-RU"/>
        </a:p>
      </dgm:t>
    </dgm:pt>
    <dgm:pt modelId="{F98D7686-44AE-4385-AA10-E7A9D5B20E3C}">
      <dgm:prSet/>
      <dgm:spPr/>
      <dgm:t>
        <a:bodyPr/>
        <a:lstStyle/>
        <a:p>
          <a:pPr rtl="0"/>
          <a:r>
            <a:rPr lang="ru-RU" dirty="0" smtClean="0"/>
            <a:t>плановость;</a:t>
          </a:r>
          <a:endParaRPr lang="ru-RU" dirty="0"/>
        </a:p>
      </dgm:t>
    </dgm:pt>
    <dgm:pt modelId="{5759DBC5-5EC9-48E9-8E63-F767A3F8413D}" type="parTrans" cxnId="{719758E1-E167-499A-BD42-13FD4F0D47EA}">
      <dgm:prSet/>
      <dgm:spPr/>
      <dgm:t>
        <a:bodyPr/>
        <a:lstStyle/>
        <a:p>
          <a:endParaRPr lang="ru-RU"/>
        </a:p>
      </dgm:t>
    </dgm:pt>
    <dgm:pt modelId="{821F3ADC-78A1-4C84-AA85-8CB1E6DA3CD7}" type="sibTrans" cxnId="{719758E1-E167-499A-BD42-13FD4F0D47EA}">
      <dgm:prSet/>
      <dgm:spPr/>
      <dgm:t>
        <a:bodyPr/>
        <a:lstStyle/>
        <a:p>
          <a:endParaRPr lang="ru-RU"/>
        </a:p>
      </dgm:t>
    </dgm:pt>
    <dgm:pt modelId="{81DA4E73-C2E0-4FF9-8706-F8D67B174596}">
      <dgm:prSet/>
      <dgm:spPr/>
      <dgm:t>
        <a:bodyPr/>
        <a:lstStyle/>
        <a:p>
          <a:pPr rtl="0"/>
          <a:r>
            <a:rPr lang="ru-RU" dirty="0" smtClean="0"/>
            <a:t>самостоятельность и государственная поддержка местного самоуправления. </a:t>
          </a:r>
          <a:endParaRPr lang="ru-RU" dirty="0"/>
        </a:p>
      </dgm:t>
    </dgm:pt>
    <dgm:pt modelId="{D85CDBBC-68FD-4F27-AC96-F72824E1D809}" type="parTrans" cxnId="{97E68DD6-1BC1-4158-B772-C707C6271040}">
      <dgm:prSet/>
      <dgm:spPr/>
      <dgm:t>
        <a:bodyPr/>
        <a:lstStyle/>
        <a:p>
          <a:endParaRPr lang="ru-RU"/>
        </a:p>
      </dgm:t>
    </dgm:pt>
    <dgm:pt modelId="{69D07929-6CFA-4756-A9AA-4A606F78BB36}" type="sibTrans" cxnId="{97E68DD6-1BC1-4158-B772-C707C6271040}">
      <dgm:prSet/>
      <dgm:spPr/>
      <dgm:t>
        <a:bodyPr/>
        <a:lstStyle/>
        <a:p>
          <a:endParaRPr lang="ru-RU"/>
        </a:p>
      </dgm:t>
    </dgm:pt>
    <dgm:pt modelId="{3D24B7E0-C56F-4598-B584-330DD27ABD7A}" type="pres">
      <dgm:prSet presAssocID="{EA8A6E60-46DA-4759-8E4F-C7E33DF07F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CAE554-9149-4CBB-9D01-62137F58D538}" type="pres">
      <dgm:prSet presAssocID="{2B36B6A4-928B-4677-AEFA-9B7D39837AE8}" presName="linNode" presStyleCnt="0"/>
      <dgm:spPr/>
    </dgm:pt>
    <dgm:pt modelId="{726E47C3-49C5-42C6-8DC1-2569BDBC521D}" type="pres">
      <dgm:prSet presAssocID="{2B36B6A4-928B-4677-AEFA-9B7D39837AE8}" presName="parentText" presStyleLbl="node1" presStyleIdx="0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AFB6BE-7CBA-4043-A368-8FE9308DE074}" type="pres">
      <dgm:prSet presAssocID="{8BC2750D-57C0-4665-8AE0-7494A2525990}" presName="sp" presStyleCnt="0"/>
      <dgm:spPr/>
    </dgm:pt>
    <dgm:pt modelId="{DEAEC574-C8ED-42FA-955E-154DE7843157}" type="pres">
      <dgm:prSet presAssocID="{384EA20C-E2C1-467F-8E23-54BF74FF1111}" presName="linNode" presStyleCnt="0"/>
      <dgm:spPr/>
    </dgm:pt>
    <dgm:pt modelId="{22E3716E-0A88-4940-AE96-1989CEE71FE8}" type="pres">
      <dgm:prSet presAssocID="{384EA20C-E2C1-467F-8E23-54BF74FF1111}" presName="parentText" presStyleLbl="node1" presStyleIdx="1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8FBAAC-1619-4CDD-8883-73E1D88B7BE7}" type="pres">
      <dgm:prSet presAssocID="{872238B4-B3CD-4AFB-90EE-FFB9E33D5A0F}" presName="sp" presStyleCnt="0"/>
      <dgm:spPr/>
    </dgm:pt>
    <dgm:pt modelId="{2318F744-FA68-4A29-B95A-3909AB0EEEE8}" type="pres">
      <dgm:prSet presAssocID="{5EB2D178-2FC7-4C56-98AA-53480CB5D717}" presName="linNode" presStyleCnt="0"/>
      <dgm:spPr/>
    </dgm:pt>
    <dgm:pt modelId="{601073A4-93CE-4374-9674-20E648E2705B}" type="pres">
      <dgm:prSet presAssocID="{5EB2D178-2FC7-4C56-98AA-53480CB5D717}" presName="parentText" presStyleLbl="node1" presStyleIdx="2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E10F47-4A32-4558-BDCB-D68FD7FF25F7}" type="pres">
      <dgm:prSet presAssocID="{97A9E640-EC1C-47E3-B21E-EA5C60FF4570}" presName="sp" presStyleCnt="0"/>
      <dgm:spPr/>
    </dgm:pt>
    <dgm:pt modelId="{2B021348-FB50-49E3-B6A1-4E10EFBE0E32}" type="pres">
      <dgm:prSet presAssocID="{F98D7686-44AE-4385-AA10-E7A9D5B20E3C}" presName="linNode" presStyleCnt="0"/>
      <dgm:spPr/>
    </dgm:pt>
    <dgm:pt modelId="{8FB4D48F-7BF2-4929-8537-2613AA788D0D}" type="pres">
      <dgm:prSet presAssocID="{F98D7686-44AE-4385-AA10-E7A9D5B20E3C}" presName="parentText" presStyleLbl="node1" presStyleIdx="3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B74D8E-46CE-4782-853B-3813C8072AE4}" type="pres">
      <dgm:prSet presAssocID="{821F3ADC-78A1-4C84-AA85-8CB1E6DA3CD7}" presName="sp" presStyleCnt="0"/>
      <dgm:spPr/>
    </dgm:pt>
    <dgm:pt modelId="{07FFA2E4-331F-4638-9EB1-BAE7AACD5A41}" type="pres">
      <dgm:prSet presAssocID="{81DA4E73-C2E0-4FF9-8706-F8D67B174596}" presName="linNode" presStyleCnt="0"/>
      <dgm:spPr/>
    </dgm:pt>
    <dgm:pt modelId="{37E12BFA-F60D-422F-BDDC-703A2DF79FA3}" type="pres">
      <dgm:prSet presAssocID="{81DA4E73-C2E0-4FF9-8706-F8D67B174596}" presName="parentText" presStyleLbl="node1" presStyleIdx="4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230356-4A9C-4C83-AA12-92B7C4A258B0}" srcId="{EA8A6E60-46DA-4759-8E4F-C7E33DF07F6C}" destId="{5EB2D178-2FC7-4C56-98AA-53480CB5D717}" srcOrd="2" destOrd="0" parTransId="{038C8C94-4DE2-4A18-9D3E-3A295A952E8B}" sibTransId="{97A9E640-EC1C-47E3-B21E-EA5C60FF4570}"/>
    <dgm:cxn modelId="{719758E1-E167-499A-BD42-13FD4F0D47EA}" srcId="{EA8A6E60-46DA-4759-8E4F-C7E33DF07F6C}" destId="{F98D7686-44AE-4385-AA10-E7A9D5B20E3C}" srcOrd="3" destOrd="0" parTransId="{5759DBC5-5EC9-48E9-8E63-F767A3F8413D}" sibTransId="{821F3ADC-78A1-4C84-AA85-8CB1E6DA3CD7}"/>
    <dgm:cxn modelId="{3B0326FD-B8AE-4546-94B3-F667E1AEDA18}" srcId="{EA8A6E60-46DA-4759-8E4F-C7E33DF07F6C}" destId="{384EA20C-E2C1-467F-8E23-54BF74FF1111}" srcOrd="1" destOrd="0" parTransId="{D5DFF1A1-534F-45EB-9F5D-6BFFBEE0A604}" sibTransId="{872238B4-B3CD-4AFB-90EE-FFB9E33D5A0F}"/>
    <dgm:cxn modelId="{AF323E8C-48FD-475C-AF4E-1DBCC64C06F5}" srcId="{EA8A6E60-46DA-4759-8E4F-C7E33DF07F6C}" destId="{2B36B6A4-928B-4677-AEFA-9B7D39837AE8}" srcOrd="0" destOrd="0" parTransId="{D01BC0B1-A64B-402D-AAC9-C047C90E0153}" sibTransId="{8BC2750D-57C0-4665-8AE0-7494A2525990}"/>
    <dgm:cxn modelId="{9C45BBFB-1800-4BF9-870F-5F12DE027370}" type="presOf" srcId="{384EA20C-E2C1-467F-8E23-54BF74FF1111}" destId="{22E3716E-0A88-4940-AE96-1989CEE71FE8}" srcOrd="0" destOrd="0" presId="urn:microsoft.com/office/officeart/2005/8/layout/vList5"/>
    <dgm:cxn modelId="{1C078D47-F681-4F60-BF82-68A1E953B23D}" type="presOf" srcId="{81DA4E73-C2E0-4FF9-8706-F8D67B174596}" destId="{37E12BFA-F60D-422F-BDDC-703A2DF79FA3}" srcOrd="0" destOrd="0" presId="urn:microsoft.com/office/officeart/2005/8/layout/vList5"/>
    <dgm:cxn modelId="{0D78CD12-F461-4DDC-97A6-C91FB37C39CE}" type="presOf" srcId="{EA8A6E60-46DA-4759-8E4F-C7E33DF07F6C}" destId="{3D24B7E0-C56F-4598-B584-330DD27ABD7A}" srcOrd="0" destOrd="0" presId="urn:microsoft.com/office/officeart/2005/8/layout/vList5"/>
    <dgm:cxn modelId="{A479674A-3FA1-4E4D-B8C5-D77603F5293C}" type="presOf" srcId="{2B36B6A4-928B-4677-AEFA-9B7D39837AE8}" destId="{726E47C3-49C5-42C6-8DC1-2569BDBC521D}" srcOrd="0" destOrd="0" presId="urn:microsoft.com/office/officeart/2005/8/layout/vList5"/>
    <dgm:cxn modelId="{97E68DD6-1BC1-4158-B772-C707C6271040}" srcId="{EA8A6E60-46DA-4759-8E4F-C7E33DF07F6C}" destId="{81DA4E73-C2E0-4FF9-8706-F8D67B174596}" srcOrd="4" destOrd="0" parTransId="{D85CDBBC-68FD-4F27-AC96-F72824E1D809}" sibTransId="{69D07929-6CFA-4756-A9AA-4A606F78BB36}"/>
    <dgm:cxn modelId="{E586939F-A369-432E-918D-56240A5F3F63}" type="presOf" srcId="{5EB2D178-2FC7-4C56-98AA-53480CB5D717}" destId="{601073A4-93CE-4374-9674-20E648E2705B}" srcOrd="0" destOrd="0" presId="urn:microsoft.com/office/officeart/2005/8/layout/vList5"/>
    <dgm:cxn modelId="{64C65FF0-72A5-4C8D-9CF5-46F100294EAC}" type="presOf" srcId="{F98D7686-44AE-4385-AA10-E7A9D5B20E3C}" destId="{8FB4D48F-7BF2-4929-8537-2613AA788D0D}" srcOrd="0" destOrd="0" presId="urn:microsoft.com/office/officeart/2005/8/layout/vList5"/>
    <dgm:cxn modelId="{A95336D4-7D08-48B9-BE17-71B557F568DE}" type="presParOf" srcId="{3D24B7E0-C56F-4598-B584-330DD27ABD7A}" destId="{59CAE554-9149-4CBB-9D01-62137F58D538}" srcOrd="0" destOrd="0" presId="urn:microsoft.com/office/officeart/2005/8/layout/vList5"/>
    <dgm:cxn modelId="{84BC527E-A7A4-48B6-9C61-3F2AF572CF0B}" type="presParOf" srcId="{59CAE554-9149-4CBB-9D01-62137F58D538}" destId="{726E47C3-49C5-42C6-8DC1-2569BDBC521D}" srcOrd="0" destOrd="0" presId="urn:microsoft.com/office/officeart/2005/8/layout/vList5"/>
    <dgm:cxn modelId="{24CB358E-0F07-46FC-B455-BAF98F7B3C1B}" type="presParOf" srcId="{3D24B7E0-C56F-4598-B584-330DD27ABD7A}" destId="{33AFB6BE-7CBA-4043-A368-8FE9308DE074}" srcOrd="1" destOrd="0" presId="urn:microsoft.com/office/officeart/2005/8/layout/vList5"/>
    <dgm:cxn modelId="{380746B6-DF69-4BC6-BB39-21D7C8467BC9}" type="presParOf" srcId="{3D24B7E0-C56F-4598-B584-330DD27ABD7A}" destId="{DEAEC574-C8ED-42FA-955E-154DE7843157}" srcOrd="2" destOrd="0" presId="urn:microsoft.com/office/officeart/2005/8/layout/vList5"/>
    <dgm:cxn modelId="{9F448C42-F926-48EC-BFAF-685FE2420E07}" type="presParOf" srcId="{DEAEC574-C8ED-42FA-955E-154DE7843157}" destId="{22E3716E-0A88-4940-AE96-1989CEE71FE8}" srcOrd="0" destOrd="0" presId="urn:microsoft.com/office/officeart/2005/8/layout/vList5"/>
    <dgm:cxn modelId="{EAA1A9F6-02DF-4323-9358-EDD51183D9D3}" type="presParOf" srcId="{3D24B7E0-C56F-4598-B584-330DD27ABD7A}" destId="{D88FBAAC-1619-4CDD-8883-73E1D88B7BE7}" srcOrd="3" destOrd="0" presId="urn:microsoft.com/office/officeart/2005/8/layout/vList5"/>
    <dgm:cxn modelId="{E0337BEC-8A1D-430A-92C9-4D454A366CF9}" type="presParOf" srcId="{3D24B7E0-C56F-4598-B584-330DD27ABD7A}" destId="{2318F744-FA68-4A29-B95A-3909AB0EEEE8}" srcOrd="4" destOrd="0" presId="urn:microsoft.com/office/officeart/2005/8/layout/vList5"/>
    <dgm:cxn modelId="{EEB8B818-37FC-4EE5-B404-2484BCCFBB66}" type="presParOf" srcId="{2318F744-FA68-4A29-B95A-3909AB0EEEE8}" destId="{601073A4-93CE-4374-9674-20E648E2705B}" srcOrd="0" destOrd="0" presId="urn:microsoft.com/office/officeart/2005/8/layout/vList5"/>
    <dgm:cxn modelId="{F8902C4C-6966-4C50-A32F-E5E6C1AA0849}" type="presParOf" srcId="{3D24B7E0-C56F-4598-B584-330DD27ABD7A}" destId="{2AE10F47-4A32-4558-BDCB-D68FD7FF25F7}" srcOrd="5" destOrd="0" presId="urn:microsoft.com/office/officeart/2005/8/layout/vList5"/>
    <dgm:cxn modelId="{FAAEA939-7021-4CBD-90DC-30025FA8E2C1}" type="presParOf" srcId="{3D24B7E0-C56F-4598-B584-330DD27ABD7A}" destId="{2B021348-FB50-49E3-B6A1-4E10EFBE0E32}" srcOrd="6" destOrd="0" presId="urn:microsoft.com/office/officeart/2005/8/layout/vList5"/>
    <dgm:cxn modelId="{5EC03CFB-FC91-4CB6-BFB3-C0DDFA92628D}" type="presParOf" srcId="{2B021348-FB50-49E3-B6A1-4E10EFBE0E32}" destId="{8FB4D48F-7BF2-4929-8537-2613AA788D0D}" srcOrd="0" destOrd="0" presId="urn:microsoft.com/office/officeart/2005/8/layout/vList5"/>
    <dgm:cxn modelId="{9B6816A7-C6BA-42A3-86CA-D43440D8F7D4}" type="presParOf" srcId="{3D24B7E0-C56F-4598-B584-330DD27ABD7A}" destId="{8BB74D8E-46CE-4782-853B-3813C8072AE4}" srcOrd="7" destOrd="0" presId="urn:microsoft.com/office/officeart/2005/8/layout/vList5"/>
    <dgm:cxn modelId="{DCB313AF-FF06-4833-94D8-4F0F79ABA6C3}" type="presParOf" srcId="{3D24B7E0-C56F-4598-B584-330DD27ABD7A}" destId="{07FFA2E4-331F-4638-9EB1-BAE7AACD5A41}" srcOrd="8" destOrd="0" presId="urn:microsoft.com/office/officeart/2005/8/layout/vList5"/>
    <dgm:cxn modelId="{6949D9CF-0EB9-4FA0-A288-9B7BBB1368EF}" type="presParOf" srcId="{07FFA2E4-331F-4638-9EB1-BAE7AACD5A41}" destId="{37E12BFA-F60D-422F-BDDC-703A2DF79FA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450B290-3630-4DC3-A57D-6F070F5F1DD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58239C-E5F3-41B4-9D71-F183313EA280}">
      <dgm:prSet/>
      <dgm:spPr/>
      <dgm:t>
        <a:bodyPr/>
        <a:lstStyle/>
        <a:p>
          <a:pPr rtl="0"/>
          <a:r>
            <a:rPr lang="ru-RU" dirty="0" smtClean="0"/>
            <a:t>1. 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Минфин России </a:t>
          </a:r>
        </a:p>
        <a:p>
          <a:pPr rtl="0"/>
          <a:r>
            <a:rPr lang="ru-RU" dirty="0" smtClean="0"/>
            <a:t>относится к числу федеральных ведомств, в соответствии с Положением, утв. постановлением Правительства РФ от 30 июня 2004 г. № 3292, является федеральным органом </a:t>
          </a:r>
          <a:r>
            <a:rPr lang="ru-RU" dirty="0" smtClean="0">
              <a:solidFill>
                <a:schemeClr val="tx1"/>
              </a:solidFill>
              <a:hlinkClick xmlns:r="http://schemas.openxmlformats.org/officeDocument/2006/relationships" r:id=""/>
            </a:rPr>
            <a:t>исполнительной власти</a:t>
          </a:r>
          <a:r>
            <a:rPr lang="ru-RU" dirty="0" smtClean="0"/>
            <a:t>,</a:t>
          </a:r>
          <a:endParaRPr lang="ru-RU" dirty="0"/>
        </a:p>
      </dgm:t>
    </dgm:pt>
    <dgm:pt modelId="{3B41C210-D4B7-4323-9D79-F2916586A758}" type="parTrans" cxnId="{EC50D0C7-2A7F-4B65-8B48-2A93E89101BE}">
      <dgm:prSet/>
      <dgm:spPr/>
      <dgm:t>
        <a:bodyPr/>
        <a:lstStyle/>
        <a:p>
          <a:endParaRPr lang="ru-RU"/>
        </a:p>
      </dgm:t>
    </dgm:pt>
    <dgm:pt modelId="{BED5526D-A5ED-42C0-BCD6-4BE8484199EE}" type="sibTrans" cxnId="{EC50D0C7-2A7F-4B65-8B48-2A93E89101BE}">
      <dgm:prSet/>
      <dgm:spPr/>
      <dgm:t>
        <a:bodyPr/>
        <a:lstStyle/>
        <a:p>
          <a:endParaRPr lang="ru-RU"/>
        </a:p>
      </dgm:t>
    </dgm:pt>
    <dgm:pt modelId="{92A7FBCC-5533-4F89-BD0C-24DC2F982F4F}" type="pres">
      <dgm:prSet presAssocID="{9450B290-3630-4DC3-A57D-6F070F5F1D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5FEEBF-8197-49FE-8515-87FE9753E966}" type="pres">
      <dgm:prSet presAssocID="{B158239C-E5F3-41B4-9D71-F183313EA280}" presName="linNode" presStyleCnt="0"/>
      <dgm:spPr/>
    </dgm:pt>
    <dgm:pt modelId="{643289CC-5706-489D-A224-CFD1D2662140}" type="pres">
      <dgm:prSet presAssocID="{B158239C-E5F3-41B4-9D71-F183313EA280}" presName="parentText" presStyleLbl="node1" presStyleIdx="0" presStyleCnt="1" custScaleX="2733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24D767-7871-4310-BA98-687910882725}" type="presOf" srcId="{B158239C-E5F3-41B4-9D71-F183313EA280}" destId="{643289CC-5706-489D-A224-CFD1D2662140}" srcOrd="0" destOrd="0" presId="urn:microsoft.com/office/officeart/2005/8/layout/vList5"/>
    <dgm:cxn modelId="{A79D93F9-CA5D-4DD4-A859-5CE1D17F000C}" type="presOf" srcId="{9450B290-3630-4DC3-A57D-6F070F5F1DDF}" destId="{92A7FBCC-5533-4F89-BD0C-24DC2F982F4F}" srcOrd="0" destOrd="0" presId="urn:microsoft.com/office/officeart/2005/8/layout/vList5"/>
    <dgm:cxn modelId="{EC50D0C7-2A7F-4B65-8B48-2A93E89101BE}" srcId="{9450B290-3630-4DC3-A57D-6F070F5F1DDF}" destId="{B158239C-E5F3-41B4-9D71-F183313EA280}" srcOrd="0" destOrd="0" parTransId="{3B41C210-D4B7-4323-9D79-F2916586A758}" sibTransId="{BED5526D-A5ED-42C0-BCD6-4BE8484199EE}"/>
    <dgm:cxn modelId="{531C5949-228A-46F9-BB98-0609F01F17A3}" type="presParOf" srcId="{92A7FBCC-5533-4F89-BD0C-24DC2F982F4F}" destId="{A75FEEBF-8197-49FE-8515-87FE9753E966}" srcOrd="0" destOrd="0" presId="urn:microsoft.com/office/officeart/2005/8/layout/vList5"/>
    <dgm:cxn modelId="{30B83C68-8CB2-4D93-9A4D-5E54A06E649F}" type="presParOf" srcId="{A75FEEBF-8197-49FE-8515-87FE9753E966}" destId="{643289CC-5706-489D-A224-CFD1D266214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0AA32DB-B7F9-4BD7-8738-33D0D6CC537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18E16D-176B-45ED-AE75-34DF2FF5B13E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Федеральные службы, находящиеся в ведении МФ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5D7715-A132-4AA0-A22F-12F7A4173CFB}" type="parTrans" cxnId="{F5414753-DC20-42DF-8C7F-774F1DAA1AAB}">
      <dgm:prSet/>
      <dgm:spPr/>
      <dgm:t>
        <a:bodyPr/>
        <a:lstStyle/>
        <a:p>
          <a:endParaRPr lang="ru-RU"/>
        </a:p>
      </dgm:t>
    </dgm:pt>
    <dgm:pt modelId="{734473D4-A56D-4EF6-B4E8-8DCE7485F901}" type="sibTrans" cxnId="{F5414753-DC20-42DF-8C7F-774F1DAA1AAB}">
      <dgm:prSet/>
      <dgm:spPr/>
      <dgm:t>
        <a:bodyPr/>
        <a:lstStyle/>
        <a:p>
          <a:endParaRPr lang="ru-RU"/>
        </a:p>
      </dgm:t>
    </dgm:pt>
    <dgm:pt modelId="{CED30313-97CE-434E-BAE2-BEAFEE212BDB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  <a:hlinkClick xmlns:r="http://schemas.openxmlformats.org/officeDocument/2006/relationships" r:id=""/>
            </a:rPr>
            <a:t>Федеральная налоговая служба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ru-RU" dirty="0">
            <a:solidFill>
              <a:schemeClr val="tx1"/>
            </a:solidFill>
          </a:endParaRPr>
        </a:p>
      </dgm:t>
    </dgm:pt>
    <dgm:pt modelId="{87BEF034-1FB7-48BD-AFB7-E939FA0EDDEC}" type="parTrans" cxnId="{BA8A74C1-F3CB-4FF8-9F12-32788D201A30}">
      <dgm:prSet/>
      <dgm:spPr/>
      <dgm:t>
        <a:bodyPr/>
        <a:lstStyle/>
        <a:p>
          <a:endParaRPr lang="ru-RU"/>
        </a:p>
      </dgm:t>
    </dgm:pt>
    <dgm:pt modelId="{8278730E-B252-469D-94F2-6D13008051DE}" type="sibTrans" cxnId="{BA8A74C1-F3CB-4FF8-9F12-32788D201A30}">
      <dgm:prSet/>
      <dgm:spPr/>
      <dgm:t>
        <a:bodyPr/>
        <a:lstStyle/>
        <a:p>
          <a:endParaRPr lang="ru-RU"/>
        </a:p>
      </dgm:t>
    </dgm:pt>
    <dgm:pt modelId="{469BF3EC-DF60-4238-A0F2-D9B4DD908FD1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"/>
            </a:rPr>
            <a:t>Федеральное казначейство</a:t>
          </a:r>
          <a:r>
            <a:rPr lang="ru-RU" dirty="0" smtClean="0"/>
            <a:t> </a:t>
          </a:r>
          <a:endParaRPr lang="ru-RU" dirty="0"/>
        </a:p>
      </dgm:t>
    </dgm:pt>
    <dgm:pt modelId="{954B94E6-0D3A-4EA9-9FC8-6F7DB2E70D8E}" type="parTrans" cxnId="{4D44D13D-86B8-494F-8303-C59F01B7C72F}">
      <dgm:prSet/>
      <dgm:spPr/>
      <dgm:t>
        <a:bodyPr/>
        <a:lstStyle/>
        <a:p>
          <a:endParaRPr lang="ru-RU"/>
        </a:p>
      </dgm:t>
    </dgm:pt>
    <dgm:pt modelId="{5E0FD637-1DC2-42C2-99D2-DF63C176E942}" type="sibTrans" cxnId="{4D44D13D-86B8-494F-8303-C59F01B7C72F}">
      <dgm:prSet/>
      <dgm:spPr/>
      <dgm:t>
        <a:bodyPr/>
        <a:lstStyle/>
        <a:p>
          <a:endParaRPr lang="ru-RU"/>
        </a:p>
      </dgm:t>
    </dgm:pt>
    <dgm:pt modelId="{1CFA49CE-708F-4497-BBEE-D6F38AF8C7B7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"/>
            </a:rPr>
            <a:t>Федеральная таможенная служба</a:t>
          </a:r>
          <a:r>
            <a:rPr lang="ru-RU" dirty="0" smtClean="0"/>
            <a:t> </a:t>
          </a:r>
          <a:endParaRPr lang="ru-RU" dirty="0"/>
        </a:p>
      </dgm:t>
    </dgm:pt>
    <dgm:pt modelId="{217E46A6-CB37-4F85-B4B6-8C388A4D5270}" type="parTrans" cxnId="{EDC07BBB-A327-4542-AC09-B5ED65E12FD2}">
      <dgm:prSet/>
      <dgm:spPr/>
      <dgm:t>
        <a:bodyPr/>
        <a:lstStyle/>
        <a:p>
          <a:endParaRPr lang="ru-RU"/>
        </a:p>
      </dgm:t>
    </dgm:pt>
    <dgm:pt modelId="{FC568280-5657-4195-BED4-D749859DAA68}" type="sibTrans" cxnId="{EDC07BBB-A327-4542-AC09-B5ED65E12FD2}">
      <dgm:prSet/>
      <dgm:spPr/>
      <dgm:t>
        <a:bodyPr/>
        <a:lstStyle/>
        <a:p>
          <a:endParaRPr lang="ru-RU"/>
        </a:p>
      </dgm:t>
    </dgm:pt>
    <dgm:pt modelId="{914BBF7A-F4C6-4234-89BF-04699D2A823C}" type="pres">
      <dgm:prSet presAssocID="{C0AA32DB-B7F9-4BD7-8738-33D0D6CC53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2B979A-D02F-4E51-BD2E-DCBADCE71AB9}" type="pres">
      <dgm:prSet presAssocID="{4B18E16D-176B-45ED-AE75-34DF2FF5B13E}" presName="linNode" presStyleCnt="0"/>
      <dgm:spPr/>
    </dgm:pt>
    <dgm:pt modelId="{BDE29889-D23E-4455-8B23-CD2177C3B875}" type="pres">
      <dgm:prSet presAssocID="{4B18E16D-176B-45ED-AE75-34DF2FF5B13E}" presName="parentText" presStyleLbl="node1" presStyleIdx="0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3B4BB-0A8E-41C7-B223-1BFD49864A1D}" type="pres">
      <dgm:prSet presAssocID="{734473D4-A56D-4EF6-B4E8-8DCE7485F901}" presName="sp" presStyleCnt="0"/>
      <dgm:spPr/>
    </dgm:pt>
    <dgm:pt modelId="{1F34A3DB-B243-45BF-9CAB-6FA626D6B0E6}" type="pres">
      <dgm:prSet presAssocID="{CED30313-97CE-434E-BAE2-BEAFEE212BDB}" presName="linNode" presStyleCnt="0"/>
      <dgm:spPr/>
    </dgm:pt>
    <dgm:pt modelId="{36C8A018-D79E-4FC5-AFDC-3244B26406C8}" type="pres">
      <dgm:prSet presAssocID="{CED30313-97CE-434E-BAE2-BEAFEE212BDB}" presName="parentText" presStyleLbl="node1" presStyleIdx="1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0E472-7853-4400-9A66-AE3C9EEEB211}" type="pres">
      <dgm:prSet presAssocID="{8278730E-B252-469D-94F2-6D13008051DE}" presName="sp" presStyleCnt="0"/>
      <dgm:spPr/>
    </dgm:pt>
    <dgm:pt modelId="{D98FDE4A-27D4-48F9-9782-974BFC943E38}" type="pres">
      <dgm:prSet presAssocID="{469BF3EC-DF60-4238-A0F2-D9B4DD908FD1}" presName="linNode" presStyleCnt="0"/>
      <dgm:spPr/>
    </dgm:pt>
    <dgm:pt modelId="{F859613D-6258-4E76-AEC0-626707B537AF}" type="pres">
      <dgm:prSet presAssocID="{469BF3EC-DF60-4238-A0F2-D9B4DD908FD1}" presName="parentText" presStyleLbl="node1" presStyleIdx="2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F8A68-366D-43DD-AFAE-409E69243257}" type="pres">
      <dgm:prSet presAssocID="{5E0FD637-1DC2-42C2-99D2-DF63C176E942}" presName="sp" presStyleCnt="0"/>
      <dgm:spPr/>
    </dgm:pt>
    <dgm:pt modelId="{4F74811F-ACB5-4129-A144-88EFD1E74BFF}" type="pres">
      <dgm:prSet presAssocID="{1CFA49CE-708F-4497-BBEE-D6F38AF8C7B7}" presName="linNode" presStyleCnt="0"/>
      <dgm:spPr/>
    </dgm:pt>
    <dgm:pt modelId="{55EA4E4C-157B-4FF9-8748-98633D6347F8}" type="pres">
      <dgm:prSet presAssocID="{1CFA49CE-708F-4497-BBEE-D6F38AF8C7B7}" presName="parentText" presStyleLbl="node1" presStyleIdx="3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414753-DC20-42DF-8C7F-774F1DAA1AAB}" srcId="{C0AA32DB-B7F9-4BD7-8738-33D0D6CC5374}" destId="{4B18E16D-176B-45ED-AE75-34DF2FF5B13E}" srcOrd="0" destOrd="0" parTransId="{D85D7715-A132-4AA0-A22F-12F7A4173CFB}" sibTransId="{734473D4-A56D-4EF6-B4E8-8DCE7485F901}"/>
    <dgm:cxn modelId="{01EA263D-62D7-4290-9684-F52B0056D4D1}" type="presOf" srcId="{C0AA32DB-B7F9-4BD7-8738-33D0D6CC5374}" destId="{914BBF7A-F4C6-4234-89BF-04699D2A823C}" srcOrd="0" destOrd="0" presId="urn:microsoft.com/office/officeart/2005/8/layout/vList5"/>
    <dgm:cxn modelId="{BA8A74C1-F3CB-4FF8-9F12-32788D201A30}" srcId="{C0AA32DB-B7F9-4BD7-8738-33D0D6CC5374}" destId="{CED30313-97CE-434E-BAE2-BEAFEE212BDB}" srcOrd="1" destOrd="0" parTransId="{87BEF034-1FB7-48BD-AFB7-E939FA0EDDEC}" sibTransId="{8278730E-B252-469D-94F2-6D13008051DE}"/>
    <dgm:cxn modelId="{EDC07BBB-A327-4542-AC09-B5ED65E12FD2}" srcId="{C0AA32DB-B7F9-4BD7-8738-33D0D6CC5374}" destId="{1CFA49CE-708F-4497-BBEE-D6F38AF8C7B7}" srcOrd="3" destOrd="0" parTransId="{217E46A6-CB37-4F85-B4B6-8C388A4D5270}" sibTransId="{FC568280-5657-4195-BED4-D749859DAA68}"/>
    <dgm:cxn modelId="{EA015958-1388-4598-98CF-D0B0FEFAD03D}" type="presOf" srcId="{4B18E16D-176B-45ED-AE75-34DF2FF5B13E}" destId="{BDE29889-D23E-4455-8B23-CD2177C3B875}" srcOrd="0" destOrd="0" presId="urn:microsoft.com/office/officeart/2005/8/layout/vList5"/>
    <dgm:cxn modelId="{4D44D13D-86B8-494F-8303-C59F01B7C72F}" srcId="{C0AA32DB-B7F9-4BD7-8738-33D0D6CC5374}" destId="{469BF3EC-DF60-4238-A0F2-D9B4DD908FD1}" srcOrd="2" destOrd="0" parTransId="{954B94E6-0D3A-4EA9-9FC8-6F7DB2E70D8E}" sibTransId="{5E0FD637-1DC2-42C2-99D2-DF63C176E942}"/>
    <dgm:cxn modelId="{5CE2DC5E-32A5-4C85-921E-627C6B80FB17}" type="presOf" srcId="{CED30313-97CE-434E-BAE2-BEAFEE212BDB}" destId="{36C8A018-D79E-4FC5-AFDC-3244B26406C8}" srcOrd="0" destOrd="0" presId="urn:microsoft.com/office/officeart/2005/8/layout/vList5"/>
    <dgm:cxn modelId="{5D4513F3-6DB0-4066-839C-1EEA017B3E71}" type="presOf" srcId="{1CFA49CE-708F-4497-BBEE-D6F38AF8C7B7}" destId="{55EA4E4C-157B-4FF9-8748-98633D6347F8}" srcOrd="0" destOrd="0" presId="urn:microsoft.com/office/officeart/2005/8/layout/vList5"/>
    <dgm:cxn modelId="{9C153D4E-4EE9-4728-9EFC-15D62C744C72}" type="presOf" srcId="{469BF3EC-DF60-4238-A0F2-D9B4DD908FD1}" destId="{F859613D-6258-4E76-AEC0-626707B537AF}" srcOrd="0" destOrd="0" presId="urn:microsoft.com/office/officeart/2005/8/layout/vList5"/>
    <dgm:cxn modelId="{1D3F10E3-E601-473D-B7BA-CE47B5D97B5F}" type="presParOf" srcId="{914BBF7A-F4C6-4234-89BF-04699D2A823C}" destId="{9A2B979A-D02F-4E51-BD2E-DCBADCE71AB9}" srcOrd="0" destOrd="0" presId="urn:microsoft.com/office/officeart/2005/8/layout/vList5"/>
    <dgm:cxn modelId="{6FA567FB-D155-4026-B9ED-B8E8152E4046}" type="presParOf" srcId="{9A2B979A-D02F-4E51-BD2E-DCBADCE71AB9}" destId="{BDE29889-D23E-4455-8B23-CD2177C3B875}" srcOrd="0" destOrd="0" presId="urn:microsoft.com/office/officeart/2005/8/layout/vList5"/>
    <dgm:cxn modelId="{E218B398-7A1B-4A34-8FC2-987EAB327537}" type="presParOf" srcId="{914BBF7A-F4C6-4234-89BF-04699D2A823C}" destId="{0163B4BB-0A8E-41C7-B223-1BFD49864A1D}" srcOrd="1" destOrd="0" presId="urn:microsoft.com/office/officeart/2005/8/layout/vList5"/>
    <dgm:cxn modelId="{2AC9A828-ACD5-4F07-B703-3926A08C7989}" type="presParOf" srcId="{914BBF7A-F4C6-4234-89BF-04699D2A823C}" destId="{1F34A3DB-B243-45BF-9CAB-6FA626D6B0E6}" srcOrd="2" destOrd="0" presId="urn:microsoft.com/office/officeart/2005/8/layout/vList5"/>
    <dgm:cxn modelId="{887545EF-C6C8-44F2-BE18-65CF12FC5500}" type="presParOf" srcId="{1F34A3DB-B243-45BF-9CAB-6FA626D6B0E6}" destId="{36C8A018-D79E-4FC5-AFDC-3244B26406C8}" srcOrd="0" destOrd="0" presId="urn:microsoft.com/office/officeart/2005/8/layout/vList5"/>
    <dgm:cxn modelId="{7FB42E21-6B2E-4657-82C4-21D00E0AA8B5}" type="presParOf" srcId="{914BBF7A-F4C6-4234-89BF-04699D2A823C}" destId="{56C0E472-7853-4400-9A66-AE3C9EEEB211}" srcOrd="3" destOrd="0" presId="urn:microsoft.com/office/officeart/2005/8/layout/vList5"/>
    <dgm:cxn modelId="{3131B981-5084-41C0-8426-0AC2D49BFDB8}" type="presParOf" srcId="{914BBF7A-F4C6-4234-89BF-04699D2A823C}" destId="{D98FDE4A-27D4-48F9-9782-974BFC943E38}" srcOrd="4" destOrd="0" presId="urn:microsoft.com/office/officeart/2005/8/layout/vList5"/>
    <dgm:cxn modelId="{3CFBF83E-EFAB-4FAD-B662-8D796E3B82D1}" type="presParOf" srcId="{D98FDE4A-27D4-48F9-9782-974BFC943E38}" destId="{F859613D-6258-4E76-AEC0-626707B537AF}" srcOrd="0" destOrd="0" presId="urn:microsoft.com/office/officeart/2005/8/layout/vList5"/>
    <dgm:cxn modelId="{8334F29A-06E5-42BD-80B7-6AF0C9981D89}" type="presParOf" srcId="{914BBF7A-F4C6-4234-89BF-04699D2A823C}" destId="{E8CF8A68-366D-43DD-AFAE-409E69243257}" srcOrd="5" destOrd="0" presId="urn:microsoft.com/office/officeart/2005/8/layout/vList5"/>
    <dgm:cxn modelId="{6059886D-3A72-4F67-9F36-66A67655754A}" type="presParOf" srcId="{914BBF7A-F4C6-4234-89BF-04699D2A823C}" destId="{4F74811F-ACB5-4129-A144-88EFD1E74BFF}" srcOrd="6" destOrd="0" presId="urn:microsoft.com/office/officeart/2005/8/layout/vList5"/>
    <dgm:cxn modelId="{5A2BA245-98A1-4631-B0EF-E53506B111C3}" type="presParOf" srcId="{4F74811F-ACB5-4129-A144-88EFD1E74BFF}" destId="{55EA4E4C-157B-4FF9-8748-98633D6347F8}" srcOrd="0" destOrd="0" presId="urn:microsoft.com/office/officeart/2005/8/layout/vList5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119ECB6-B5CB-43C0-942F-1A3DB107069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882412-B4D2-42C2-A02B-F94EE0024C57}">
      <dgm:prSet/>
      <dgm:spPr/>
      <dgm:t>
        <a:bodyPr/>
        <a:lstStyle/>
        <a:p>
          <a:pPr rtl="0"/>
          <a:r>
            <a:rPr lang="ru-RU" dirty="0" smtClean="0"/>
            <a:t>отвечающее за исполнение федерального бюджета как по доходам, так и по расходам</a:t>
          </a:r>
          <a:endParaRPr lang="ru-RU" dirty="0"/>
        </a:p>
      </dgm:t>
    </dgm:pt>
    <dgm:pt modelId="{6E0CA4BA-927D-43F5-AB4D-4BD35F3FBE58}" type="parTrans" cxnId="{1A989367-4A15-478B-80CC-5A3C4DE0CEA5}">
      <dgm:prSet/>
      <dgm:spPr/>
      <dgm:t>
        <a:bodyPr/>
        <a:lstStyle/>
        <a:p>
          <a:endParaRPr lang="ru-RU"/>
        </a:p>
      </dgm:t>
    </dgm:pt>
    <dgm:pt modelId="{E0310880-F883-4F52-9494-2C3B83F768EE}" type="sibTrans" cxnId="{1A989367-4A15-478B-80CC-5A3C4DE0CEA5}">
      <dgm:prSet/>
      <dgm:spPr/>
      <dgm:t>
        <a:bodyPr/>
        <a:lstStyle/>
        <a:p>
          <a:endParaRPr lang="ru-RU"/>
        </a:p>
      </dgm:t>
    </dgm:pt>
    <dgm:pt modelId="{1192D540-7180-4914-9B84-F6003AB4EC3D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за накопление и использование денежных средств как бюджетных, так и внебюджетных фондов, за состояние государственной казны. </a:t>
          </a:r>
        </a:p>
        <a:p>
          <a:pPr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823EF47B-0CC6-493C-96BF-57609491048F}" type="parTrans" cxnId="{B77201DB-161F-444F-A8C1-EB2391230558}">
      <dgm:prSet/>
      <dgm:spPr/>
      <dgm:t>
        <a:bodyPr/>
        <a:lstStyle/>
        <a:p>
          <a:endParaRPr lang="ru-RU"/>
        </a:p>
      </dgm:t>
    </dgm:pt>
    <dgm:pt modelId="{5EADCAA1-6E36-47AB-BCB0-968494AE3BAB}" type="sibTrans" cxnId="{B77201DB-161F-444F-A8C1-EB2391230558}">
      <dgm:prSet/>
      <dgm:spPr/>
      <dgm:t>
        <a:bodyPr/>
        <a:lstStyle/>
        <a:p>
          <a:endParaRPr lang="ru-RU"/>
        </a:p>
      </dgm:t>
    </dgm:pt>
    <dgm:pt modelId="{8208F3BE-EAD6-44B9-AE09-700174F037FA}">
      <dgm:prSet/>
      <dgm:spPr/>
      <dgm:t>
        <a:bodyPr/>
        <a:lstStyle/>
        <a:p>
          <a:pPr rtl="0"/>
          <a:r>
            <a:rPr lang="ru-RU" dirty="0" smtClean="0"/>
            <a:t>При исполнении бюджета Федеральное казначейство организует сбор налогов, пошлин и других доходов в бюджет;</a:t>
          </a:r>
          <a:endParaRPr lang="ru-RU" dirty="0"/>
        </a:p>
      </dgm:t>
    </dgm:pt>
    <dgm:pt modelId="{9E37E6BD-DD3F-48C3-B04E-5C15E26E079C}" type="parTrans" cxnId="{96CF24B6-8ABE-43E6-97D6-924B40C96F6D}">
      <dgm:prSet/>
      <dgm:spPr/>
      <dgm:t>
        <a:bodyPr/>
        <a:lstStyle/>
        <a:p>
          <a:endParaRPr lang="ru-RU"/>
        </a:p>
      </dgm:t>
    </dgm:pt>
    <dgm:pt modelId="{39F31ACA-3990-4B00-90CD-B3A02B569CF3}" type="sibTrans" cxnId="{96CF24B6-8ABE-43E6-97D6-924B40C96F6D}">
      <dgm:prSet/>
      <dgm:spPr/>
      <dgm:t>
        <a:bodyPr/>
        <a:lstStyle/>
        <a:p>
          <a:endParaRPr lang="ru-RU"/>
        </a:p>
      </dgm:t>
    </dgm:pt>
    <dgm:pt modelId="{CE021B38-12FA-498A-A5C9-A34436F0657B}">
      <dgm:prSet/>
      <dgm:spPr/>
      <dgm:t>
        <a:bodyPr/>
        <a:lstStyle/>
        <a:p>
          <a:pPr rtl="0"/>
          <a:r>
            <a:rPr lang="ru-RU" dirty="0" smtClean="0"/>
            <a:t>открывает бюджетные кредиты и предоставляет средства в соответствии с утвержденными ассигнованиями. </a:t>
          </a:r>
          <a:endParaRPr lang="ru-RU" dirty="0"/>
        </a:p>
      </dgm:t>
    </dgm:pt>
    <dgm:pt modelId="{4A8FAA85-2E66-4DAD-A48D-1CBFC8B68485}" type="parTrans" cxnId="{8DD1E712-6382-4EC6-A194-67B9B9DC5EAC}">
      <dgm:prSet/>
      <dgm:spPr/>
      <dgm:t>
        <a:bodyPr/>
        <a:lstStyle/>
        <a:p>
          <a:endParaRPr lang="ru-RU"/>
        </a:p>
      </dgm:t>
    </dgm:pt>
    <dgm:pt modelId="{7ABEC89E-A241-4571-8D44-3709F5A9559E}" type="sibTrans" cxnId="{8DD1E712-6382-4EC6-A194-67B9B9DC5EAC}">
      <dgm:prSet/>
      <dgm:spPr/>
      <dgm:t>
        <a:bodyPr/>
        <a:lstStyle/>
        <a:p>
          <a:endParaRPr lang="ru-RU"/>
        </a:p>
      </dgm:t>
    </dgm:pt>
    <dgm:pt modelId="{874F9C27-E668-4856-A0A2-2402D4BB19F2}" type="pres">
      <dgm:prSet presAssocID="{D119ECB6-B5CB-43C0-942F-1A3DB10706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A1E187-D1CF-49BE-A060-781AE5B431F0}" type="pres">
      <dgm:prSet presAssocID="{69882412-B4D2-42C2-A02B-F94EE0024C57}" presName="linNode" presStyleCnt="0"/>
      <dgm:spPr/>
    </dgm:pt>
    <dgm:pt modelId="{BB7181D8-C6F3-4437-9595-A513E9C86399}" type="pres">
      <dgm:prSet presAssocID="{69882412-B4D2-42C2-A02B-F94EE0024C57}" presName="parentText" presStyleLbl="node1" presStyleIdx="0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33DB2D-3AEC-431B-84F6-BF53E95573D4}" type="pres">
      <dgm:prSet presAssocID="{E0310880-F883-4F52-9494-2C3B83F768EE}" presName="sp" presStyleCnt="0"/>
      <dgm:spPr/>
    </dgm:pt>
    <dgm:pt modelId="{10128032-AA2F-4D7B-9B13-C2EE63F37A25}" type="pres">
      <dgm:prSet presAssocID="{1192D540-7180-4914-9B84-F6003AB4EC3D}" presName="linNode" presStyleCnt="0"/>
      <dgm:spPr/>
    </dgm:pt>
    <dgm:pt modelId="{6AD8B122-9EAE-4795-9348-B812B826F1C8}" type="pres">
      <dgm:prSet presAssocID="{1192D540-7180-4914-9B84-F6003AB4EC3D}" presName="parentText" presStyleLbl="node1" presStyleIdx="1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D5C43-8D42-4659-B6DA-CA82BF1DA8FC}" type="pres">
      <dgm:prSet presAssocID="{5EADCAA1-6E36-47AB-BCB0-968494AE3BAB}" presName="sp" presStyleCnt="0"/>
      <dgm:spPr/>
    </dgm:pt>
    <dgm:pt modelId="{8AB1535C-5640-4848-9ECD-16FDC37676D1}" type="pres">
      <dgm:prSet presAssocID="{8208F3BE-EAD6-44B9-AE09-700174F037FA}" presName="linNode" presStyleCnt="0"/>
      <dgm:spPr/>
    </dgm:pt>
    <dgm:pt modelId="{F342FA14-8FF5-4126-B2D8-01624322224C}" type="pres">
      <dgm:prSet presAssocID="{8208F3BE-EAD6-44B9-AE09-700174F037FA}" presName="parentText" presStyleLbl="node1" presStyleIdx="2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6F3855-216C-4B6C-8773-CDB68C26ADFC}" type="pres">
      <dgm:prSet presAssocID="{39F31ACA-3990-4B00-90CD-B3A02B569CF3}" presName="sp" presStyleCnt="0"/>
      <dgm:spPr/>
    </dgm:pt>
    <dgm:pt modelId="{162617DD-C40C-4FA1-9EED-6E719DED931B}" type="pres">
      <dgm:prSet presAssocID="{CE021B38-12FA-498A-A5C9-A34436F0657B}" presName="linNode" presStyleCnt="0"/>
      <dgm:spPr/>
    </dgm:pt>
    <dgm:pt modelId="{E6780836-C580-4A24-80FF-5BDDD03AE7CE}" type="pres">
      <dgm:prSet presAssocID="{CE021B38-12FA-498A-A5C9-A34436F0657B}" presName="parentText" presStyleLbl="node1" presStyleIdx="3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4E5382-C20F-4543-8EE5-C58EC437F58C}" type="presOf" srcId="{8208F3BE-EAD6-44B9-AE09-700174F037FA}" destId="{F342FA14-8FF5-4126-B2D8-01624322224C}" srcOrd="0" destOrd="0" presId="urn:microsoft.com/office/officeart/2005/8/layout/vList5"/>
    <dgm:cxn modelId="{1A989367-4A15-478B-80CC-5A3C4DE0CEA5}" srcId="{D119ECB6-B5CB-43C0-942F-1A3DB1070699}" destId="{69882412-B4D2-42C2-A02B-F94EE0024C57}" srcOrd="0" destOrd="0" parTransId="{6E0CA4BA-927D-43F5-AB4D-4BD35F3FBE58}" sibTransId="{E0310880-F883-4F52-9494-2C3B83F768EE}"/>
    <dgm:cxn modelId="{84401585-55A6-42E2-BE92-A07F81CE8678}" type="presOf" srcId="{D119ECB6-B5CB-43C0-942F-1A3DB1070699}" destId="{874F9C27-E668-4856-A0A2-2402D4BB19F2}" srcOrd="0" destOrd="0" presId="urn:microsoft.com/office/officeart/2005/8/layout/vList5"/>
    <dgm:cxn modelId="{8DD1E712-6382-4EC6-A194-67B9B9DC5EAC}" srcId="{D119ECB6-B5CB-43C0-942F-1A3DB1070699}" destId="{CE021B38-12FA-498A-A5C9-A34436F0657B}" srcOrd="3" destOrd="0" parTransId="{4A8FAA85-2E66-4DAD-A48D-1CBFC8B68485}" sibTransId="{7ABEC89E-A241-4571-8D44-3709F5A9559E}"/>
    <dgm:cxn modelId="{7B474886-6070-4A45-AE92-778EF11EE355}" type="presOf" srcId="{1192D540-7180-4914-9B84-F6003AB4EC3D}" destId="{6AD8B122-9EAE-4795-9348-B812B826F1C8}" srcOrd="0" destOrd="0" presId="urn:microsoft.com/office/officeart/2005/8/layout/vList5"/>
    <dgm:cxn modelId="{AECBB922-5F74-4C5B-AE83-A6AC9EC43140}" type="presOf" srcId="{CE021B38-12FA-498A-A5C9-A34436F0657B}" destId="{E6780836-C580-4A24-80FF-5BDDD03AE7CE}" srcOrd="0" destOrd="0" presId="urn:microsoft.com/office/officeart/2005/8/layout/vList5"/>
    <dgm:cxn modelId="{42D1D0F8-1E28-4090-94A9-3B74F445B571}" type="presOf" srcId="{69882412-B4D2-42C2-A02B-F94EE0024C57}" destId="{BB7181D8-C6F3-4437-9595-A513E9C86399}" srcOrd="0" destOrd="0" presId="urn:microsoft.com/office/officeart/2005/8/layout/vList5"/>
    <dgm:cxn modelId="{B77201DB-161F-444F-A8C1-EB2391230558}" srcId="{D119ECB6-B5CB-43C0-942F-1A3DB1070699}" destId="{1192D540-7180-4914-9B84-F6003AB4EC3D}" srcOrd="1" destOrd="0" parTransId="{823EF47B-0CC6-493C-96BF-57609491048F}" sibTransId="{5EADCAA1-6E36-47AB-BCB0-968494AE3BAB}"/>
    <dgm:cxn modelId="{96CF24B6-8ABE-43E6-97D6-924B40C96F6D}" srcId="{D119ECB6-B5CB-43C0-942F-1A3DB1070699}" destId="{8208F3BE-EAD6-44B9-AE09-700174F037FA}" srcOrd="2" destOrd="0" parTransId="{9E37E6BD-DD3F-48C3-B04E-5C15E26E079C}" sibTransId="{39F31ACA-3990-4B00-90CD-B3A02B569CF3}"/>
    <dgm:cxn modelId="{84D34699-E271-4C6D-9FFD-E59EC916D2F2}" type="presParOf" srcId="{874F9C27-E668-4856-A0A2-2402D4BB19F2}" destId="{B6A1E187-D1CF-49BE-A060-781AE5B431F0}" srcOrd="0" destOrd="0" presId="urn:microsoft.com/office/officeart/2005/8/layout/vList5"/>
    <dgm:cxn modelId="{EF31648D-B824-4D0C-8837-472EB38950BA}" type="presParOf" srcId="{B6A1E187-D1CF-49BE-A060-781AE5B431F0}" destId="{BB7181D8-C6F3-4437-9595-A513E9C86399}" srcOrd="0" destOrd="0" presId="urn:microsoft.com/office/officeart/2005/8/layout/vList5"/>
    <dgm:cxn modelId="{F12A0345-BB92-41F6-B392-93E5BB6CB8E1}" type="presParOf" srcId="{874F9C27-E668-4856-A0A2-2402D4BB19F2}" destId="{F533DB2D-3AEC-431B-84F6-BF53E95573D4}" srcOrd="1" destOrd="0" presId="urn:microsoft.com/office/officeart/2005/8/layout/vList5"/>
    <dgm:cxn modelId="{7B4D5632-BF92-43A4-8721-E91EFBB9E99B}" type="presParOf" srcId="{874F9C27-E668-4856-A0A2-2402D4BB19F2}" destId="{10128032-AA2F-4D7B-9B13-C2EE63F37A25}" srcOrd="2" destOrd="0" presId="urn:microsoft.com/office/officeart/2005/8/layout/vList5"/>
    <dgm:cxn modelId="{CA49E65A-ED1D-410D-B58D-934559BC4807}" type="presParOf" srcId="{10128032-AA2F-4D7B-9B13-C2EE63F37A25}" destId="{6AD8B122-9EAE-4795-9348-B812B826F1C8}" srcOrd="0" destOrd="0" presId="urn:microsoft.com/office/officeart/2005/8/layout/vList5"/>
    <dgm:cxn modelId="{8B2E2F94-45C8-4073-A969-7C684D416B81}" type="presParOf" srcId="{874F9C27-E668-4856-A0A2-2402D4BB19F2}" destId="{11DD5C43-8D42-4659-B6DA-CA82BF1DA8FC}" srcOrd="3" destOrd="0" presId="urn:microsoft.com/office/officeart/2005/8/layout/vList5"/>
    <dgm:cxn modelId="{A8B03696-5D15-4B8C-9918-01AB0071E010}" type="presParOf" srcId="{874F9C27-E668-4856-A0A2-2402D4BB19F2}" destId="{8AB1535C-5640-4848-9ECD-16FDC37676D1}" srcOrd="4" destOrd="0" presId="urn:microsoft.com/office/officeart/2005/8/layout/vList5"/>
    <dgm:cxn modelId="{F4B5038F-37E0-456B-AE53-AE28475ABE99}" type="presParOf" srcId="{8AB1535C-5640-4848-9ECD-16FDC37676D1}" destId="{F342FA14-8FF5-4126-B2D8-01624322224C}" srcOrd="0" destOrd="0" presId="urn:microsoft.com/office/officeart/2005/8/layout/vList5"/>
    <dgm:cxn modelId="{5368C304-BA3D-4810-A468-C67BA1C10F08}" type="presParOf" srcId="{874F9C27-E668-4856-A0A2-2402D4BB19F2}" destId="{526F3855-216C-4B6C-8773-CDB68C26ADFC}" srcOrd="5" destOrd="0" presId="urn:microsoft.com/office/officeart/2005/8/layout/vList5"/>
    <dgm:cxn modelId="{1D082A6A-6591-44ED-8964-BEAE2FDA6073}" type="presParOf" srcId="{874F9C27-E668-4856-A0A2-2402D4BB19F2}" destId="{162617DD-C40C-4FA1-9EED-6E719DED931B}" srcOrd="6" destOrd="0" presId="urn:microsoft.com/office/officeart/2005/8/layout/vList5"/>
    <dgm:cxn modelId="{B8E656DC-0FA9-4961-BD72-C8806F067029}" type="presParOf" srcId="{162617DD-C40C-4FA1-9EED-6E719DED931B}" destId="{E6780836-C580-4A24-80FF-5BDDD03AE7C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71D9008-0ACC-4841-8A10-01FED0E6D62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26829D-5503-4792-BE34-E8C0E34BD7A0}">
      <dgm:prSet/>
      <dgm:spPr/>
      <dgm:t>
        <a:bodyPr/>
        <a:lstStyle/>
        <a:p>
          <a:pPr rtl="0"/>
          <a:r>
            <a:rPr lang="ru-RU" dirty="0" smtClean="0"/>
            <a:t>В соответствии с Законом о Банке России данный орган осуществляет :</a:t>
          </a:r>
          <a:endParaRPr lang="ru-RU" dirty="0"/>
        </a:p>
      </dgm:t>
    </dgm:pt>
    <dgm:pt modelId="{7C6C6232-1DA7-4474-8271-F1A3F1C57681}" type="parTrans" cxnId="{C7D2B29A-ACDB-4F15-A29F-22DBE2C4D68B}">
      <dgm:prSet/>
      <dgm:spPr/>
      <dgm:t>
        <a:bodyPr/>
        <a:lstStyle/>
        <a:p>
          <a:endParaRPr lang="ru-RU"/>
        </a:p>
      </dgm:t>
    </dgm:pt>
    <dgm:pt modelId="{AFCA3EF4-FFA1-46EA-98E2-EA383FF59ADD}" type="sibTrans" cxnId="{C7D2B29A-ACDB-4F15-A29F-22DBE2C4D68B}">
      <dgm:prSet/>
      <dgm:spPr/>
      <dgm:t>
        <a:bodyPr/>
        <a:lstStyle/>
        <a:p>
          <a:endParaRPr lang="ru-RU"/>
        </a:p>
      </dgm:t>
    </dgm:pt>
    <dgm:pt modelId="{B43D534C-97F4-467F-A699-9F8DB388F4EB}">
      <dgm:prSet/>
      <dgm:spPr/>
      <dgm:t>
        <a:bodyPr/>
        <a:lstStyle/>
        <a:p>
          <a:pPr rtl="0"/>
          <a:r>
            <a:rPr lang="ru-RU" dirty="0" smtClean="0"/>
            <a:t>денежную эмиссию, организует денежное обращение, </a:t>
          </a:r>
          <a:endParaRPr lang="ru-RU" dirty="0"/>
        </a:p>
      </dgm:t>
    </dgm:pt>
    <dgm:pt modelId="{8B24B418-7A39-44E4-B9F3-33E704C9C22B}" type="parTrans" cxnId="{8961D18C-3030-413A-8380-6F00976EE9B1}">
      <dgm:prSet/>
      <dgm:spPr/>
      <dgm:t>
        <a:bodyPr/>
        <a:lstStyle/>
        <a:p>
          <a:endParaRPr lang="ru-RU"/>
        </a:p>
      </dgm:t>
    </dgm:pt>
    <dgm:pt modelId="{2E57095A-B433-4A6C-B60B-8AD8A7248553}" type="sibTrans" cxnId="{8961D18C-3030-413A-8380-6F00976EE9B1}">
      <dgm:prSet/>
      <dgm:spPr/>
      <dgm:t>
        <a:bodyPr/>
        <a:lstStyle/>
        <a:p>
          <a:endParaRPr lang="ru-RU"/>
        </a:p>
      </dgm:t>
    </dgm:pt>
    <dgm:pt modelId="{4916858C-624C-4795-8347-5E4972E620C0}">
      <dgm:prSet/>
      <dgm:spPr/>
      <dgm:t>
        <a:bodyPr/>
        <a:lstStyle/>
        <a:p>
          <a:pPr rtl="0"/>
          <a:r>
            <a:rPr lang="ru-RU" dirty="0" smtClean="0"/>
            <a:t>осуществляет защиту и устойчивость рубля,</a:t>
          </a:r>
          <a:endParaRPr lang="ru-RU" dirty="0"/>
        </a:p>
      </dgm:t>
    </dgm:pt>
    <dgm:pt modelId="{515AF8DB-A3E4-481C-9ABF-08C9F08BE158}" type="parTrans" cxnId="{69340ACA-61B7-454C-B167-184BA01AB2F0}">
      <dgm:prSet/>
      <dgm:spPr/>
      <dgm:t>
        <a:bodyPr/>
        <a:lstStyle/>
        <a:p>
          <a:endParaRPr lang="ru-RU"/>
        </a:p>
      </dgm:t>
    </dgm:pt>
    <dgm:pt modelId="{98114168-2602-4B5B-A051-46E7DF71D71C}" type="sibTrans" cxnId="{69340ACA-61B7-454C-B167-184BA01AB2F0}">
      <dgm:prSet/>
      <dgm:spPr/>
      <dgm:t>
        <a:bodyPr/>
        <a:lstStyle/>
        <a:p>
          <a:endParaRPr lang="ru-RU"/>
        </a:p>
      </dgm:t>
    </dgm:pt>
    <dgm:pt modelId="{AD067B16-F46E-4C7C-BE25-3F553252D4B1}">
      <dgm:prSet/>
      <dgm:spPr/>
      <dgm:t>
        <a:bodyPr/>
        <a:lstStyle/>
        <a:p>
          <a:pPr rtl="0"/>
          <a:r>
            <a:rPr lang="ru-RU" dirty="0" smtClean="0"/>
            <a:t>развивает и укрепляет банковскую систему страны. </a:t>
          </a:r>
          <a:endParaRPr lang="ru-RU" dirty="0"/>
        </a:p>
      </dgm:t>
    </dgm:pt>
    <dgm:pt modelId="{AAF8A63C-9B77-4C94-BA0D-D4FDC3CF274D}" type="parTrans" cxnId="{16C15DD1-0F8C-4E27-98C9-CF2B15837AA5}">
      <dgm:prSet/>
      <dgm:spPr/>
      <dgm:t>
        <a:bodyPr/>
        <a:lstStyle/>
        <a:p>
          <a:endParaRPr lang="ru-RU"/>
        </a:p>
      </dgm:t>
    </dgm:pt>
    <dgm:pt modelId="{DDD2AB2C-4F7A-4170-AA79-CA73DF491036}" type="sibTrans" cxnId="{16C15DD1-0F8C-4E27-98C9-CF2B15837AA5}">
      <dgm:prSet/>
      <dgm:spPr/>
      <dgm:t>
        <a:bodyPr/>
        <a:lstStyle/>
        <a:p>
          <a:endParaRPr lang="ru-RU"/>
        </a:p>
      </dgm:t>
    </dgm:pt>
    <dgm:pt modelId="{2AF5FDDE-4D40-4AA3-8C14-3AB6B5519075}" type="pres">
      <dgm:prSet presAssocID="{971D9008-0ACC-4841-8A10-01FED0E6D62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F0EC75-99AC-4044-81B5-AB9D16154774}" type="pres">
      <dgm:prSet presAssocID="{9926829D-5503-4792-BE34-E8C0E34BD7A0}" presName="linNode" presStyleCnt="0"/>
      <dgm:spPr/>
    </dgm:pt>
    <dgm:pt modelId="{63969B4F-079E-4104-AF5D-614A3FF77EBC}" type="pres">
      <dgm:prSet presAssocID="{9926829D-5503-4792-BE34-E8C0E34BD7A0}" presName="parentText" presStyleLbl="node1" presStyleIdx="0" presStyleCnt="4" custScaleX="277778" custLinFactNeighborX="-4730" custLinFactNeighborY="-2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9E7FD-4C38-4F88-A2D0-3C479EF4D201}" type="pres">
      <dgm:prSet presAssocID="{AFCA3EF4-FFA1-46EA-98E2-EA383FF59ADD}" presName="sp" presStyleCnt="0"/>
      <dgm:spPr/>
    </dgm:pt>
    <dgm:pt modelId="{1C796862-1498-4E22-A0E5-697A2B3B78B4}" type="pres">
      <dgm:prSet presAssocID="{B43D534C-97F4-467F-A699-9F8DB388F4EB}" presName="linNode" presStyleCnt="0"/>
      <dgm:spPr/>
    </dgm:pt>
    <dgm:pt modelId="{BF5A069F-E1E5-4090-8040-A06BDE581B17}" type="pres">
      <dgm:prSet presAssocID="{B43D534C-97F4-467F-A699-9F8DB388F4EB}" presName="parentText" presStyleLbl="node1" presStyleIdx="1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2366DF-D9BC-434E-8914-B43A2708B608}" type="pres">
      <dgm:prSet presAssocID="{2E57095A-B433-4A6C-B60B-8AD8A7248553}" presName="sp" presStyleCnt="0"/>
      <dgm:spPr/>
    </dgm:pt>
    <dgm:pt modelId="{B21A346F-DA06-4E2B-83D4-A224ACA4ED11}" type="pres">
      <dgm:prSet presAssocID="{4916858C-624C-4795-8347-5E4972E620C0}" presName="linNode" presStyleCnt="0"/>
      <dgm:spPr/>
    </dgm:pt>
    <dgm:pt modelId="{A1DEFD77-16DA-4186-B2DB-C5D80066D058}" type="pres">
      <dgm:prSet presAssocID="{4916858C-624C-4795-8347-5E4972E620C0}" presName="parentText" presStyleLbl="node1" presStyleIdx="2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C3AA1-01AE-42DD-99DF-7333DDFD688A}" type="pres">
      <dgm:prSet presAssocID="{98114168-2602-4B5B-A051-46E7DF71D71C}" presName="sp" presStyleCnt="0"/>
      <dgm:spPr/>
    </dgm:pt>
    <dgm:pt modelId="{F1876CCD-2F40-4C8A-90C5-E589C87A53AB}" type="pres">
      <dgm:prSet presAssocID="{AD067B16-F46E-4C7C-BE25-3F553252D4B1}" presName="linNode" presStyleCnt="0"/>
      <dgm:spPr/>
    </dgm:pt>
    <dgm:pt modelId="{E8C44F3E-7A37-4CEB-9838-56275B9054E6}" type="pres">
      <dgm:prSet presAssocID="{AD067B16-F46E-4C7C-BE25-3F553252D4B1}" presName="parentText" presStyleLbl="node1" presStyleIdx="3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D5927F-4F71-4251-A2B0-CB5DF0DEA0BC}" type="presOf" srcId="{971D9008-0ACC-4841-8A10-01FED0E6D624}" destId="{2AF5FDDE-4D40-4AA3-8C14-3AB6B5519075}" srcOrd="0" destOrd="0" presId="urn:microsoft.com/office/officeart/2005/8/layout/vList5"/>
    <dgm:cxn modelId="{69340ACA-61B7-454C-B167-184BA01AB2F0}" srcId="{971D9008-0ACC-4841-8A10-01FED0E6D624}" destId="{4916858C-624C-4795-8347-5E4972E620C0}" srcOrd="2" destOrd="0" parTransId="{515AF8DB-A3E4-481C-9ABF-08C9F08BE158}" sibTransId="{98114168-2602-4B5B-A051-46E7DF71D71C}"/>
    <dgm:cxn modelId="{403FBC11-4EB7-4ECC-984F-A661F1E676A9}" type="presOf" srcId="{AD067B16-F46E-4C7C-BE25-3F553252D4B1}" destId="{E8C44F3E-7A37-4CEB-9838-56275B9054E6}" srcOrd="0" destOrd="0" presId="urn:microsoft.com/office/officeart/2005/8/layout/vList5"/>
    <dgm:cxn modelId="{082741A6-3924-4432-9413-323489AE2FCF}" type="presOf" srcId="{4916858C-624C-4795-8347-5E4972E620C0}" destId="{A1DEFD77-16DA-4186-B2DB-C5D80066D058}" srcOrd="0" destOrd="0" presId="urn:microsoft.com/office/officeart/2005/8/layout/vList5"/>
    <dgm:cxn modelId="{16C15DD1-0F8C-4E27-98C9-CF2B15837AA5}" srcId="{971D9008-0ACC-4841-8A10-01FED0E6D624}" destId="{AD067B16-F46E-4C7C-BE25-3F553252D4B1}" srcOrd="3" destOrd="0" parTransId="{AAF8A63C-9B77-4C94-BA0D-D4FDC3CF274D}" sibTransId="{DDD2AB2C-4F7A-4170-AA79-CA73DF491036}"/>
    <dgm:cxn modelId="{CC6D307E-9B5D-40FE-AE6E-31AD7036B9FA}" type="presOf" srcId="{9926829D-5503-4792-BE34-E8C0E34BD7A0}" destId="{63969B4F-079E-4104-AF5D-614A3FF77EBC}" srcOrd="0" destOrd="0" presId="urn:microsoft.com/office/officeart/2005/8/layout/vList5"/>
    <dgm:cxn modelId="{C7D2B29A-ACDB-4F15-A29F-22DBE2C4D68B}" srcId="{971D9008-0ACC-4841-8A10-01FED0E6D624}" destId="{9926829D-5503-4792-BE34-E8C0E34BD7A0}" srcOrd="0" destOrd="0" parTransId="{7C6C6232-1DA7-4474-8271-F1A3F1C57681}" sibTransId="{AFCA3EF4-FFA1-46EA-98E2-EA383FF59ADD}"/>
    <dgm:cxn modelId="{8F730CB4-3A4B-4C9C-8C45-FE061580BF9A}" type="presOf" srcId="{B43D534C-97F4-467F-A699-9F8DB388F4EB}" destId="{BF5A069F-E1E5-4090-8040-A06BDE581B17}" srcOrd="0" destOrd="0" presId="urn:microsoft.com/office/officeart/2005/8/layout/vList5"/>
    <dgm:cxn modelId="{8961D18C-3030-413A-8380-6F00976EE9B1}" srcId="{971D9008-0ACC-4841-8A10-01FED0E6D624}" destId="{B43D534C-97F4-467F-A699-9F8DB388F4EB}" srcOrd="1" destOrd="0" parTransId="{8B24B418-7A39-44E4-B9F3-33E704C9C22B}" sibTransId="{2E57095A-B433-4A6C-B60B-8AD8A7248553}"/>
    <dgm:cxn modelId="{1918E16B-01B4-44E0-80C2-47AC919B6386}" type="presParOf" srcId="{2AF5FDDE-4D40-4AA3-8C14-3AB6B5519075}" destId="{ECF0EC75-99AC-4044-81B5-AB9D16154774}" srcOrd="0" destOrd="0" presId="urn:microsoft.com/office/officeart/2005/8/layout/vList5"/>
    <dgm:cxn modelId="{54FB4DB1-4DFC-4DEE-9E6F-71AEA6E43145}" type="presParOf" srcId="{ECF0EC75-99AC-4044-81B5-AB9D16154774}" destId="{63969B4F-079E-4104-AF5D-614A3FF77EBC}" srcOrd="0" destOrd="0" presId="urn:microsoft.com/office/officeart/2005/8/layout/vList5"/>
    <dgm:cxn modelId="{2017AEB6-475D-4F27-B7F9-2249355D1A9F}" type="presParOf" srcId="{2AF5FDDE-4D40-4AA3-8C14-3AB6B5519075}" destId="{EEC9E7FD-4C38-4F88-A2D0-3C479EF4D201}" srcOrd="1" destOrd="0" presId="urn:microsoft.com/office/officeart/2005/8/layout/vList5"/>
    <dgm:cxn modelId="{814DC800-CD02-4486-B230-DCBFB45CC3E4}" type="presParOf" srcId="{2AF5FDDE-4D40-4AA3-8C14-3AB6B5519075}" destId="{1C796862-1498-4E22-A0E5-697A2B3B78B4}" srcOrd="2" destOrd="0" presId="urn:microsoft.com/office/officeart/2005/8/layout/vList5"/>
    <dgm:cxn modelId="{A4C4D5CE-3360-4D47-B671-71615B0D9905}" type="presParOf" srcId="{1C796862-1498-4E22-A0E5-697A2B3B78B4}" destId="{BF5A069F-E1E5-4090-8040-A06BDE581B17}" srcOrd="0" destOrd="0" presId="urn:microsoft.com/office/officeart/2005/8/layout/vList5"/>
    <dgm:cxn modelId="{2891FD23-8C44-45C3-B841-911BFE70B998}" type="presParOf" srcId="{2AF5FDDE-4D40-4AA3-8C14-3AB6B5519075}" destId="{E62366DF-D9BC-434E-8914-B43A2708B608}" srcOrd="3" destOrd="0" presId="urn:microsoft.com/office/officeart/2005/8/layout/vList5"/>
    <dgm:cxn modelId="{27B0F4A0-C650-478E-91EC-A69FFEA32DED}" type="presParOf" srcId="{2AF5FDDE-4D40-4AA3-8C14-3AB6B5519075}" destId="{B21A346F-DA06-4E2B-83D4-A224ACA4ED11}" srcOrd="4" destOrd="0" presId="urn:microsoft.com/office/officeart/2005/8/layout/vList5"/>
    <dgm:cxn modelId="{F900F745-F7D7-4EA7-8C11-71D37EF2DF49}" type="presParOf" srcId="{B21A346F-DA06-4E2B-83D4-A224ACA4ED11}" destId="{A1DEFD77-16DA-4186-B2DB-C5D80066D058}" srcOrd="0" destOrd="0" presId="urn:microsoft.com/office/officeart/2005/8/layout/vList5"/>
    <dgm:cxn modelId="{CE39B979-A4B8-4617-BB6F-D246B9C71E89}" type="presParOf" srcId="{2AF5FDDE-4D40-4AA3-8C14-3AB6B5519075}" destId="{AAEC3AA1-01AE-42DD-99DF-7333DDFD688A}" srcOrd="5" destOrd="0" presId="urn:microsoft.com/office/officeart/2005/8/layout/vList5"/>
    <dgm:cxn modelId="{F188E573-163B-40DA-A0ED-9D39A18DF5CB}" type="presParOf" srcId="{2AF5FDDE-4D40-4AA3-8C14-3AB6B5519075}" destId="{F1876CCD-2F40-4C8A-90C5-E589C87A53AB}" srcOrd="6" destOrd="0" presId="urn:microsoft.com/office/officeart/2005/8/layout/vList5"/>
    <dgm:cxn modelId="{79591E9C-7E50-4872-9BC8-195DFA5EF17E}" type="presParOf" srcId="{F1876CCD-2F40-4C8A-90C5-E589C87A53AB}" destId="{E8C44F3E-7A37-4CEB-9838-56275B9054E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F3D2C1-CABA-457D-A4C7-1E6FB814D13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1C3270-8095-4FB9-AAF7-2D7AA68D8BB6}">
      <dgm:prSet/>
      <dgm:spPr/>
      <dgm:t>
        <a:bodyPr/>
        <a:lstStyle/>
        <a:p>
          <a:pPr rtl="0"/>
          <a:r>
            <a:rPr lang="ru-RU" dirty="0" smtClean="0"/>
            <a:t>Представительные органы рассматривают и утверждают бюджет субъекта РФ, осуществляют контроль за его исполнением. </a:t>
          </a:r>
          <a:endParaRPr lang="ru-RU" dirty="0"/>
        </a:p>
      </dgm:t>
    </dgm:pt>
    <dgm:pt modelId="{83C2F387-CFEA-4EA4-962E-CF67C4889B7F}" type="parTrans" cxnId="{D98D2968-12E9-4F22-802C-E58AC42208BA}">
      <dgm:prSet/>
      <dgm:spPr/>
      <dgm:t>
        <a:bodyPr/>
        <a:lstStyle/>
        <a:p>
          <a:endParaRPr lang="ru-RU"/>
        </a:p>
      </dgm:t>
    </dgm:pt>
    <dgm:pt modelId="{32942BD8-3AD0-4321-BD39-C31436A295E0}" type="sibTrans" cxnId="{D98D2968-12E9-4F22-802C-E58AC42208BA}">
      <dgm:prSet/>
      <dgm:spPr/>
      <dgm:t>
        <a:bodyPr/>
        <a:lstStyle/>
        <a:p>
          <a:endParaRPr lang="ru-RU"/>
        </a:p>
      </dgm:t>
    </dgm:pt>
    <dgm:pt modelId="{9C799B1D-B388-4548-A68D-9DC5109B47BD}">
      <dgm:prSet/>
      <dgm:spPr/>
      <dgm:t>
        <a:bodyPr/>
        <a:lstStyle/>
        <a:p>
          <a:pPr rtl="0"/>
          <a:r>
            <a:rPr lang="ru-RU" dirty="0" smtClean="0"/>
            <a:t>Органы исполнительной ветви власти осуществляют исполнение бюджета. </a:t>
          </a:r>
          <a:endParaRPr lang="ru-RU" dirty="0"/>
        </a:p>
      </dgm:t>
    </dgm:pt>
    <dgm:pt modelId="{193ED472-C51D-4972-A238-FDE0426AE998}" type="parTrans" cxnId="{7AD93397-2189-4EB8-83B5-F95481E19FB1}">
      <dgm:prSet/>
      <dgm:spPr/>
      <dgm:t>
        <a:bodyPr/>
        <a:lstStyle/>
        <a:p>
          <a:endParaRPr lang="ru-RU"/>
        </a:p>
      </dgm:t>
    </dgm:pt>
    <dgm:pt modelId="{6EBAA89D-A762-4304-9121-3F8DA5794CBD}" type="sibTrans" cxnId="{7AD93397-2189-4EB8-83B5-F95481E19FB1}">
      <dgm:prSet/>
      <dgm:spPr/>
      <dgm:t>
        <a:bodyPr/>
        <a:lstStyle/>
        <a:p>
          <a:endParaRPr lang="ru-RU"/>
        </a:p>
      </dgm:t>
    </dgm:pt>
    <dgm:pt modelId="{1E51CEB8-B498-4945-B81C-641D256C730A}" type="pres">
      <dgm:prSet presAssocID="{59F3D2C1-CABA-457D-A4C7-1E6FB814D1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DDF9BF-B041-48AC-BBAA-70A574F8FFEA}" type="pres">
      <dgm:prSet presAssocID="{8C1C3270-8095-4FB9-AAF7-2D7AA68D8BB6}" presName="linNode" presStyleCnt="0"/>
      <dgm:spPr/>
    </dgm:pt>
    <dgm:pt modelId="{07923D07-9F2D-4FF4-BD34-03A681209FC7}" type="pres">
      <dgm:prSet presAssocID="{8C1C3270-8095-4FB9-AAF7-2D7AA68D8BB6}" presName="parentText" presStyleLbl="node1" presStyleIdx="0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F4D27-7791-427C-A566-C449AB89C67C}" type="pres">
      <dgm:prSet presAssocID="{32942BD8-3AD0-4321-BD39-C31436A295E0}" presName="sp" presStyleCnt="0"/>
      <dgm:spPr/>
    </dgm:pt>
    <dgm:pt modelId="{993C0CAC-01DA-48AB-91FC-143EFBB4357F}" type="pres">
      <dgm:prSet presAssocID="{9C799B1D-B388-4548-A68D-9DC5109B47BD}" presName="linNode" presStyleCnt="0"/>
      <dgm:spPr/>
    </dgm:pt>
    <dgm:pt modelId="{AF82C7E8-2A60-4F7E-890B-FF44995C9607}" type="pres">
      <dgm:prSet presAssocID="{9C799B1D-B388-4548-A68D-9DC5109B47BD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D93397-2189-4EB8-83B5-F95481E19FB1}" srcId="{59F3D2C1-CABA-457D-A4C7-1E6FB814D137}" destId="{9C799B1D-B388-4548-A68D-9DC5109B47BD}" srcOrd="1" destOrd="0" parTransId="{193ED472-C51D-4972-A238-FDE0426AE998}" sibTransId="{6EBAA89D-A762-4304-9121-3F8DA5794CBD}"/>
    <dgm:cxn modelId="{2F6F9F61-D2BC-4D84-BFF5-83EB7926FA06}" type="presOf" srcId="{8C1C3270-8095-4FB9-AAF7-2D7AA68D8BB6}" destId="{07923D07-9F2D-4FF4-BD34-03A681209FC7}" srcOrd="0" destOrd="0" presId="urn:microsoft.com/office/officeart/2005/8/layout/vList5"/>
    <dgm:cxn modelId="{AD59B9CE-6FD3-4EF8-AC86-2CB156CB4981}" type="presOf" srcId="{9C799B1D-B388-4548-A68D-9DC5109B47BD}" destId="{AF82C7E8-2A60-4F7E-890B-FF44995C9607}" srcOrd="0" destOrd="0" presId="urn:microsoft.com/office/officeart/2005/8/layout/vList5"/>
    <dgm:cxn modelId="{D98D2968-12E9-4F22-802C-E58AC42208BA}" srcId="{59F3D2C1-CABA-457D-A4C7-1E6FB814D137}" destId="{8C1C3270-8095-4FB9-AAF7-2D7AA68D8BB6}" srcOrd="0" destOrd="0" parTransId="{83C2F387-CFEA-4EA4-962E-CF67C4889B7F}" sibTransId="{32942BD8-3AD0-4321-BD39-C31436A295E0}"/>
    <dgm:cxn modelId="{41E73F64-1E45-4171-AE5D-E56D99C8F3D9}" type="presOf" srcId="{59F3D2C1-CABA-457D-A4C7-1E6FB814D137}" destId="{1E51CEB8-B498-4945-B81C-641D256C730A}" srcOrd="0" destOrd="0" presId="urn:microsoft.com/office/officeart/2005/8/layout/vList5"/>
    <dgm:cxn modelId="{063979B2-6655-4B78-BA33-B7C6AB3CFB50}" type="presParOf" srcId="{1E51CEB8-B498-4945-B81C-641D256C730A}" destId="{1CDDF9BF-B041-48AC-BBAA-70A574F8FFEA}" srcOrd="0" destOrd="0" presId="urn:microsoft.com/office/officeart/2005/8/layout/vList5"/>
    <dgm:cxn modelId="{066346FD-1790-4D69-8CD0-6732BDB276C5}" type="presParOf" srcId="{1CDDF9BF-B041-48AC-BBAA-70A574F8FFEA}" destId="{07923D07-9F2D-4FF4-BD34-03A681209FC7}" srcOrd="0" destOrd="0" presId="urn:microsoft.com/office/officeart/2005/8/layout/vList5"/>
    <dgm:cxn modelId="{C98FFD83-BE50-4FA3-8C01-C91A2F3756EF}" type="presParOf" srcId="{1E51CEB8-B498-4945-B81C-641D256C730A}" destId="{B07F4D27-7791-427C-A566-C449AB89C67C}" srcOrd="1" destOrd="0" presId="urn:microsoft.com/office/officeart/2005/8/layout/vList5"/>
    <dgm:cxn modelId="{9AB0496F-55B1-48FE-A9CF-9C6970582CB2}" type="presParOf" srcId="{1E51CEB8-B498-4945-B81C-641D256C730A}" destId="{993C0CAC-01DA-48AB-91FC-143EFBB4357F}" srcOrd="2" destOrd="0" presId="urn:microsoft.com/office/officeart/2005/8/layout/vList5"/>
    <dgm:cxn modelId="{D088888F-B814-470D-8DD2-5CAE34052AEC}" type="presParOf" srcId="{993C0CAC-01DA-48AB-91FC-143EFBB4357F}" destId="{AF82C7E8-2A60-4F7E-890B-FF44995C960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C80EC27-79D9-45C8-9D35-3C72670596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629CA2-C08B-4685-9706-FA883A741E30}">
      <dgm:prSet/>
      <dgm:spPr/>
      <dgm:t>
        <a:bodyPr/>
        <a:lstStyle/>
        <a:p>
          <a:pPr rtl="0"/>
          <a:r>
            <a:rPr lang="ru-RU" dirty="0" smtClean="0"/>
            <a:t>по составлению проекта бюджета, его исполнению,</a:t>
          </a:r>
          <a:endParaRPr lang="ru-RU" dirty="0"/>
        </a:p>
      </dgm:t>
    </dgm:pt>
    <dgm:pt modelId="{6056A548-94C3-443F-BB10-7F56FF2FECAF}" type="parTrans" cxnId="{2245EEB9-0597-46FF-83A8-2E27309C444B}">
      <dgm:prSet/>
      <dgm:spPr/>
      <dgm:t>
        <a:bodyPr/>
        <a:lstStyle/>
        <a:p>
          <a:endParaRPr lang="ru-RU"/>
        </a:p>
      </dgm:t>
    </dgm:pt>
    <dgm:pt modelId="{5A931A60-220E-4ADD-BC34-2CFD0896AB9E}" type="sibTrans" cxnId="{2245EEB9-0597-46FF-83A8-2E27309C444B}">
      <dgm:prSet/>
      <dgm:spPr/>
      <dgm:t>
        <a:bodyPr/>
        <a:lstStyle/>
        <a:p>
          <a:endParaRPr lang="ru-RU"/>
        </a:p>
      </dgm:t>
    </dgm:pt>
    <dgm:pt modelId="{198F1A9B-ECE5-4085-B06C-B34589E5A82E}">
      <dgm:prSet/>
      <dgm:spPr/>
      <dgm:t>
        <a:bodyPr/>
        <a:lstStyle/>
        <a:p>
          <a:pPr rtl="0"/>
          <a:r>
            <a:rPr lang="ru-RU" dirty="0" smtClean="0"/>
            <a:t>управляют государственным и муниципальным долгом, </a:t>
          </a:r>
          <a:endParaRPr lang="ru-RU" dirty="0"/>
        </a:p>
      </dgm:t>
    </dgm:pt>
    <dgm:pt modelId="{C7004225-3B56-430F-803C-C1EC62B27008}" type="parTrans" cxnId="{A235F0B1-1028-4496-AD1C-E0A8DF90AE53}">
      <dgm:prSet/>
      <dgm:spPr/>
      <dgm:t>
        <a:bodyPr/>
        <a:lstStyle/>
        <a:p>
          <a:endParaRPr lang="ru-RU"/>
        </a:p>
      </dgm:t>
    </dgm:pt>
    <dgm:pt modelId="{C1546DF7-B577-44C3-9CBC-F04BF3E21549}" type="sibTrans" cxnId="{A235F0B1-1028-4496-AD1C-E0A8DF90AE53}">
      <dgm:prSet/>
      <dgm:spPr/>
      <dgm:t>
        <a:bodyPr/>
        <a:lstStyle/>
        <a:p>
          <a:endParaRPr lang="ru-RU"/>
        </a:p>
      </dgm:t>
    </dgm:pt>
    <dgm:pt modelId="{A83F47A7-633B-4E31-8335-70C14FE3C3B9}">
      <dgm:prSet/>
      <dgm:spPr/>
      <dgm:t>
        <a:bodyPr/>
        <a:lstStyle/>
        <a:p>
          <a:pPr rtl="0"/>
          <a:r>
            <a:rPr lang="ru-RU" dirty="0" smtClean="0"/>
            <a:t>создают фонды финансовой поддержки муниципальных образований,</a:t>
          </a:r>
          <a:endParaRPr lang="ru-RU" dirty="0"/>
        </a:p>
      </dgm:t>
    </dgm:pt>
    <dgm:pt modelId="{82114231-E55A-4B43-9D01-03BC7D8486F5}" type="parTrans" cxnId="{B0AB4EFA-B891-4EF2-B64C-C784A9C76733}">
      <dgm:prSet/>
      <dgm:spPr/>
      <dgm:t>
        <a:bodyPr/>
        <a:lstStyle/>
        <a:p>
          <a:endParaRPr lang="ru-RU"/>
        </a:p>
      </dgm:t>
    </dgm:pt>
    <dgm:pt modelId="{C6AABB49-D3DE-46A1-B179-BA5C55AD0102}" type="sibTrans" cxnId="{B0AB4EFA-B891-4EF2-B64C-C784A9C76733}">
      <dgm:prSet/>
      <dgm:spPr/>
      <dgm:t>
        <a:bodyPr/>
        <a:lstStyle/>
        <a:p>
          <a:endParaRPr lang="ru-RU"/>
        </a:p>
      </dgm:t>
    </dgm:pt>
    <dgm:pt modelId="{741071C8-3932-46BE-B2FD-AE59E340D872}">
      <dgm:prSet/>
      <dgm:spPr/>
      <dgm:t>
        <a:bodyPr/>
        <a:lstStyle/>
        <a:p>
          <a:pPr rtl="0"/>
          <a:r>
            <a:rPr lang="ru-RU" dirty="0" smtClean="0"/>
            <a:t>выдают ссуды,</a:t>
          </a:r>
          <a:endParaRPr lang="ru-RU" dirty="0"/>
        </a:p>
      </dgm:t>
    </dgm:pt>
    <dgm:pt modelId="{B8FA64BF-04F1-466C-9264-62D8FD417328}" type="parTrans" cxnId="{012AA71D-866E-47BD-BCEC-4BD43D592620}">
      <dgm:prSet/>
      <dgm:spPr/>
      <dgm:t>
        <a:bodyPr/>
        <a:lstStyle/>
        <a:p>
          <a:endParaRPr lang="ru-RU"/>
        </a:p>
      </dgm:t>
    </dgm:pt>
    <dgm:pt modelId="{708CD09A-4E6D-442E-820C-7BB01DD6572B}" type="sibTrans" cxnId="{012AA71D-866E-47BD-BCEC-4BD43D592620}">
      <dgm:prSet/>
      <dgm:spPr/>
      <dgm:t>
        <a:bodyPr/>
        <a:lstStyle/>
        <a:p>
          <a:endParaRPr lang="ru-RU"/>
        </a:p>
      </dgm:t>
    </dgm:pt>
    <dgm:pt modelId="{1AEFE529-AC84-402C-A122-5F6CCAC7D8F4}">
      <dgm:prSet/>
      <dgm:spPr/>
      <dgm:t>
        <a:bodyPr/>
        <a:lstStyle/>
        <a:p>
          <a:pPr rtl="0"/>
          <a:r>
            <a:rPr lang="ru-RU" dirty="0" smtClean="0"/>
            <a:t>выделяют субвенции органам местного самоуправления и оказывают иные формы финансовой помощи, </a:t>
          </a:r>
          <a:endParaRPr lang="ru-RU" dirty="0"/>
        </a:p>
      </dgm:t>
    </dgm:pt>
    <dgm:pt modelId="{8C863907-FE12-45B8-95A2-CE6E42F228B2}" type="parTrans" cxnId="{C058C4DA-34F3-4837-9A3D-8332FB29B198}">
      <dgm:prSet/>
      <dgm:spPr/>
      <dgm:t>
        <a:bodyPr/>
        <a:lstStyle/>
        <a:p>
          <a:endParaRPr lang="ru-RU"/>
        </a:p>
      </dgm:t>
    </dgm:pt>
    <dgm:pt modelId="{1D84DFEA-9390-4746-94E2-FE4DF4C741F6}" type="sibTrans" cxnId="{C058C4DA-34F3-4837-9A3D-8332FB29B198}">
      <dgm:prSet/>
      <dgm:spPr/>
      <dgm:t>
        <a:bodyPr/>
        <a:lstStyle/>
        <a:p>
          <a:endParaRPr lang="ru-RU"/>
        </a:p>
      </dgm:t>
    </dgm:pt>
    <dgm:pt modelId="{18490C4A-2562-4F38-971B-395E7412A489}">
      <dgm:prSet/>
      <dgm:spPr/>
      <dgm:t>
        <a:bodyPr/>
        <a:lstStyle/>
        <a:p>
          <a:pPr rtl="0"/>
          <a:r>
            <a:rPr lang="ru-RU" dirty="0" smtClean="0"/>
            <a:t>осуществляют государственный финансовый контроль на соответствующей территории. </a:t>
          </a:r>
          <a:endParaRPr lang="ru-RU" dirty="0"/>
        </a:p>
      </dgm:t>
    </dgm:pt>
    <dgm:pt modelId="{366324E5-09DB-4035-803F-BB450E939B4B}" type="parTrans" cxnId="{E6DCE72C-7A08-435B-9476-308A2C14F48D}">
      <dgm:prSet/>
      <dgm:spPr/>
      <dgm:t>
        <a:bodyPr/>
        <a:lstStyle/>
        <a:p>
          <a:endParaRPr lang="ru-RU"/>
        </a:p>
      </dgm:t>
    </dgm:pt>
    <dgm:pt modelId="{B11AC7F0-C188-40B0-9C0E-E4D00CAB60E7}" type="sibTrans" cxnId="{E6DCE72C-7A08-435B-9476-308A2C14F48D}">
      <dgm:prSet/>
      <dgm:spPr/>
      <dgm:t>
        <a:bodyPr/>
        <a:lstStyle/>
        <a:p>
          <a:endParaRPr lang="ru-RU"/>
        </a:p>
      </dgm:t>
    </dgm:pt>
    <dgm:pt modelId="{EFA0E06B-033A-4A47-B3E1-4DF109656C01}" type="pres">
      <dgm:prSet presAssocID="{DC80EC27-79D9-45C8-9D35-3C72670596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C2951C-DA26-49DD-A9A2-E4AEE30CF324}" type="pres">
      <dgm:prSet presAssocID="{A8629CA2-C08B-4685-9706-FA883A741E30}" presName="linNode" presStyleCnt="0"/>
      <dgm:spPr/>
    </dgm:pt>
    <dgm:pt modelId="{1DBB146E-DB61-4FF3-904A-58935379C8F8}" type="pres">
      <dgm:prSet presAssocID="{A8629CA2-C08B-4685-9706-FA883A741E30}" presName="parentText" presStyleLbl="node1" presStyleIdx="0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F6F7E2-5776-4183-B67A-B719D34C9EAD}" type="pres">
      <dgm:prSet presAssocID="{5A931A60-220E-4ADD-BC34-2CFD0896AB9E}" presName="sp" presStyleCnt="0"/>
      <dgm:spPr/>
    </dgm:pt>
    <dgm:pt modelId="{A9FFBA8E-3439-4977-910D-36CC0EF938F6}" type="pres">
      <dgm:prSet presAssocID="{198F1A9B-ECE5-4085-B06C-B34589E5A82E}" presName="linNode" presStyleCnt="0"/>
      <dgm:spPr/>
    </dgm:pt>
    <dgm:pt modelId="{24162BFA-3FD4-430D-99C1-4BAFE2C058CF}" type="pres">
      <dgm:prSet presAssocID="{198F1A9B-ECE5-4085-B06C-B34589E5A82E}" presName="parentText" presStyleLbl="node1" presStyleIdx="1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9A95C1-D68B-4694-9662-87959D6E2F5A}" type="pres">
      <dgm:prSet presAssocID="{C1546DF7-B577-44C3-9CBC-F04BF3E21549}" presName="sp" presStyleCnt="0"/>
      <dgm:spPr/>
    </dgm:pt>
    <dgm:pt modelId="{DCF72DC3-642F-42D3-AF0F-F881BC2292A7}" type="pres">
      <dgm:prSet presAssocID="{A83F47A7-633B-4E31-8335-70C14FE3C3B9}" presName="linNode" presStyleCnt="0"/>
      <dgm:spPr/>
    </dgm:pt>
    <dgm:pt modelId="{223943EE-7CAF-474B-A317-5668917B6DB6}" type="pres">
      <dgm:prSet presAssocID="{A83F47A7-633B-4E31-8335-70C14FE3C3B9}" presName="parentText" presStyleLbl="node1" presStyleIdx="2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EBA412-C77C-4079-9F02-57908AA9F5AA}" type="pres">
      <dgm:prSet presAssocID="{C6AABB49-D3DE-46A1-B179-BA5C55AD0102}" presName="sp" presStyleCnt="0"/>
      <dgm:spPr/>
    </dgm:pt>
    <dgm:pt modelId="{FE11BC9D-9887-4DF0-B1AC-34F20B1C9350}" type="pres">
      <dgm:prSet presAssocID="{741071C8-3932-46BE-B2FD-AE59E340D872}" presName="linNode" presStyleCnt="0"/>
      <dgm:spPr/>
    </dgm:pt>
    <dgm:pt modelId="{1DCF0874-0981-4E6A-9655-09D8C17DBD9F}" type="pres">
      <dgm:prSet presAssocID="{741071C8-3932-46BE-B2FD-AE59E340D872}" presName="parentText" presStyleLbl="node1" presStyleIdx="3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4A1AB-6AC0-4E7E-B391-123155591733}" type="pres">
      <dgm:prSet presAssocID="{708CD09A-4E6D-442E-820C-7BB01DD6572B}" presName="sp" presStyleCnt="0"/>
      <dgm:spPr/>
    </dgm:pt>
    <dgm:pt modelId="{9C39352B-FC44-4373-B5EE-B1AC3EF49DE2}" type="pres">
      <dgm:prSet presAssocID="{1AEFE529-AC84-402C-A122-5F6CCAC7D8F4}" presName="linNode" presStyleCnt="0"/>
      <dgm:spPr/>
    </dgm:pt>
    <dgm:pt modelId="{7FE91611-492F-4771-B870-C7B518F2FB9B}" type="pres">
      <dgm:prSet presAssocID="{1AEFE529-AC84-402C-A122-5F6CCAC7D8F4}" presName="parentText" presStyleLbl="node1" presStyleIdx="4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AA3465-369A-47AD-B5D6-8ABF7FF7000D}" type="pres">
      <dgm:prSet presAssocID="{1D84DFEA-9390-4746-94E2-FE4DF4C741F6}" presName="sp" presStyleCnt="0"/>
      <dgm:spPr/>
    </dgm:pt>
    <dgm:pt modelId="{F98D2C21-CDDA-46D6-A437-36699C7E9614}" type="pres">
      <dgm:prSet presAssocID="{18490C4A-2562-4F38-971B-395E7412A489}" presName="linNode" presStyleCnt="0"/>
      <dgm:spPr/>
    </dgm:pt>
    <dgm:pt modelId="{7332F57B-C94E-4CA0-AF2A-53C5E6CC59D6}" type="pres">
      <dgm:prSet presAssocID="{18490C4A-2562-4F38-971B-395E7412A489}" presName="parentText" presStyleLbl="node1" presStyleIdx="5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AF8EE8-ADA6-4526-AC1B-5221813E79A0}" type="presOf" srcId="{198F1A9B-ECE5-4085-B06C-B34589E5A82E}" destId="{24162BFA-3FD4-430D-99C1-4BAFE2C058CF}" srcOrd="0" destOrd="0" presId="urn:microsoft.com/office/officeart/2005/8/layout/vList5"/>
    <dgm:cxn modelId="{6597AF00-1277-484C-BC2A-4DE5D70F5014}" type="presOf" srcId="{DC80EC27-79D9-45C8-9D35-3C72670596FF}" destId="{EFA0E06B-033A-4A47-B3E1-4DF109656C01}" srcOrd="0" destOrd="0" presId="urn:microsoft.com/office/officeart/2005/8/layout/vList5"/>
    <dgm:cxn modelId="{78DDDF64-FF03-4B27-A4C4-534748A14662}" type="presOf" srcId="{A83F47A7-633B-4E31-8335-70C14FE3C3B9}" destId="{223943EE-7CAF-474B-A317-5668917B6DB6}" srcOrd="0" destOrd="0" presId="urn:microsoft.com/office/officeart/2005/8/layout/vList5"/>
    <dgm:cxn modelId="{F99D9FE4-8861-46F0-A544-8C104D15DB7C}" type="presOf" srcId="{741071C8-3932-46BE-B2FD-AE59E340D872}" destId="{1DCF0874-0981-4E6A-9655-09D8C17DBD9F}" srcOrd="0" destOrd="0" presId="urn:microsoft.com/office/officeart/2005/8/layout/vList5"/>
    <dgm:cxn modelId="{09DA70D3-637C-4621-89BD-7A5A8D3FC7CF}" type="presOf" srcId="{18490C4A-2562-4F38-971B-395E7412A489}" destId="{7332F57B-C94E-4CA0-AF2A-53C5E6CC59D6}" srcOrd="0" destOrd="0" presId="urn:microsoft.com/office/officeart/2005/8/layout/vList5"/>
    <dgm:cxn modelId="{2245EEB9-0597-46FF-83A8-2E27309C444B}" srcId="{DC80EC27-79D9-45C8-9D35-3C72670596FF}" destId="{A8629CA2-C08B-4685-9706-FA883A741E30}" srcOrd="0" destOrd="0" parTransId="{6056A548-94C3-443F-BB10-7F56FF2FECAF}" sibTransId="{5A931A60-220E-4ADD-BC34-2CFD0896AB9E}"/>
    <dgm:cxn modelId="{B0AB4EFA-B891-4EF2-B64C-C784A9C76733}" srcId="{DC80EC27-79D9-45C8-9D35-3C72670596FF}" destId="{A83F47A7-633B-4E31-8335-70C14FE3C3B9}" srcOrd="2" destOrd="0" parTransId="{82114231-E55A-4B43-9D01-03BC7D8486F5}" sibTransId="{C6AABB49-D3DE-46A1-B179-BA5C55AD0102}"/>
    <dgm:cxn modelId="{C058C4DA-34F3-4837-9A3D-8332FB29B198}" srcId="{DC80EC27-79D9-45C8-9D35-3C72670596FF}" destId="{1AEFE529-AC84-402C-A122-5F6CCAC7D8F4}" srcOrd="4" destOrd="0" parTransId="{8C863907-FE12-45B8-95A2-CE6E42F228B2}" sibTransId="{1D84DFEA-9390-4746-94E2-FE4DF4C741F6}"/>
    <dgm:cxn modelId="{012AA71D-866E-47BD-BCEC-4BD43D592620}" srcId="{DC80EC27-79D9-45C8-9D35-3C72670596FF}" destId="{741071C8-3932-46BE-B2FD-AE59E340D872}" srcOrd="3" destOrd="0" parTransId="{B8FA64BF-04F1-466C-9264-62D8FD417328}" sibTransId="{708CD09A-4E6D-442E-820C-7BB01DD6572B}"/>
    <dgm:cxn modelId="{34C8BD16-D9E8-423F-9EA1-4EE3EB129651}" type="presOf" srcId="{1AEFE529-AC84-402C-A122-5F6CCAC7D8F4}" destId="{7FE91611-492F-4771-B870-C7B518F2FB9B}" srcOrd="0" destOrd="0" presId="urn:microsoft.com/office/officeart/2005/8/layout/vList5"/>
    <dgm:cxn modelId="{07C11251-6945-44C0-AC0C-3CF70EF5CB90}" type="presOf" srcId="{A8629CA2-C08B-4685-9706-FA883A741E30}" destId="{1DBB146E-DB61-4FF3-904A-58935379C8F8}" srcOrd="0" destOrd="0" presId="urn:microsoft.com/office/officeart/2005/8/layout/vList5"/>
    <dgm:cxn modelId="{A235F0B1-1028-4496-AD1C-E0A8DF90AE53}" srcId="{DC80EC27-79D9-45C8-9D35-3C72670596FF}" destId="{198F1A9B-ECE5-4085-B06C-B34589E5A82E}" srcOrd="1" destOrd="0" parTransId="{C7004225-3B56-430F-803C-C1EC62B27008}" sibTransId="{C1546DF7-B577-44C3-9CBC-F04BF3E21549}"/>
    <dgm:cxn modelId="{E6DCE72C-7A08-435B-9476-308A2C14F48D}" srcId="{DC80EC27-79D9-45C8-9D35-3C72670596FF}" destId="{18490C4A-2562-4F38-971B-395E7412A489}" srcOrd="5" destOrd="0" parTransId="{366324E5-09DB-4035-803F-BB450E939B4B}" sibTransId="{B11AC7F0-C188-40B0-9C0E-E4D00CAB60E7}"/>
    <dgm:cxn modelId="{045B3DE5-5DE3-4C96-BA89-8E6019ED0F7C}" type="presParOf" srcId="{EFA0E06B-033A-4A47-B3E1-4DF109656C01}" destId="{0BC2951C-DA26-49DD-A9A2-E4AEE30CF324}" srcOrd="0" destOrd="0" presId="urn:microsoft.com/office/officeart/2005/8/layout/vList5"/>
    <dgm:cxn modelId="{B1A5F2E9-7D8F-4CE9-912D-6FAF780E3502}" type="presParOf" srcId="{0BC2951C-DA26-49DD-A9A2-E4AEE30CF324}" destId="{1DBB146E-DB61-4FF3-904A-58935379C8F8}" srcOrd="0" destOrd="0" presId="urn:microsoft.com/office/officeart/2005/8/layout/vList5"/>
    <dgm:cxn modelId="{D56CF160-FECD-4AA5-9847-67DEDF6A3689}" type="presParOf" srcId="{EFA0E06B-033A-4A47-B3E1-4DF109656C01}" destId="{74F6F7E2-5776-4183-B67A-B719D34C9EAD}" srcOrd="1" destOrd="0" presId="urn:microsoft.com/office/officeart/2005/8/layout/vList5"/>
    <dgm:cxn modelId="{D50AED73-65EA-41EC-B2D2-ABDA737931EA}" type="presParOf" srcId="{EFA0E06B-033A-4A47-B3E1-4DF109656C01}" destId="{A9FFBA8E-3439-4977-910D-36CC0EF938F6}" srcOrd="2" destOrd="0" presId="urn:microsoft.com/office/officeart/2005/8/layout/vList5"/>
    <dgm:cxn modelId="{C8A89F94-00D5-4B1E-A9AF-E356986829B6}" type="presParOf" srcId="{A9FFBA8E-3439-4977-910D-36CC0EF938F6}" destId="{24162BFA-3FD4-430D-99C1-4BAFE2C058CF}" srcOrd="0" destOrd="0" presId="urn:microsoft.com/office/officeart/2005/8/layout/vList5"/>
    <dgm:cxn modelId="{C8B591CD-DD69-4A87-822D-00C6F13C9D79}" type="presParOf" srcId="{EFA0E06B-033A-4A47-B3E1-4DF109656C01}" destId="{C99A95C1-D68B-4694-9662-87959D6E2F5A}" srcOrd="3" destOrd="0" presId="urn:microsoft.com/office/officeart/2005/8/layout/vList5"/>
    <dgm:cxn modelId="{35EFA71F-2BC3-47F7-99A4-EFFC5CA43986}" type="presParOf" srcId="{EFA0E06B-033A-4A47-B3E1-4DF109656C01}" destId="{DCF72DC3-642F-42D3-AF0F-F881BC2292A7}" srcOrd="4" destOrd="0" presId="urn:microsoft.com/office/officeart/2005/8/layout/vList5"/>
    <dgm:cxn modelId="{8CB95986-9AA2-4FB0-ACCD-556260AB30E9}" type="presParOf" srcId="{DCF72DC3-642F-42D3-AF0F-F881BC2292A7}" destId="{223943EE-7CAF-474B-A317-5668917B6DB6}" srcOrd="0" destOrd="0" presId="urn:microsoft.com/office/officeart/2005/8/layout/vList5"/>
    <dgm:cxn modelId="{172F3552-4CDA-4E44-A184-E05726EEC398}" type="presParOf" srcId="{EFA0E06B-033A-4A47-B3E1-4DF109656C01}" destId="{83EBA412-C77C-4079-9F02-57908AA9F5AA}" srcOrd="5" destOrd="0" presId="urn:microsoft.com/office/officeart/2005/8/layout/vList5"/>
    <dgm:cxn modelId="{5D51D678-FB72-492E-8FE9-00D44754151E}" type="presParOf" srcId="{EFA0E06B-033A-4A47-B3E1-4DF109656C01}" destId="{FE11BC9D-9887-4DF0-B1AC-34F20B1C9350}" srcOrd="6" destOrd="0" presId="urn:microsoft.com/office/officeart/2005/8/layout/vList5"/>
    <dgm:cxn modelId="{84EF2C4F-5523-489E-830C-2DA6350FB036}" type="presParOf" srcId="{FE11BC9D-9887-4DF0-B1AC-34F20B1C9350}" destId="{1DCF0874-0981-4E6A-9655-09D8C17DBD9F}" srcOrd="0" destOrd="0" presId="urn:microsoft.com/office/officeart/2005/8/layout/vList5"/>
    <dgm:cxn modelId="{ACF42A91-517F-4BEB-A792-3A3E5D284112}" type="presParOf" srcId="{EFA0E06B-033A-4A47-B3E1-4DF109656C01}" destId="{8B94A1AB-6AC0-4E7E-B391-123155591733}" srcOrd="7" destOrd="0" presId="urn:microsoft.com/office/officeart/2005/8/layout/vList5"/>
    <dgm:cxn modelId="{808C9D58-50A2-4852-977F-499FC42769F6}" type="presParOf" srcId="{EFA0E06B-033A-4A47-B3E1-4DF109656C01}" destId="{9C39352B-FC44-4373-B5EE-B1AC3EF49DE2}" srcOrd="8" destOrd="0" presId="urn:microsoft.com/office/officeart/2005/8/layout/vList5"/>
    <dgm:cxn modelId="{67095E3D-E599-44D5-8AA2-4938093EDB97}" type="presParOf" srcId="{9C39352B-FC44-4373-B5EE-B1AC3EF49DE2}" destId="{7FE91611-492F-4771-B870-C7B518F2FB9B}" srcOrd="0" destOrd="0" presId="urn:microsoft.com/office/officeart/2005/8/layout/vList5"/>
    <dgm:cxn modelId="{0EAFDCC5-73E9-46B2-ABE2-A2FECE8F904D}" type="presParOf" srcId="{EFA0E06B-033A-4A47-B3E1-4DF109656C01}" destId="{09AA3465-369A-47AD-B5D6-8ABF7FF7000D}" srcOrd="9" destOrd="0" presId="urn:microsoft.com/office/officeart/2005/8/layout/vList5"/>
    <dgm:cxn modelId="{2BA5E056-0D70-4C33-B49F-10E6A0A28E59}" type="presParOf" srcId="{EFA0E06B-033A-4A47-B3E1-4DF109656C01}" destId="{F98D2C21-CDDA-46D6-A437-36699C7E9614}" srcOrd="10" destOrd="0" presId="urn:microsoft.com/office/officeart/2005/8/layout/vList5"/>
    <dgm:cxn modelId="{965F725A-67EC-4B64-8BBB-E19AD26235A5}" type="presParOf" srcId="{F98D2C21-CDDA-46D6-A437-36699C7E9614}" destId="{7332F57B-C94E-4CA0-AF2A-53C5E6CC59D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85BADC7-5414-4710-9436-C4DB8E0FAE6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759A87-D911-4EF0-A0E3-BCCE5686D6FD}">
      <dgm:prSet custT="1"/>
      <dgm:spPr/>
      <dgm:t>
        <a:bodyPr/>
        <a:lstStyle/>
        <a:p>
          <a:pPr rtl="0"/>
          <a:r>
            <a:rPr lang="ru-RU" sz="2400" dirty="0" smtClean="0"/>
            <a:t>устанавливают местные налоги и сборы, предоставляют льготы по их уплате в соответствии с федеральными законами;</a:t>
          </a:r>
          <a:endParaRPr lang="ru-RU" sz="2400" dirty="0"/>
        </a:p>
      </dgm:t>
    </dgm:pt>
    <dgm:pt modelId="{A8224E9B-E992-4EEF-BD61-1155C8F4CA0C}" type="parTrans" cxnId="{CC763F35-33BC-4EFC-B537-92430D338894}">
      <dgm:prSet/>
      <dgm:spPr/>
      <dgm:t>
        <a:bodyPr/>
        <a:lstStyle/>
        <a:p>
          <a:endParaRPr lang="ru-RU"/>
        </a:p>
      </dgm:t>
    </dgm:pt>
    <dgm:pt modelId="{0B809B6B-31F5-43C7-87C3-CD3390AA3C14}" type="sibTrans" cxnId="{CC763F35-33BC-4EFC-B537-92430D338894}">
      <dgm:prSet/>
      <dgm:spPr/>
      <dgm:t>
        <a:bodyPr/>
        <a:lstStyle/>
        <a:p>
          <a:endParaRPr lang="ru-RU"/>
        </a:p>
      </dgm:t>
    </dgm:pt>
    <dgm:pt modelId="{573C9D9C-A8AC-4A54-A442-A75781B938EC}">
      <dgm:prSet custT="1"/>
      <dgm:spPr/>
      <dgm:t>
        <a:bodyPr/>
        <a:lstStyle/>
        <a:p>
          <a:pPr rtl="0"/>
          <a:r>
            <a:rPr lang="ru-RU" sz="2000" dirty="0" smtClean="0"/>
            <a:t>обращаются за финансовой помощью к федеральным органам и органам субъектов РФ, которые перечисляют средства из фондов финансовой поддержки в бюджеты муниципальных образований;</a:t>
          </a:r>
          <a:endParaRPr lang="ru-RU" sz="2000" dirty="0"/>
        </a:p>
      </dgm:t>
    </dgm:pt>
    <dgm:pt modelId="{5428D7F6-BB0E-4465-B5F5-E48074CCE3E9}" type="parTrans" cxnId="{4F97E866-46BA-4AE2-9B89-AD1373698006}">
      <dgm:prSet/>
      <dgm:spPr/>
      <dgm:t>
        <a:bodyPr/>
        <a:lstStyle/>
        <a:p>
          <a:endParaRPr lang="ru-RU"/>
        </a:p>
      </dgm:t>
    </dgm:pt>
    <dgm:pt modelId="{3A280841-A327-45A0-89B5-11A6C08EC22F}" type="sibTrans" cxnId="{4F97E866-46BA-4AE2-9B89-AD1373698006}">
      <dgm:prSet/>
      <dgm:spPr/>
      <dgm:t>
        <a:bodyPr/>
        <a:lstStyle/>
        <a:p>
          <a:endParaRPr lang="ru-RU"/>
        </a:p>
      </dgm:t>
    </dgm:pt>
    <dgm:pt modelId="{E0FBB9A9-B68D-4CB4-9933-99838B63A335}">
      <dgm:prSet/>
      <dgm:spPr/>
      <dgm:t>
        <a:bodyPr/>
        <a:lstStyle/>
        <a:p>
          <a:pPr rtl="0"/>
          <a:r>
            <a:rPr lang="ru-RU" dirty="0" smtClean="0"/>
            <a:t>составляют проект местного бюджета, рассматривают и утверждают его, исполняют и отчитываются о его исполне­нии;</a:t>
          </a:r>
          <a:endParaRPr lang="ru-RU" dirty="0"/>
        </a:p>
      </dgm:t>
    </dgm:pt>
    <dgm:pt modelId="{F72E19E1-B20E-425A-B4EA-E32EF7655D9C}" type="parTrans" cxnId="{1F0136DE-FE02-4A57-B1E7-BACAE3AB91FC}">
      <dgm:prSet/>
      <dgm:spPr/>
      <dgm:t>
        <a:bodyPr/>
        <a:lstStyle/>
        <a:p>
          <a:endParaRPr lang="ru-RU"/>
        </a:p>
      </dgm:t>
    </dgm:pt>
    <dgm:pt modelId="{AB8C2609-0BD5-42CE-806D-1CFE6E15F4AE}" type="sibTrans" cxnId="{1F0136DE-FE02-4A57-B1E7-BACAE3AB91FC}">
      <dgm:prSet/>
      <dgm:spPr/>
      <dgm:t>
        <a:bodyPr/>
        <a:lstStyle/>
        <a:p>
          <a:endParaRPr lang="ru-RU"/>
        </a:p>
      </dgm:t>
    </dgm:pt>
    <dgm:pt modelId="{AB198740-F0F4-4453-AC79-3D878BC7B1CD}">
      <dgm:prSet/>
      <dgm:spPr/>
      <dgm:t>
        <a:bodyPr/>
        <a:lstStyle/>
        <a:p>
          <a:pPr rtl="0"/>
          <a:r>
            <a:rPr lang="ru-RU" dirty="0" smtClean="0"/>
            <a:t>осуществляют взаимодействие местных финансовых органов с финансово-кредитными организациями;</a:t>
          </a:r>
          <a:endParaRPr lang="ru-RU" dirty="0"/>
        </a:p>
      </dgm:t>
    </dgm:pt>
    <dgm:pt modelId="{54FF677A-95D2-44CC-950F-4D6B33CD13E4}" type="parTrans" cxnId="{15D3F6CE-ED50-4BFA-BE95-42DF5EF7681B}">
      <dgm:prSet/>
      <dgm:spPr/>
      <dgm:t>
        <a:bodyPr/>
        <a:lstStyle/>
        <a:p>
          <a:endParaRPr lang="ru-RU"/>
        </a:p>
      </dgm:t>
    </dgm:pt>
    <dgm:pt modelId="{41EEBD54-8F86-42B7-A190-6EA0D6091AF5}" type="sibTrans" cxnId="{15D3F6CE-ED50-4BFA-BE95-42DF5EF7681B}">
      <dgm:prSet/>
      <dgm:spPr/>
      <dgm:t>
        <a:bodyPr/>
        <a:lstStyle/>
        <a:p>
          <a:endParaRPr lang="ru-RU"/>
        </a:p>
      </dgm:t>
    </dgm:pt>
    <dgm:pt modelId="{7E809BB4-EC47-4F66-91A5-20D061CB03E2}">
      <dgm:prSet/>
      <dgm:spPr/>
      <dgm:t>
        <a:bodyPr/>
        <a:lstStyle/>
        <a:p>
          <a:pPr rtl="0"/>
          <a:r>
            <a:rPr lang="ru-RU" dirty="0" smtClean="0"/>
            <a:t>предоставляют необходимую информацию налоговым органам;</a:t>
          </a:r>
          <a:endParaRPr lang="ru-RU" dirty="0"/>
        </a:p>
      </dgm:t>
    </dgm:pt>
    <dgm:pt modelId="{52348C6B-AA7E-497A-81B9-8836D4387AB9}" type="parTrans" cxnId="{70EE2A58-AAEB-4231-80F1-7F95B88EDAFE}">
      <dgm:prSet/>
      <dgm:spPr/>
      <dgm:t>
        <a:bodyPr/>
        <a:lstStyle/>
        <a:p>
          <a:endParaRPr lang="ru-RU"/>
        </a:p>
      </dgm:t>
    </dgm:pt>
    <dgm:pt modelId="{8AB97485-FB62-4492-BE7E-BB7394360CB6}" type="sibTrans" cxnId="{70EE2A58-AAEB-4231-80F1-7F95B88EDAFE}">
      <dgm:prSet/>
      <dgm:spPr/>
      <dgm:t>
        <a:bodyPr/>
        <a:lstStyle/>
        <a:p>
          <a:endParaRPr lang="ru-RU"/>
        </a:p>
      </dgm:t>
    </dgm:pt>
    <dgm:pt modelId="{83523113-2AEC-406C-8B71-FAA1CF648B73}">
      <dgm:prSet/>
      <dgm:spPr/>
      <dgm:t>
        <a:bodyPr/>
        <a:lstStyle/>
        <a:p>
          <a:pPr rtl="0"/>
          <a:r>
            <a:rPr lang="ru-RU" dirty="0" smtClean="0"/>
            <a:t>получают в банках и других кредитных организациях краткосрочные и долгосрочные кредиты;</a:t>
          </a:r>
          <a:endParaRPr lang="ru-RU" dirty="0"/>
        </a:p>
      </dgm:t>
    </dgm:pt>
    <dgm:pt modelId="{0E979189-6409-4954-AEC6-0C18EFEDB0E9}" type="parTrans" cxnId="{20C410DE-3A39-49DB-B072-368A0E53AAFA}">
      <dgm:prSet/>
      <dgm:spPr/>
      <dgm:t>
        <a:bodyPr/>
        <a:lstStyle/>
        <a:p>
          <a:endParaRPr lang="ru-RU"/>
        </a:p>
      </dgm:t>
    </dgm:pt>
    <dgm:pt modelId="{F0E4CD0E-476A-476B-A67A-D06A462D4AB2}" type="sibTrans" cxnId="{20C410DE-3A39-49DB-B072-368A0E53AAFA}">
      <dgm:prSet/>
      <dgm:spPr/>
      <dgm:t>
        <a:bodyPr/>
        <a:lstStyle/>
        <a:p>
          <a:endParaRPr lang="ru-RU"/>
        </a:p>
      </dgm:t>
    </dgm:pt>
    <dgm:pt modelId="{A80E929F-C39D-47F1-8FC6-7BFD95374C29}">
      <dgm:prSet/>
      <dgm:spPr/>
      <dgm:t>
        <a:bodyPr/>
        <a:lstStyle/>
        <a:p>
          <a:pPr rtl="0"/>
          <a:r>
            <a:rPr lang="ru-RU" dirty="0" smtClean="0"/>
            <a:t>осуществляют муниципальные займы путем выпуска муниципальных облигаций.</a:t>
          </a:r>
          <a:endParaRPr lang="ru-RU" dirty="0"/>
        </a:p>
      </dgm:t>
    </dgm:pt>
    <dgm:pt modelId="{F07391D6-9472-481B-A62D-4B73F7801485}" type="parTrans" cxnId="{A151D56D-269E-4E4E-95F2-82AE5F5BF50D}">
      <dgm:prSet/>
      <dgm:spPr/>
      <dgm:t>
        <a:bodyPr/>
        <a:lstStyle/>
        <a:p>
          <a:endParaRPr lang="ru-RU"/>
        </a:p>
      </dgm:t>
    </dgm:pt>
    <dgm:pt modelId="{F5494A1B-BC6B-4ECA-8BC3-98062D285F78}" type="sibTrans" cxnId="{A151D56D-269E-4E4E-95F2-82AE5F5BF50D}">
      <dgm:prSet/>
      <dgm:spPr/>
      <dgm:t>
        <a:bodyPr/>
        <a:lstStyle/>
        <a:p>
          <a:endParaRPr lang="ru-RU"/>
        </a:p>
      </dgm:t>
    </dgm:pt>
    <dgm:pt modelId="{DC8A812B-1E49-4EEF-B232-0C78F34AAFF3}" type="pres">
      <dgm:prSet presAssocID="{F85BADC7-5414-4710-9436-C4DB8E0FAE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5B3C29-06DA-4965-8464-A4E04DF2CCD1}" type="pres">
      <dgm:prSet presAssocID="{DC759A87-D911-4EF0-A0E3-BCCE5686D6FD}" presName="linNode" presStyleCnt="0"/>
      <dgm:spPr/>
    </dgm:pt>
    <dgm:pt modelId="{1F7BE1F5-BE21-40E3-BC74-30A8976F6827}" type="pres">
      <dgm:prSet presAssocID="{DC759A87-D911-4EF0-A0E3-BCCE5686D6FD}" presName="parentText" presStyleLbl="node1" presStyleIdx="0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40CE4-0C8B-4D4A-BAE0-762334DFC800}" type="pres">
      <dgm:prSet presAssocID="{0B809B6B-31F5-43C7-87C3-CD3390AA3C14}" presName="sp" presStyleCnt="0"/>
      <dgm:spPr/>
    </dgm:pt>
    <dgm:pt modelId="{0CBB246E-EE75-433E-95C5-AD452083421C}" type="pres">
      <dgm:prSet presAssocID="{573C9D9C-A8AC-4A54-A442-A75781B938EC}" presName="linNode" presStyleCnt="0"/>
      <dgm:spPr/>
    </dgm:pt>
    <dgm:pt modelId="{7AED1A5C-2321-45A9-836F-080C13D7018D}" type="pres">
      <dgm:prSet presAssocID="{573C9D9C-A8AC-4A54-A442-A75781B938EC}" presName="parentText" presStyleLbl="node1" presStyleIdx="1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C5A107-BB6D-4418-9F7A-90A8F20264FE}" type="pres">
      <dgm:prSet presAssocID="{3A280841-A327-45A0-89B5-11A6C08EC22F}" presName="sp" presStyleCnt="0"/>
      <dgm:spPr/>
    </dgm:pt>
    <dgm:pt modelId="{0B9FFABA-BBD4-46FE-967B-C6BDA0CA3665}" type="pres">
      <dgm:prSet presAssocID="{E0FBB9A9-B68D-4CB4-9933-99838B63A335}" presName="linNode" presStyleCnt="0"/>
      <dgm:spPr/>
    </dgm:pt>
    <dgm:pt modelId="{254D7AF5-57A3-4D2B-BD77-49484C254761}" type="pres">
      <dgm:prSet presAssocID="{E0FBB9A9-B68D-4CB4-9933-99838B63A335}" presName="parentText" presStyleLbl="node1" presStyleIdx="2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917B33-68CB-4701-8D72-BB00338D8A38}" type="pres">
      <dgm:prSet presAssocID="{AB8C2609-0BD5-42CE-806D-1CFE6E15F4AE}" presName="sp" presStyleCnt="0"/>
      <dgm:spPr/>
    </dgm:pt>
    <dgm:pt modelId="{66CF71B3-9738-4C8F-9E4D-5D7CAF256EE6}" type="pres">
      <dgm:prSet presAssocID="{AB198740-F0F4-4453-AC79-3D878BC7B1CD}" presName="linNode" presStyleCnt="0"/>
      <dgm:spPr/>
    </dgm:pt>
    <dgm:pt modelId="{5148E7A2-22C1-477E-BFAA-B5B8B043A7C8}" type="pres">
      <dgm:prSet presAssocID="{AB198740-F0F4-4453-AC79-3D878BC7B1CD}" presName="parentText" presStyleLbl="node1" presStyleIdx="3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4D76F8-00F9-4C26-9266-FE7CE2FE47FA}" type="pres">
      <dgm:prSet presAssocID="{41EEBD54-8F86-42B7-A190-6EA0D6091AF5}" presName="sp" presStyleCnt="0"/>
      <dgm:spPr/>
    </dgm:pt>
    <dgm:pt modelId="{EDD0C2DC-51E6-4BA6-96F4-BCC5C3A49980}" type="pres">
      <dgm:prSet presAssocID="{7E809BB4-EC47-4F66-91A5-20D061CB03E2}" presName="linNode" presStyleCnt="0"/>
      <dgm:spPr/>
    </dgm:pt>
    <dgm:pt modelId="{EB52D706-C8AF-413F-B285-1A30A752189E}" type="pres">
      <dgm:prSet presAssocID="{7E809BB4-EC47-4F66-91A5-20D061CB03E2}" presName="parentText" presStyleLbl="node1" presStyleIdx="4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0C1E1B-4821-4684-BE46-92FBF463CEDC}" type="pres">
      <dgm:prSet presAssocID="{8AB97485-FB62-4492-BE7E-BB7394360CB6}" presName="sp" presStyleCnt="0"/>
      <dgm:spPr/>
    </dgm:pt>
    <dgm:pt modelId="{45E77C82-33CF-421F-8765-AF8EB9AAE59C}" type="pres">
      <dgm:prSet presAssocID="{83523113-2AEC-406C-8B71-FAA1CF648B73}" presName="linNode" presStyleCnt="0"/>
      <dgm:spPr/>
    </dgm:pt>
    <dgm:pt modelId="{CB9FFECD-16FE-473A-B516-CF708FAB0AF9}" type="pres">
      <dgm:prSet presAssocID="{83523113-2AEC-406C-8B71-FAA1CF648B73}" presName="parentText" presStyleLbl="node1" presStyleIdx="5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B0CB0-58D1-4591-9A29-4560377BB61D}" type="pres">
      <dgm:prSet presAssocID="{F0E4CD0E-476A-476B-A67A-D06A462D4AB2}" presName="sp" presStyleCnt="0"/>
      <dgm:spPr/>
    </dgm:pt>
    <dgm:pt modelId="{9C72A965-BA22-4E6F-B500-025D95EA695D}" type="pres">
      <dgm:prSet presAssocID="{A80E929F-C39D-47F1-8FC6-7BFD95374C29}" presName="linNode" presStyleCnt="0"/>
      <dgm:spPr/>
    </dgm:pt>
    <dgm:pt modelId="{79E5DDAD-3EEB-4C72-AE40-A0EBE1789AA1}" type="pres">
      <dgm:prSet presAssocID="{A80E929F-C39D-47F1-8FC6-7BFD95374C29}" presName="parentText" presStyleLbl="node1" presStyleIdx="6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5F64EB-E408-42FC-8733-74B5AA52477F}" type="presOf" srcId="{573C9D9C-A8AC-4A54-A442-A75781B938EC}" destId="{7AED1A5C-2321-45A9-836F-080C13D7018D}" srcOrd="0" destOrd="0" presId="urn:microsoft.com/office/officeart/2005/8/layout/vList5"/>
    <dgm:cxn modelId="{15D3F6CE-ED50-4BFA-BE95-42DF5EF7681B}" srcId="{F85BADC7-5414-4710-9436-C4DB8E0FAE68}" destId="{AB198740-F0F4-4453-AC79-3D878BC7B1CD}" srcOrd="3" destOrd="0" parTransId="{54FF677A-95D2-44CC-950F-4D6B33CD13E4}" sibTransId="{41EEBD54-8F86-42B7-A190-6EA0D6091AF5}"/>
    <dgm:cxn modelId="{A151D56D-269E-4E4E-95F2-82AE5F5BF50D}" srcId="{F85BADC7-5414-4710-9436-C4DB8E0FAE68}" destId="{A80E929F-C39D-47F1-8FC6-7BFD95374C29}" srcOrd="6" destOrd="0" parTransId="{F07391D6-9472-481B-A62D-4B73F7801485}" sibTransId="{F5494A1B-BC6B-4ECA-8BC3-98062D285F78}"/>
    <dgm:cxn modelId="{CC763F35-33BC-4EFC-B537-92430D338894}" srcId="{F85BADC7-5414-4710-9436-C4DB8E0FAE68}" destId="{DC759A87-D911-4EF0-A0E3-BCCE5686D6FD}" srcOrd="0" destOrd="0" parTransId="{A8224E9B-E992-4EEF-BD61-1155C8F4CA0C}" sibTransId="{0B809B6B-31F5-43C7-87C3-CD3390AA3C14}"/>
    <dgm:cxn modelId="{E39865DE-F1AD-46B1-8159-E9F7691442D7}" type="presOf" srcId="{83523113-2AEC-406C-8B71-FAA1CF648B73}" destId="{CB9FFECD-16FE-473A-B516-CF708FAB0AF9}" srcOrd="0" destOrd="0" presId="urn:microsoft.com/office/officeart/2005/8/layout/vList5"/>
    <dgm:cxn modelId="{70EE2A58-AAEB-4231-80F1-7F95B88EDAFE}" srcId="{F85BADC7-5414-4710-9436-C4DB8E0FAE68}" destId="{7E809BB4-EC47-4F66-91A5-20D061CB03E2}" srcOrd="4" destOrd="0" parTransId="{52348C6B-AA7E-497A-81B9-8836D4387AB9}" sibTransId="{8AB97485-FB62-4492-BE7E-BB7394360CB6}"/>
    <dgm:cxn modelId="{B4640E10-99A9-4FEC-8351-6AA0DE98F025}" type="presOf" srcId="{A80E929F-C39D-47F1-8FC6-7BFD95374C29}" destId="{79E5DDAD-3EEB-4C72-AE40-A0EBE1789AA1}" srcOrd="0" destOrd="0" presId="urn:microsoft.com/office/officeart/2005/8/layout/vList5"/>
    <dgm:cxn modelId="{5A5D5D30-B361-48E2-A7F2-BB26D182AA51}" type="presOf" srcId="{F85BADC7-5414-4710-9436-C4DB8E0FAE68}" destId="{DC8A812B-1E49-4EEF-B232-0C78F34AAFF3}" srcOrd="0" destOrd="0" presId="urn:microsoft.com/office/officeart/2005/8/layout/vList5"/>
    <dgm:cxn modelId="{20C410DE-3A39-49DB-B072-368A0E53AAFA}" srcId="{F85BADC7-5414-4710-9436-C4DB8E0FAE68}" destId="{83523113-2AEC-406C-8B71-FAA1CF648B73}" srcOrd="5" destOrd="0" parTransId="{0E979189-6409-4954-AEC6-0C18EFEDB0E9}" sibTransId="{F0E4CD0E-476A-476B-A67A-D06A462D4AB2}"/>
    <dgm:cxn modelId="{1E34F1C8-4019-45ED-9CB4-6797936B11AA}" type="presOf" srcId="{DC759A87-D911-4EF0-A0E3-BCCE5686D6FD}" destId="{1F7BE1F5-BE21-40E3-BC74-30A8976F6827}" srcOrd="0" destOrd="0" presId="urn:microsoft.com/office/officeart/2005/8/layout/vList5"/>
    <dgm:cxn modelId="{4BD1C797-10FC-4B3A-8DEB-092E571F6EDD}" type="presOf" srcId="{AB198740-F0F4-4453-AC79-3D878BC7B1CD}" destId="{5148E7A2-22C1-477E-BFAA-B5B8B043A7C8}" srcOrd="0" destOrd="0" presId="urn:microsoft.com/office/officeart/2005/8/layout/vList5"/>
    <dgm:cxn modelId="{C4F87D29-8CEC-4BB5-AA28-FC415CDB716E}" type="presOf" srcId="{7E809BB4-EC47-4F66-91A5-20D061CB03E2}" destId="{EB52D706-C8AF-413F-B285-1A30A752189E}" srcOrd="0" destOrd="0" presId="urn:microsoft.com/office/officeart/2005/8/layout/vList5"/>
    <dgm:cxn modelId="{4F97E866-46BA-4AE2-9B89-AD1373698006}" srcId="{F85BADC7-5414-4710-9436-C4DB8E0FAE68}" destId="{573C9D9C-A8AC-4A54-A442-A75781B938EC}" srcOrd="1" destOrd="0" parTransId="{5428D7F6-BB0E-4465-B5F5-E48074CCE3E9}" sibTransId="{3A280841-A327-45A0-89B5-11A6C08EC22F}"/>
    <dgm:cxn modelId="{1F0136DE-FE02-4A57-B1E7-BACAE3AB91FC}" srcId="{F85BADC7-5414-4710-9436-C4DB8E0FAE68}" destId="{E0FBB9A9-B68D-4CB4-9933-99838B63A335}" srcOrd="2" destOrd="0" parTransId="{F72E19E1-B20E-425A-B4EA-E32EF7655D9C}" sibTransId="{AB8C2609-0BD5-42CE-806D-1CFE6E15F4AE}"/>
    <dgm:cxn modelId="{501189C8-5690-4139-9DC4-5AE89546297F}" type="presOf" srcId="{E0FBB9A9-B68D-4CB4-9933-99838B63A335}" destId="{254D7AF5-57A3-4D2B-BD77-49484C254761}" srcOrd="0" destOrd="0" presId="urn:microsoft.com/office/officeart/2005/8/layout/vList5"/>
    <dgm:cxn modelId="{D4C99576-B76D-4375-B087-9B6D5AE33CB1}" type="presParOf" srcId="{DC8A812B-1E49-4EEF-B232-0C78F34AAFF3}" destId="{F85B3C29-06DA-4965-8464-A4E04DF2CCD1}" srcOrd="0" destOrd="0" presId="urn:microsoft.com/office/officeart/2005/8/layout/vList5"/>
    <dgm:cxn modelId="{AEBC9992-08A2-4552-954A-DF4B52CF2085}" type="presParOf" srcId="{F85B3C29-06DA-4965-8464-A4E04DF2CCD1}" destId="{1F7BE1F5-BE21-40E3-BC74-30A8976F6827}" srcOrd="0" destOrd="0" presId="urn:microsoft.com/office/officeart/2005/8/layout/vList5"/>
    <dgm:cxn modelId="{5004E725-10A0-4196-B8C7-A9BC88755E67}" type="presParOf" srcId="{DC8A812B-1E49-4EEF-B232-0C78F34AAFF3}" destId="{FF240CE4-0C8B-4D4A-BAE0-762334DFC800}" srcOrd="1" destOrd="0" presId="urn:microsoft.com/office/officeart/2005/8/layout/vList5"/>
    <dgm:cxn modelId="{78DD5A47-1F5F-40F0-908F-D491A6A19D24}" type="presParOf" srcId="{DC8A812B-1E49-4EEF-B232-0C78F34AAFF3}" destId="{0CBB246E-EE75-433E-95C5-AD452083421C}" srcOrd="2" destOrd="0" presId="urn:microsoft.com/office/officeart/2005/8/layout/vList5"/>
    <dgm:cxn modelId="{F788C7D2-FF00-4C04-BDF3-5BD47F7E70BC}" type="presParOf" srcId="{0CBB246E-EE75-433E-95C5-AD452083421C}" destId="{7AED1A5C-2321-45A9-836F-080C13D7018D}" srcOrd="0" destOrd="0" presId="urn:microsoft.com/office/officeart/2005/8/layout/vList5"/>
    <dgm:cxn modelId="{1ED94FC3-23A0-40A1-A073-631EDDB28220}" type="presParOf" srcId="{DC8A812B-1E49-4EEF-B232-0C78F34AAFF3}" destId="{ACC5A107-BB6D-4418-9F7A-90A8F20264FE}" srcOrd="3" destOrd="0" presId="urn:microsoft.com/office/officeart/2005/8/layout/vList5"/>
    <dgm:cxn modelId="{FA0A1208-066A-44DC-9101-426C9E4BF625}" type="presParOf" srcId="{DC8A812B-1E49-4EEF-B232-0C78F34AAFF3}" destId="{0B9FFABA-BBD4-46FE-967B-C6BDA0CA3665}" srcOrd="4" destOrd="0" presId="urn:microsoft.com/office/officeart/2005/8/layout/vList5"/>
    <dgm:cxn modelId="{F58AF36D-45D2-438F-9251-1E33C4D5861E}" type="presParOf" srcId="{0B9FFABA-BBD4-46FE-967B-C6BDA0CA3665}" destId="{254D7AF5-57A3-4D2B-BD77-49484C254761}" srcOrd="0" destOrd="0" presId="urn:microsoft.com/office/officeart/2005/8/layout/vList5"/>
    <dgm:cxn modelId="{B60232F0-555E-4939-A58E-1DC2783EB825}" type="presParOf" srcId="{DC8A812B-1E49-4EEF-B232-0C78F34AAFF3}" destId="{7E917B33-68CB-4701-8D72-BB00338D8A38}" srcOrd="5" destOrd="0" presId="urn:microsoft.com/office/officeart/2005/8/layout/vList5"/>
    <dgm:cxn modelId="{A4AC0066-3EB2-497C-BA6A-80047FBE4EB5}" type="presParOf" srcId="{DC8A812B-1E49-4EEF-B232-0C78F34AAFF3}" destId="{66CF71B3-9738-4C8F-9E4D-5D7CAF256EE6}" srcOrd="6" destOrd="0" presId="urn:microsoft.com/office/officeart/2005/8/layout/vList5"/>
    <dgm:cxn modelId="{2BB61DDF-DD35-44BF-A8F2-05B1B173A6D1}" type="presParOf" srcId="{66CF71B3-9738-4C8F-9E4D-5D7CAF256EE6}" destId="{5148E7A2-22C1-477E-BFAA-B5B8B043A7C8}" srcOrd="0" destOrd="0" presId="urn:microsoft.com/office/officeart/2005/8/layout/vList5"/>
    <dgm:cxn modelId="{9C7F368F-630F-4CDF-BE29-F06FD8752F4B}" type="presParOf" srcId="{DC8A812B-1E49-4EEF-B232-0C78F34AAFF3}" destId="{974D76F8-00F9-4C26-9266-FE7CE2FE47FA}" srcOrd="7" destOrd="0" presId="urn:microsoft.com/office/officeart/2005/8/layout/vList5"/>
    <dgm:cxn modelId="{4AA8265A-F4AA-4B86-9396-D07D19EA04E7}" type="presParOf" srcId="{DC8A812B-1E49-4EEF-B232-0C78F34AAFF3}" destId="{EDD0C2DC-51E6-4BA6-96F4-BCC5C3A49980}" srcOrd="8" destOrd="0" presId="urn:microsoft.com/office/officeart/2005/8/layout/vList5"/>
    <dgm:cxn modelId="{B0B5AB37-FEC4-46A1-8698-27D4C7E6E32D}" type="presParOf" srcId="{EDD0C2DC-51E6-4BA6-96F4-BCC5C3A49980}" destId="{EB52D706-C8AF-413F-B285-1A30A752189E}" srcOrd="0" destOrd="0" presId="urn:microsoft.com/office/officeart/2005/8/layout/vList5"/>
    <dgm:cxn modelId="{8A998474-07D9-42EC-BA1D-31D13CE17BB9}" type="presParOf" srcId="{DC8A812B-1E49-4EEF-B232-0C78F34AAFF3}" destId="{5F0C1E1B-4821-4684-BE46-92FBF463CEDC}" srcOrd="9" destOrd="0" presId="urn:microsoft.com/office/officeart/2005/8/layout/vList5"/>
    <dgm:cxn modelId="{400ED150-85F0-4C4D-981C-F59176C560F5}" type="presParOf" srcId="{DC8A812B-1E49-4EEF-B232-0C78F34AAFF3}" destId="{45E77C82-33CF-421F-8765-AF8EB9AAE59C}" srcOrd="10" destOrd="0" presId="urn:microsoft.com/office/officeart/2005/8/layout/vList5"/>
    <dgm:cxn modelId="{1599C632-F8C8-44D8-9953-15DE299E3B4F}" type="presParOf" srcId="{45E77C82-33CF-421F-8765-AF8EB9AAE59C}" destId="{CB9FFECD-16FE-473A-B516-CF708FAB0AF9}" srcOrd="0" destOrd="0" presId="urn:microsoft.com/office/officeart/2005/8/layout/vList5"/>
    <dgm:cxn modelId="{126269F4-E658-4C37-ACEC-703D7553C8FD}" type="presParOf" srcId="{DC8A812B-1E49-4EEF-B232-0C78F34AAFF3}" destId="{D78B0CB0-58D1-4591-9A29-4560377BB61D}" srcOrd="11" destOrd="0" presId="urn:microsoft.com/office/officeart/2005/8/layout/vList5"/>
    <dgm:cxn modelId="{C97DAC80-18FB-4675-96CE-ABD6D6468138}" type="presParOf" srcId="{DC8A812B-1E49-4EEF-B232-0C78F34AAFF3}" destId="{9C72A965-BA22-4E6F-B500-025D95EA695D}" srcOrd="12" destOrd="0" presId="urn:microsoft.com/office/officeart/2005/8/layout/vList5"/>
    <dgm:cxn modelId="{2F0297D9-744D-4C15-801D-7B954ECC6A80}" type="presParOf" srcId="{9C72A965-BA22-4E6F-B500-025D95EA695D}" destId="{79E5DDAD-3EEB-4C72-AE40-A0EBE1789AA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0B89C8-46E6-4E72-B1B0-10D7780C31D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B649B6-9E5D-45DE-98C6-71F447808975}">
      <dgm:prSet custT="1"/>
      <dgm:spPr/>
      <dgm:t>
        <a:bodyPr/>
        <a:lstStyle/>
        <a:p>
          <a:pPr rtl="0"/>
          <a:r>
            <a:rPr lang="ru-RU" sz="2000" dirty="0" smtClean="0"/>
            <a:t>Налоговый метод представляет собой </a:t>
          </a:r>
          <a:endParaRPr lang="ru-RU" sz="2000" dirty="0"/>
        </a:p>
      </dgm:t>
    </dgm:pt>
    <dgm:pt modelId="{F874FE7C-0C72-4DB9-A26B-96D9652C6533}" type="parTrans" cxnId="{63FE9AFF-CBAD-471A-80EC-E9D8AF4A1C40}">
      <dgm:prSet/>
      <dgm:spPr/>
      <dgm:t>
        <a:bodyPr/>
        <a:lstStyle/>
        <a:p>
          <a:endParaRPr lang="ru-RU"/>
        </a:p>
      </dgm:t>
    </dgm:pt>
    <dgm:pt modelId="{E139195E-E2EC-4E1A-8DF5-416B38903009}" type="sibTrans" cxnId="{63FE9AFF-CBAD-471A-80EC-E9D8AF4A1C40}">
      <dgm:prSet/>
      <dgm:spPr/>
      <dgm:t>
        <a:bodyPr/>
        <a:lstStyle/>
        <a:p>
          <a:endParaRPr lang="ru-RU"/>
        </a:p>
      </dgm:t>
    </dgm:pt>
    <dgm:pt modelId="{5DE4B437-71B1-474F-95FF-49C039882D36}">
      <dgm:prSet/>
      <dgm:spPr/>
      <dgm:t>
        <a:bodyPr/>
        <a:lstStyle/>
        <a:p>
          <a:pPr rtl="0"/>
          <a:r>
            <a:rPr lang="ru-RU" dirty="0" smtClean="0"/>
            <a:t>установление и введение налогов, изымаемых в той или иной форме, в обязательном порядке, в установленные сроки и в установленном размере денежных средств для зачисления их в бюджеты определенного уровня.</a:t>
          </a:r>
          <a:endParaRPr lang="ru-RU" dirty="0"/>
        </a:p>
      </dgm:t>
    </dgm:pt>
    <dgm:pt modelId="{354E1174-5949-4E85-918C-E02ED63E42BC}" type="parTrans" cxnId="{C8154124-33C8-4EFD-B399-C06DAC9DEE4D}">
      <dgm:prSet/>
      <dgm:spPr/>
      <dgm:t>
        <a:bodyPr/>
        <a:lstStyle/>
        <a:p>
          <a:endParaRPr lang="ru-RU"/>
        </a:p>
      </dgm:t>
    </dgm:pt>
    <dgm:pt modelId="{4AB49CA1-D4D4-4692-93CE-1243419E7D72}" type="sibTrans" cxnId="{C8154124-33C8-4EFD-B399-C06DAC9DEE4D}">
      <dgm:prSet/>
      <dgm:spPr/>
      <dgm:t>
        <a:bodyPr/>
        <a:lstStyle/>
        <a:p>
          <a:endParaRPr lang="ru-RU"/>
        </a:p>
      </dgm:t>
    </dgm:pt>
    <dgm:pt modelId="{AB9DF937-5E90-48FC-8851-9DA4C626AB47}" type="pres">
      <dgm:prSet presAssocID="{2D0B89C8-46E6-4E72-B1B0-10D7780C31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50C00C-AA2A-42B8-8333-0EC52EB66F86}" type="pres">
      <dgm:prSet presAssocID="{34B649B6-9E5D-45DE-98C6-71F447808975}" presName="linNode" presStyleCnt="0"/>
      <dgm:spPr/>
    </dgm:pt>
    <dgm:pt modelId="{C2549AA3-B708-4AF8-957F-3EA3907119D1}" type="pres">
      <dgm:prSet presAssocID="{34B649B6-9E5D-45DE-98C6-71F447808975}" presName="parentText" presStyleLbl="node1" presStyleIdx="0" presStyleCnt="2" custScaleX="271885" custScaleY="1318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607DC4-D7EE-4248-9564-604832C04DEE}" type="pres">
      <dgm:prSet presAssocID="{E139195E-E2EC-4E1A-8DF5-416B38903009}" presName="sp" presStyleCnt="0"/>
      <dgm:spPr/>
    </dgm:pt>
    <dgm:pt modelId="{034B6ED5-E835-4D3D-834F-B0CEF0E777A6}" type="pres">
      <dgm:prSet presAssocID="{5DE4B437-71B1-474F-95FF-49C039882D36}" presName="linNode" presStyleCnt="0"/>
      <dgm:spPr/>
    </dgm:pt>
    <dgm:pt modelId="{E50C30E3-30B3-4309-AFC8-A34DFD13BB23}" type="pres">
      <dgm:prSet presAssocID="{5DE4B437-71B1-474F-95FF-49C039882D36}" presName="parentText" presStyleLbl="node1" presStyleIdx="1" presStyleCnt="2" custScaleX="277778" custScaleY="811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FE9AFF-CBAD-471A-80EC-E9D8AF4A1C40}" srcId="{2D0B89C8-46E6-4E72-B1B0-10D7780C31DB}" destId="{34B649B6-9E5D-45DE-98C6-71F447808975}" srcOrd="0" destOrd="0" parTransId="{F874FE7C-0C72-4DB9-A26B-96D9652C6533}" sibTransId="{E139195E-E2EC-4E1A-8DF5-416B38903009}"/>
    <dgm:cxn modelId="{28721FA4-5AC6-4E34-BB8F-9DD9F2FC94AC}" type="presOf" srcId="{34B649B6-9E5D-45DE-98C6-71F447808975}" destId="{C2549AA3-B708-4AF8-957F-3EA3907119D1}" srcOrd="0" destOrd="0" presId="urn:microsoft.com/office/officeart/2005/8/layout/vList5"/>
    <dgm:cxn modelId="{3566EE0D-8483-400C-85E0-DA90370653E4}" type="presOf" srcId="{5DE4B437-71B1-474F-95FF-49C039882D36}" destId="{E50C30E3-30B3-4309-AFC8-A34DFD13BB23}" srcOrd="0" destOrd="0" presId="urn:microsoft.com/office/officeart/2005/8/layout/vList5"/>
    <dgm:cxn modelId="{C8154124-33C8-4EFD-B399-C06DAC9DEE4D}" srcId="{2D0B89C8-46E6-4E72-B1B0-10D7780C31DB}" destId="{5DE4B437-71B1-474F-95FF-49C039882D36}" srcOrd="1" destOrd="0" parTransId="{354E1174-5949-4E85-918C-E02ED63E42BC}" sibTransId="{4AB49CA1-D4D4-4692-93CE-1243419E7D72}"/>
    <dgm:cxn modelId="{E2D1DEE0-D957-47A9-84BE-C7625ECAFA58}" type="presOf" srcId="{2D0B89C8-46E6-4E72-B1B0-10D7780C31DB}" destId="{AB9DF937-5E90-48FC-8851-9DA4C626AB47}" srcOrd="0" destOrd="0" presId="urn:microsoft.com/office/officeart/2005/8/layout/vList5"/>
    <dgm:cxn modelId="{F4096069-ED17-44B5-A47A-7DFEFF43C853}" type="presParOf" srcId="{AB9DF937-5E90-48FC-8851-9DA4C626AB47}" destId="{7C50C00C-AA2A-42B8-8333-0EC52EB66F86}" srcOrd="0" destOrd="0" presId="urn:microsoft.com/office/officeart/2005/8/layout/vList5"/>
    <dgm:cxn modelId="{82136364-AFB1-4398-873C-659B1EC1438B}" type="presParOf" srcId="{7C50C00C-AA2A-42B8-8333-0EC52EB66F86}" destId="{C2549AA3-B708-4AF8-957F-3EA3907119D1}" srcOrd="0" destOrd="0" presId="urn:microsoft.com/office/officeart/2005/8/layout/vList5"/>
    <dgm:cxn modelId="{57AB2FCA-8735-4E57-AAE7-EDC31DE08221}" type="presParOf" srcId="{AB9DF937-5E90-48FC-8851-9DA4C626AB47}" destId="{B6607DC4-D7EE-4248-9564-604832C04DEE}" srcOrd="1" destOrd="0" presId="urn:microsoft.com/office/officeart/2005/8/layout/vList5"/>
    <dgm:cxn modelId="{0EB355C3-E027-4C59-8867-3D4618883577}" type="presParOf" srcId="{AB9DF937-5E90-48FC-8851-9DA4C626AB47}" destId="{034B6ED5-E835-4D3D-834F-B0CEF0E777A6}" srcOrd="2" destOrd="0" presId="urn:microsoft.com/office/officeart/2005/8/layout/vList5"/>
    <dgm:cxn modelId="{3E8C33F0-9F14-406A-9D97-9F04ABACD6F7}" type="presParOf" srcId="{034B6ED5-E835-4D3D-834F-B0CEF0E777A6}" destId="{E50C30E3-30B3-4309-AFC8-A34DFD13BB2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E0BC99-026C-4385-B967-738A8B8C227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34C209-90D5-41FD-8FCF-80A31340B106}">
      <dgm:prSet custT="1"/>
      <dgm:spPr/>
      <dgm:t>
        <a:bodyPr/>
        <a:lstStyle/>
        <a:p>
          <a:pPr rtl="0"/>
          <a:r>
            <a:rPr lang="ru-RU" sz="2800" dirty="0" smtClean="0"/>
            <a:t>Не налоговый метод подразделяется:</a:t>
          </a:r>
          <a:endParaRPr lang="ru-RU" sz="2800" dirty="0"/>
        </a:p>
      </dgm:t>
    </dgm:pt>
    <dgm:pt modelId="{31624628-FF4E-48A0-9400-DB75C8F52FD3}" type="parTrans" cxnId="{30FFB80A-BC45-417F-ABF9-3723FC412307}">
      <dgm:prSet/>
      <dgm:spPr/>
      <dgm:t>
        <a:bodyPr/>
        <a:lstStyle/>
        <a:p>
          <a:endParaRPr lang="ru-RU"/>
        </a:p>
      </dgm:t>
    </dgm:pt>
    <dgm:pt modelId="{160EFD60-7FF3-4589-B1FD-3AAD46C0F9B6}" type="sibTrans" cxnId="{30FFB80A-BC45-417F-ABF9-3723FC412307}">
      <dgm:prSet/>
      <dgm:spPr/>
      <dgm:t>
        <a:bodyPr/>
        <a:lstStyle/>
        <a:p>
          <a:endParaRPr lang="ru-RU"/>
        </a:p>
      </dgm:t>
    </dgm:pt>
    <dgm:pt modelId="{A1985CC9-7A2A-4F12-A060-BFC024988678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i="1" dirty="0" smtClean="0"/>
            <a:t>метод обязательных платежей в государственные социальные внебюджетные фонды</a:t>
          </a:r>
          <a:r>
            <a:rPr lang="ru-RU" sz="2000" dirty="0" smtClean="0"/>
            <a:t> </a:t>
          </a:r>
          <a:r>
            <a:rPr lang="ru-RU" sz="1100" dirty="0" smtClean="0"/>
            <a:t>(В юридической литературе их принято называть «</a:t>
          </a:r>
          <a:r>
            <a:rPr lang="ru-RU" sz="1100" i="1" dirty="0" smtClean="0"/>
            <a:t>социальными</a:t>
          </a:r>
          <a:r>
            <a:rPr lang="ru-RU" sz="1100" dirty="0" smtClean="0"/>
            <a:t>» налогами.)</a:t>
          </a:r>
        </a:p>
        <a:p>
          <a:pPr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4FC83BCE-544E-4366-A848-2AFD3145CDA8}" type="parTrans" cxnId="{12AE2DA9-5093-419B-A723-9CA1587A08CE}">
      <dgm:prSet/>
      <dgm:spPr/>
      <dgm:t>
        <a:bodyPr/>
        <a:lstStyle/>
        <a:p>
          <a:endParaRPr lang="ru-RU"/>
        </a:p>
      </dgm:t>
    </dgm:pt>
    <dgm:pt modelId="{4B235026-A17D-4CD6-A5A3-51D0182A3D9A}" type="sibTrans" cxnId="{12AE2DA9-5093-419B-A723-9CA1587A08CE}">
      <dgm:prSet/>
      <dgm:spPr/>
      <dgm:t>
        <a:bodyPr/>
        <a:lstStyle/>
        <a:p>
          <a:endParaRPr lang="ru-RU"/>
        </a:p>
      </dgm:t>
    </dgm:pt>
    <dgm:pt modelId="{57A9D816-B94F-4558-98BB-EBB88874FA81}">
      <dgm:prSet/>
      <dgm:spPr/>
      <dgm:t>
        <a:bodyPr/>
        <a:lstStyle/>
        <a:p>
          <a:pPr rtl="0"/>
          <a:r>
            <a:rPr lang="ru-RU" i="1" dirty="0" smtClean="0"/>
            <a:t>метод добровольных взносов</a:t>
          </a:r>
          <a:r>
            <a:rPr lang="ru-RU" dirty="0" smtClean="0"/>
            <a:t> – реализация государственных и муниципальных займов, продажа государственного и муниципального имущества, пожертвования и т.д.</a:t>
          </a:r>
          <a:endParaRPr lang="ru-RU" dirty="0"/>
        </a:p>
      </dgm:t>
    </dgm:pt>
    <dgm:pt modelId="{85ED91D6-470C-4487-9B09-B1FC71D5D75B}" type="parTrans" cxnId="{DF1414B5-EA5E-4EE6-B1FE-085B553A2CF9}">
      <dgm:prSet/>
      <dgm:spPr/>
      <dgm:t>
        <a:bodyPr/>
        <a:lstStyle/>
        <a:p>
          <a:endParaRPr lang="ru-RU"/>
        </a:p>
      </dgm:t>
    </dgm:pt>
    <dgm:pt modelId="{189FDCC9-8E61-4FF4-9AC0-078BA2D0EA7B}" type="sibTrans" cxnId="{DF1414B5-EA5E-4EE6-B1FE-085B553A2CF9}">
      <dgm:prSet/>
      <dgm:spPr/>
      <dgm:t>
        <a:bodyPr/>
        <a:lstStyle/>
        <a:p>
          <a:endParaRPr lang="ru-RU"/>
        </a:p>
      </dgm:t>
    </dgm:pt>
    <dgm:pt modelId="{00F4D399-4CFB-4438-947C-C6F2E7EB7D32}">
      <dgm:prSet/>
      <dgm:spPr/>
      <dgm:t>
        <a:bodyPr/>
        <a:lstStyle/>
        <a:p>
          <a:pPr rtl="0"/>
          <a:r>
            <a:rPr lang="ru-RU" dirty="0" smtClean="0"/>
            <a:t>штрафной метод, который выражается в установлении и применении штрафов, пени и других санкций.</a:t>
          </a:r>
          <a:endParaRPr lang="ru-RU" dirty="0"/>
        </a:p>
      </dgm:t>
    </dgm:pt>
    <dgm:pt modelId="{F7FF7221-92CD-409E-ACB2-FDE9607D524A}" type="parTrans" cxnId="{A0580202-6A76-4716-AF14-8E2E837826E0}">
      <dgm:prSet/>
      <dgm:spPr/>
      <dgm:t>
        <a:bodyPr/>
        <a:lstStyle/>
        <a:p>
          <a:endParaRPr lang="ru-RU"/>
        </a:p>
      </dgm:t>
    </dgm:pt>
    <dgm:pt modelId="{F4C23E36-6C60-45EB-B669-B0685C74C27E}" type="sibTrans" cxnId="{A0580202-6A76-4716-AF14-8E2E837826E0}">
      <dgm:prSet/>
      <dgm:spPr/>
      <dgm:t>
        <a:bodyPr/>
        <a:lstStyle/>
        <a:p>
          <a:endParaRPr lang="ru-RU"/>
        </a:p>
      </dgm:t>
    </dgm:pt>
    <dgm:pt modelId="{F08E7331-B8FE-405A-9C36-156A71ECD615}">
      <dgm:prSet/>
      <dgm:spPr/>
      <dgm:t>
        <a:bodyPr/>
        <a:lstStyle/>
        <a:p>
          <a:pPr rtl="0"/>
          <a:r>
            <a:rPr lang="ru-RU" dirty="0" smtClean="0"/>
            <a:t>эмиссия .</a:t>
          </a:r>
          <a:endParaRPr lang="ru-RU" dirty="0"/>
        </a:p>
      </dgm:t>
    </dgm:pt>
    <dgm:pt modelId="{7D44D482-2A20-4C61-BEC3-A92D22A7D756}" type="parTrans" cxnId="{5422FE0C-D6F1-416F-ADD2-9CB0C0329479}">
      <dgm:prSet/>
      <dgm:spPr/>
      <dgm:t>
        <a:bodyPr/>
        <a:lstStyle/>
        <a:p>
          <a:endParaRPr lang="ru-RU"/>
        </a:p>
      </dgm:t>
    </dgm:pt>
    <dgm:pt modelId="{8EB70B95-A4F9-4F75-B5DA-E1E373494F60}" type="sibTrans" cxnId="{5422FE0C-D6F1-416F-ADD2-9CB0C0329479}">
      <dgm:prSet/>
      <dgm:spPr/>
      <dgm:t>
        <a:bodyPr/>
        <a:lstStyle/>
        <a:p>
          <a:endParaRPr lang="ru-RU"/>
        </a:p>
      </dgm:t>
    </dgm:pt>
    <dgm:pt modelId="{D7F296BD-0B3B-4C9D-8D00-FFD45C7AAD83}" type="pres">
      <dgm:prSet presAssocID="{CEE0BC99-026C-4385-B967-738A8B8C22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72A365-6B2A-400D-B0F4-5125BCEDDA4B}" type="pres">
      <dgm:prSet presAssocID="{2634C209-90D5-41FD-8FCF-80A31340B106}" presName="linNode" presStyleCnt="0"/>
      <dgm:spPr/>
    </dgm:pt>
    <dgm:pt modelId="{9A7D9021-9D09-447C-A803-451BB581786D}" type="pres">
      <dgm:prSet presAssocID="{2634C209-90D5-41FD-8FCF-80A31340B106}" presName="parentText" presStyleLbl="node1" presStyleIdx="0" presStyleCnt="5" custScaleX="277778" custLinFactNeighborX="8689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74490A-46F0-4044-B915-1717F0143FB6}" type="pres">
      <dgm:prSet presAssocID="{160EFD60-7FF3-4589-B1FD-3AAD46C0F9B6}" presName="sp" presStyleCnt="0"/>
      <dgm:spPr/>
    </dgm:pt>
    <dgm:pt modelId="{C777CA1A-CC09-41EA-8594-8F18E5F59E88}" type="pres">
      <dgm:prSet presAssocID="{A1985CC9-7A2A-4F12-A060-BFC024988678}" presName="linNode" presStyleCnt="0"/>
      <dgm:spPr/>
    </dgm:pt>
    <dgm:pt modelId="{EFF543AD-B0D0-4BCF-A49C-CDBD298254D0}" type="pres">
      <dgm:prSet presAssocID="{A1985CC9-7A2A-4F12-A060-BFC024988678}" presName="parentText" presStyleLbl="node1" presStyleIdx="1" presStyleCnt="5" custScaleX="20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719A5-83A1-4F96-BD5B-41D00087FC8D}" type="pres">
      <dgm:prSet presAssocID="{4B235026-A17D-4CD6-A5A3-51D0182A3D9A}" presName="sp" presStyleCnt="0"/>
      <dgm:spPr/>
    </dgm:pt>
    <dgm:pt modelId="{D862C738-07FE-4F5A-9F02-AC48CC94C2A8}" type="pres">
      <dgm:prSet presAssocID="{57A9D816-B94F-4558-98BB-EBB88874FA81}" presName="linNode" presStyleCnt="0"/>
      <dgm:spPr/>
    </dgm:pt>
    <dgm:pt modelId="{F6E1EAA0-CD73-481C-A047-B9633022FCAA}" type="pres">
      <dgm:prSet presAssocID="{57A9D816-B94F-4558-98BB-EBB88874FA81}" presName="parentText" presStyleLbl="node1" presStyleIdx="2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64794-6F03-439B-B05C-3ECC7BBC52E0}" type="pres">
      <dgm:prSet presAssocID="{189FDCC9-8E61-4FF4-9AC0-078BA2D0EA7B}" presName="sp" presStyleCnt="0"/>
      <dgm:spPr/>
    </dgm:pt>
    <dgm:pt modelId="{D06498AD-A094-4570-A3CB-6B49E3E074B4}" type="pres">
      <dgm:prSet presAssocID="{00F4D399-4CFB-4438-947C-C6F2E7EB7D32}" presName="linNode" presStyleCnt="0"/>
      <dgm:spPr/>
    </dgm:pt>
    <dgm:pt modelId="{F1E153F5-18EB-4DCD-B048-96D811C047AA}" type="pres">
      <dgm:prSet presAssocID="{00F4D399-4CFB-4438-947C-C6F2E7EB7D32}" presName="parentText" presStyleLbl="node1" presStyleIdx="3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56720-708F-4A8A-B132-094333FAA798}" type="pres">
      <dgm:prSet presAssocID="{F4C23E36-6C60-45EB-B669-B0685C74C27E}" presName="sp" presStyleCnt="0"/>
      <dgm:spPr/>
    </dgm:pt>
    <dgm:pt modelId="{65515311-4579-4447-864C-AE32A8E706BD}" type="pres">
      <dgm:prSet presAssocID="{F08E7331-B8FE-405A-9C36-156A71ECD615}" presName="linNode" presStyleCnt="0"/>
      <dgm:spPr/>
    </dgm:pt>
    <dgm:pt modelId="{DEE0E7AA-42F6-4A99-96FE-2AE863FFF762}" type="pres">
      <dgm:prSet presAssocID="{F08E7331-B8FE-405A-9C36-156A71ECD615}" presName="parentText" presStyleLbl="node1" presStyleIdx="4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22FE0C-D6F1-416F-ADD2-9CB0C0329479}" srcId="{CEE0BC99-026C-4385-B967-738A8B8C2270}" destId="{F08E7331-B8FE-405A-9C36-156A71ECD615}" srcOrd="4" destOrd="0" parTransId="{7D44D482-2A20-4C61-BEC3-A92D22A7D756}" sibTransId="{8EB70B95-A4F9-4F75-B5DA-E1E373494F60}"/>
    <dgm:cxn modelId="{B9A6303A-B8EF-4C48-B880-D884CA46CB60}" type="presOf" srcId="{2634C209-90D5-41FD-8FCF-80A31340B106}" destId="{9A7D9021-9D09-447C-A803-451BB581786D}" srcOrd="0" destOrd="0" presId="urn:microsoft.com/office/officeart/2005/8/layout/vList5"/>
    <dgm:cxn modelId="{984EF51A-44DB-4606-926D-F652273E2F36}" type="presOf" srcId="{F08E7331-B8FE-405A-9C36-156A71ECD615}" destId="{DEE0E7AA-42F6-4A99-96FE-2AE863FFF762}" srcOrd="0" destOrd="0" presId="urn:microsoft.com/office/officeart/2005/8/layout/vList5"/>
    <dgm:cxn modelId="{A0580202-6A76-4716-AF14-8E2E837826E0}" srcId="{CEE0BC99-026C-4385-B967-738A8B8C2270}" destId="{00F4D399-4CFB-4438-947C-C6F2E7EB7D32}" srcOrd="3" destOrd="0" parTransId="{F7FF7221-92CD-409E-ACB2-FDE9607D524A}" sibTransId="{F4C23E36-6C60-45EB-B669-B0685C74C27E}"/>
    <dgm:cxn modelId="{30FFB80A-BC45-417F-ABF9-3723FC412307}" srcId="{CEE0BC99-026C-4385-B967-738A8B8C2270}" destId="{2634C209-90D5-41FD-8FCF-80A31340B106}" srcOrd="0" destOrd="0" parTransId="{31624628-FF4E-48A0-9400-DB75C8F52FD3}" sibTransId="{160EFD60-7FF3-4589-B1FD-3AAD46C0F9B6}"/>
    <dgm:cxn modelId="{B312198D-5AB9-435C-B916-7E2C912B9D15}" type="presOf" srcId="{00F4D399-4CFB-4438-947C-C6F2E7EB7D32}" destId="{F1E153F5-18EB-4DCD-B048-96D811C047AA}" srcOrd="0" destOrd="0" presId="urn:microsoft.com/office/officeart/2005/8/layout/vList5"/>
    <dgm:cxn modelId="{4F9CC3A7-6DB6-43C7-937A-7880624A10D2}" type="presOf" srcId="{A1985CC9-7A2A-4F12-A060-BFC024988678}" destId="{EFF543AD-B0D0-4BCF-A49C-CDBD298254D0}" srcOrd="0" destOrd="0" presId="urn:microsoft.com/office/officeart/2005/8/layout/vList5"/>
    <dgm:cxn modelId="{DF1414B5-EA5E-4EE6-B1FE-085B553A2CF9}" srcId="{CEE0BC99-026C-4385-B967-738A8B8C2270}" destId="{57A9D816-B94F-4558-98BB-EBB88874FA81}" srcOrd="2" destOrd="0" parTransId="{85ED91D6-470C-4487-9B09-B1FC71D5D75B}" sibTransId="{189FDCC9-8E61-4FF4-9AC0-078BA2D0EA7B}"/>
    <dgm:cxn modelId="{12AE2DA9-5093-419B-A723-9CA1587A08CE}" srcId="{CEE0BC99-026C-4385-B967-738A8B8C2270}" destId="{A1985CC9-7A2A-4F12-A060-BFC024988678}" srcOrd="1" destOrd="0" parTransId="{4FC83BCE-544E-4366-A848-2AFD3145CDA8}" sibTransId="{4B235026-A17D-4CD6-A5A3-51D0182A3D9A}"/>
    <dgm:cxn modelId="{1AD602D2-4538-4E39-94AE-47EC0C278FDB}" type="presOf" srcId="{57A9D816-B94F-4558-98BB-EBB88874FA81}" destId="{F6E1EAA0-CD73-481C-A047-B9633022FCAA}" srcOrd="0" destOrd="0" presId="urn:microsoft.com/office/officeart/2005/8/layout/vList5"/>
    <dgm:cxn modelId="{30526AB2-6C0B-4B7B-B555-66F0A501DD09}" type="presOf" srcId="{CEE0BC99-026C-4385-B967-738A8B8C2270}" destId="{D7F296BD-0B3B-4C9D-8D00-FFD45C7AAD83}" srcOrd="0" destOrd="0" presId="urn:microsoft.com/office/officeart/2005/8/layout/vList5"/>
    <dgm:cxn modelId="{B26A0B5B-B822-4EE9-A379-5A634B889DC7}" type="presParOf" srcId="{D7F296BD-0B3B-4C9D-8D00-FFD45C7AAD83}" destId="{8B72A365-6B2A-400D-B0F4-5125BCEDDA4B}" srcOrd="0" destOrd="0" presId="urn:microsoft.com/office/officeart/2005/8/layout/vList5"/>
    <dgm:cxn modelId="{FD8826F0-1556-4913-9927-44812EF9FE80}" type="presParOf" srcId="{8B72A365-6B2A-400D-B0F4-5125BCEDDA4B}" destId="{9A7D9021-9D09-447C-A803-451BB581786D}" srcOrd="0" destOrd="0" presId="urn:microsoft.com/office/officeart/2005/8/layout/vList5"/>
    <dgm:cxn modelId="{0F7DFFEC-61E7-427B-8EC5-ED0E53435FF6}" type="presParOf" srcId="{D7F296BD-0B3B-4C9D-8D00-FFD45C7AAD83}" destId="{6B74490A-46F0-4044-B915-1717F0143FB6}" srcOrd="1" destOrd="0" presId="urn:microsoft.com/office/officeart/2005/8/layout/vList5"/>
    <dgm:cxn modelId="{87B315BE-9F87-407B-8962-9A934CE9293F}" type="presParOf" srcId="{D7F296BD-0B3B-4C9D-8D00-FFD45C7AAD83}" destId="{C777CA1A-CC09-41EA-8594-8F18E5F59E88}" srcOrd="2" destOrd="0" presId="urn:microsoft.com/office/officeart/2005/8/layout/vList5"/>
    <dgm:cxn modelId="{E382FEE8-C69B-44FE-8767-D1C79295ADFE}" type="presParOf" srcId="{C777CA1A-CC09-41EA-8594-8F18E5F59E88}" destId="{EFF543AD-B0D0-4BCF-A49C-CDBD298254D0}" srcOrd="0" destOrd="0" presId="urn:microsoft.com/office/officeart/2005/8/layout/vList5"/>
    <dgm:cxn modelId="{775EE0A5-2D16-4B9C-AA2E-408BD066C03E}" type="presParOf" srcId="{D7F296BD-0B3B-4C9D-8D00-FFD45C7AAD83}" destId="{AB3719A5-83A1-4F96-BD5B-41D00087FC8D}" srcOrd="3" destOrd="0" presId="urn:microsoft.com/office/officeart/2005/8/layout/vList5"/>
    <dgm:cxn modelId="{B44FD919-FF84-4DCF-AEFB-876B49805119}" type="presParOf" srcId="{D7F296BD-0B3B-4C9D-8D00-FFD45C7AAD83}" destId="{D862C738-07FE-4F5A-9F02-AC48CC94C2A8}" srcOrd="4" destOrd="0" presId="urn:microsoft.com/office/officeart/2005/8/layout/vList5"/>
    <dgm:cxn modelId="{F2826ACA-683A-4309-96E9-ED2D47559D43}" type="presParOf" srcId="{D862C738-07FE-4F5A-9F02-AC48CC94C2A8}" destId="{F6E1EAA0-CD73-481C-A047-B9633022FCAA}" srcOrd="0" destOrd="0" presId="urn:microsoft.com/office/officeart/2005/8/layout/vList5"/>
    <dgm:cxn modelId="{3BD667D3-8FEA-4570-9304-EC62682B878A}" type="presParOf" srcId="{D7F296BD-0B3B-4C9D-8D00-FFD45C7AAD83}" destId="{02C64794-6F03-439B-B05C-3ECC7BBC52E0}" srcOrd="5" destOrd="0" presId="urn:microsoft.com/office/officeart/2005/8/layout/vList5"/>
    <dgm:cxn modelId="{071F278C-9A5E-4DE4-A087-3D3B0970813C}" type="presParOf" srcId="{D7F296BD-0B3B-4C9D-8D00-FFD45C7AAD83}" destId="{D06498AD-A094-4570-A3CB-6B49E3E074B4}" srcOrd="6" destOrd="0" presId="urn:microsoft.com/office/officeart/2005/8/layout/vList5"/>
    <dgm:cxn modelId="{3074B951-6059-475F-A830-D3C96E5A6A4B}" type="presParOf" srcId="{D06498AD-A094-4570-A3CB-6B49E3E074B4}" destId="{F1E153F5-18EB-4DCD-B048-96D811C047AA}" srcOrd="0" destOrd="0" presId="urn:microsoft.com/office/officeart/2005/8/layout/vList5"/>
    <dgm:cxn modelId="{A798BE1A-51FB-451C-82BD-F2B71C4986A7}" type="presParOf" srcId="{D7F296BD-0B3B-4C9D-8D00-FFD45C7AAD83}" destId="{C1856720-708F-4A8A-B132-094333FAA798}" srcOrd="7" destOrd="0" presId="urn:microsoft.com/office/officeart/2005/8/layout/vList5"/>
    <dgm:cxn modelId="{1375E7DF-1DC6-431D-9966-A895E820863D}" type="presParOf" srcId="{D7F296BD-0B3B-4C9D-8D00-FFD45C7AAD83}" destId="{65515311-4579-4447-864C-AE32A8E706BD}" srcOrd="8" destOrd="0" presId="urn:microsoft.com/office/officeart/2005/8/layout/vList5"/>
    <dgm:cxn modelId="{BBE2A208-3B90-4935-B319-E1852978D953}" type="presParOf" srcId="{65515311-4579-4447-864C-AE32A8E706BD}" destId="{DEE0E7AA-42F6-4A99-96FE-2AE863FFF76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DC8A9C-0E5C-4CBD-8A43-2F5C345E750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590F01-D931-4EDF-8020-9E82AE47613E}">
      <dgm:prSet/>
      <dgm:spPr/>
      <dgm:t>
        <a:bodyPr/>
        <a:lstStyle/>
        <a:p>
          <a:pPr rtl="0"/>
          <a:r>
            <a:rPr lang="ru-RU" dirty="0" smtClean="0"/>
            <a:t>Метод финансирования – безвозмездное и безвозвратное выделение денежных средств. К методам финансирования относятся: </a:t>
          </a:r>
          <a:endParaRPr lang="ru-RU" dirty="0"/>
        </a:p>
      </dgm:t>
    </dgm:pt>
    <dgm:pt modelId="{78273C21-123E-4DB0-BB10-10CF6D604109}" type="parTrans" cxnId="{3FFA45FB-8EA2-4A71-B965-28DB728F75EF}">
      <dgm:prSet/>
      <dgm:spPr/>
      <dgm:t>
        <a:bodyPr/>
        <a:lstStyle/>
        <a:p>
          <a:endParaRPr lang="ru-RU"/>
        </a:p>
      </dgm:t>
    </dgm:pt>
    <dgm:pt modelId="{81DD8550-8A16-4E14-8FC5-C8DF383B0401}" type="sibTrans" cxnId="{3FFA45FB-8EA2-4A71-B965-28DB728F75EF}">
      <dgm:prSet/>
      <dgm:spPr/>
      <dgm:t>
        <a:bodyPr/>
        <a:lstStyle/>
        <a:p>
          <a:endParaRPr lang="ru-RU"/>
        </a:p>
      </dgm:t>
    </dgm:pt>
    <dgm:pt modelId="{274FD863-3198-40CE-AA05-DB71151B1B96}">
      <dgm:prSet/>
      <dgm:spPr/>
      <dgm:t>
        <a:bodyPr/>
        <a:lstStyle/>
        <a:p>
          <a:pPr rtl="0"/>
          <a:r>
            <a:rPr lang="ru-RU" dirty="0" smtClean="0"/>
            <a:t>1.дотация;</a:t>
          </a:r>
          <a:endParaRPr lang="ru-RU" dirty="0"/>
        </a:p>
      </dgm:t>
    </dgm:pt>
    <dgm:pt modelId="{DDB4C28C-4B69-4096-83AA-C748EEA4DD99}" type="parTrans" cxnId="{608B46B6-D92F-447B-8BFC-2357F15A385F}">
      <dgm:prSet/>
      <dgm:spPr/>
      <dgm:t>
        <a:bodyPr/>
        <a:lstStyle/>
        <a:p>
          <a:endParaRPr lang="ru-RU"/>
        </a:p>
      </dgm:t>
    </dgm:pt>
    <dgm:pt modelId="{17E4D9CE-F66E-478E-BF7A-7ABC1959A2A9}" type="sibTrans" cxnId="{608B46B6-D92F-447B-8BFC-2357F15A385F}">
      <dgm:prSet/>
      <dgm:spPr/>
      <dgm:t>
        <a:bodyPr/>
        <a:lstStyle/>
        <a:p>
          <a:endParaRPr lang="ru-RU"/>
        </a:p>
      </dgm:t>
    </dgm:pt>
    <dgm:pt modelId="{41291C51-631D-4ED6-B818-5A3515D09AC6}">
      <dgm:prSet/>
      <dgm:spPr/>
      <dgm:t>
        <a:bodyPr/>
        <a:lstStyle/>
        <a:p>
          <a:pPr rtl="0"/>
          <a:r>
            <a:rPr lang="ru-RU" dirty="0" smtClean="0"/>
            <a:t>2. субвенция;</a:t>
          </a:r>
          <a:endParaRPr lang="ru-RU" dirty="0"/>
        </a:p>
      </dgm:t>
    </dgm:pt>
    <dgm:pt modelId="{93305A0E-C256-4C39-83BB-7DF11B6FDFF8}" type="parTrans" cxnId="{D830581C-502D-424B-9CF7-F1BC3CECC115}">
      <dgm:prSet/>
      <dgm:spPr/>
      <dgm:t>
        <a:bodyPr/>
        <a:lstStyle/>
        <a:p>
          <a:endParaRPr lang="ru-RU"/>
        </a:p>
      </dgm:t>
    </dgm:pt>
    <dgm:pt modelId="{5C9AD7D5-7D33-416D-857C-2670AA6881FA}" type="sibTrans" cxnId="{D830581C-502D-424B-9CF7-F1BC3CECC115}">
      <dgm:prSet/>
      <dgm:spPr/>
      <dgm:t>
        <a:bodyPr/>
        <a:lstStyle/>
        <a:p>
          <a:endParaRPr lang="ru-RU"/>
        </a:p>
      </dgm:t>
    </dgm:pt>
    <dgm:pt modelId="{24F52B7A-C93E-4CBE-9C99-543040763B4B}">
      <dgm:prSet/>
      <dgm:spPr/>
      <dgm:t>
        <a:bodyPr/>
        <a:lstStyle/>
        <a:p>
          <a:pPr rtl="0"/>
          <a:r>
            <a:rPr lang="ru-RU" dirty="0" smtClean="0"/>
            <a:t>3.субсидия</a:t>
          </a:r>
          <a:endParaRPr lang="ru-RU" dirty="0"/>
        </a:p>
      </dgm:t>
    </dgm:pt>
    <dgm:pt modelId="{5ADC0B22-0C53-4205-B2C2-33F187B8A265}" type="parTrans" cxnId="{31989502-2DDA-428C-BD9B-6689552EE5F5}">
      <dgm:prSet/>
      <dgm:spPr/>
      <dgm:t>
        <a:bodyPr/>
        <a:lstStyle/>
        <a:p>
          <a:endParaRPr lang="ru-RU"/>
        </a:p>
      </dgm:t>
    </dgm:pt>
    <dgm:pt modelId="{A1B44645-9AE1-4C12-8D3D-31F81819D0AA}" type="sibTrans" cxnId="{31989502-2DDA-428C-BD9B-6689552EE5F5}">
      <dgm:prSet/>
      <dgm:spPr/>
      <dgm:t>
        <a:bodyPr/>
        <a:lstStyle/>
        <a:p>
          <a:endParaRPr lang="ru-RU"/>
        </a:p>
      </dgm:t>
    </dgm:pt>
    <dgm:pt modelId="{DF3FACBE-3C99-41FB-8CD8-C2CB80790269}" type="pres">
      <dgm:prSet presAssocID="{3DDC8A9C-0E5C-4CBD-8A43-2F5C345E75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982C12-591F-402D-8A0C-061D7E66825C}" type="pres">
      <dgm:prSet presAssocID="{FB590F01-D931-4EDF-8020-9E82AE47613E}" presName="linNode" presStyleCnt="0"/>
      <dgm:spPr/>
    </dgm:pt>
    <dgm:pt modelId="{83200466-59A9-40C5-8847-26BA5AC6697A}" type="pres">
      <dgm:prSet presAssocID="{FB590F01-D931-4EDF-8020-9E82AE47613E}" presName="parentText" presStyleLbl="node1" presStyleIdx="0" presStyleCnt="4" custScaleX="2718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D87A7-7684-40B4-A016-7771CB75BB67}" type="pres">
      <dgm:prSet presAssocID="{81DD8550-8A16-4E14-8FC5-C8DF383B0401}" presName="sp" presStyleCnt="0"/>
      <dgm:spPr/>
    </dgm:pt>
    <dgm:pt modelId="{A452B5B1-3DE6-47DC-A9C3-78BDE1A045C8}" type="pres">
      <dgm:prSet presAssocID="{274FD863-3198-40CE-AA05-DB71151B1B96}" presName="linNode" presStyleCnt="0"/>
      <dgm:spPr/>
    </dgm:pt>
    <dgm:pt modelId="{8A1057B2-B980-4799-A358-D12EC756885C}" type="pres">
      <dgm:prSet presAssocID="{274FD863-3198-40CE-AA05-DB71151B1B96}" presName="parentText" presStyleLbl="node1" presStyleIdx="1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4063C9-B9C2-4302-A767-3EC1E588DF26}" type="pres">
      <dgm:prSet presAssocID="{17E4D9CE-F66E-478E-BF7A-7ABC1959A2A9}" presName="sp" presStyleCnt="0"/>
      <dgm:spPr/>
    </dgm:pt>
    <dgm:pt modelId="{A897110B-DFAB-42A2-BCC2-50E7E6C611BD}" type="pres">
      <dgm:prSet presAssocID="{41291C51-631D-4ED6-B818-5A3515D09AC6}" presName="linNode" presStyleCnt="0"/>
      <dgm:spPr/>
    </dgm:pt>
    <dgm:pt modelId="{A75229E8-6118-4B8B-A7DD-5DD9F4F423F2}" type="pres">
      <dgm:prSet presAssocID="{41291C51-631D-4ED6-B818-5A3515D09AC6}" presName="parentText" presStyleLbl="node1" presStyleIdx="2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E76797-6F6E-4F39-941C-503ECD084AD9}" type="pres">
      <dgm:prSet presAssocID="{5C9AD7D5-7D33-416D-857C-2670AA6881FA}" presName="sp" presStyleCnt="0"/>
      <dgm:spPr/>
    </dgm:pt>
    <dgm:pt modelId="{DD731B64-3217-4B40-BEDB-9E0939921D9F}" type="pres">
      <dgm:prSet presAssocID="{24F52B7A-C93E-4CBE-9C99-543040763B4B}" presName="linNode" presStyleCnt="0"/>
      <dgm:spPr/>
    </dgm:pt>
    <dgm:pt modelId="{D94EFF1C-0FFE-4B67-90A8-247C18FBFE69}" type="pres">
      <dgm:prSet presAssocID="{24F52B7A-C93E-4CBE-9C99-543040763B4B}" presName="parentText" presStyleLbl="node1" presStyleIdx="3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502542-3D1C-4E9A-9B88-4FA9347A6164}" type="presOf" srcId="{274FD863-3198-40CE-AA05-DB71151B1B96}" destId="{8A1057B2-B980-4799-A358-D12EC756885C}" srcOrd="0" destOrd="0" presId="urn:microsoft.com/office/officeart/2005/8/layout/vList5"/>
    <dgm:cxn modelId="{D830581C-502D-424B-9CF7-F1BC3CECC115}" srcId="{3DDC8A9C-0E5C-4CBD-8A43-2F5C345E7508}" destId="{41291C51-631D-4ED6-B818-5A3515D09AC6}" srcOrd="2" destOrd="0" parTransId="{93305A0E-C256-4C39-83BB-7DF11B6FDFF8}" sibTransId="{5C9AD7D5-7D33-416D-857C-2670AA6881FA}"/>
    <dgm:cxn modelId="{31989502-2DDA-428C-BD9B-6689552EE5F5}" srcId="{3DDC8A9C-0E5C-4CBD-8A43-2F5C345E7508}" destId="{24F52B7A-C93E-4CBE-9C99-543040763B4B}" srcOrd="3" destOrd="0" parTransId="{5ADC0B22-0C53-4205-B2C2-33F187B8A265}" sibTransId="{A1B44645-9AE1-4C12-8D3D-31F81819D0AA}"/>
    <dgm:cxn modelId="{8C8152A2-D2FE-4D5B-98BA-09C9D3FF4FDF}" type="presOf" srcId="{24F52B7A-C93E-4CBE-9C99-543040763B4B}" destId="{D94EFF1C-0FFE-4B67-90A8-247C18FBFE69}" srcOrd="0" destOrd="0" presId="urn:microsoft.com/office/officeart/2005/8/layout/vList5"/>
    <dgm:cxn modelId="{608B46B6-D92F-447B-8BFC-2357F15A385F}" srcId="{3DDC8A9C-0E5C-4CBD-8A43-2F5C345E7508}" destId="{274FD863-3198-40CE-AA05-DB71151B1B96}" srcOrd="1" destOrd="0" parTransId="{DDB4C28C-4B69-4096-83AA-C748EEA4DD99}" sibTransId="{17E4D9CE-F66E-478E-BF7A-7ABC1959A2A9}"/>
    <dgm:cxn modelId="{3FFA45FB-8EA2-4A71-B965-28DB728F75EF}" srcId="{3DDC8A9C-0E5C-4CBD-8A43-2F5C345E7508}" destId="{FB590F01-D931-4EDF-8020-9E82AE47613E}" srcOrd="0" destOrd="0" parTransId="{78273C21-123E-4DB0-BB10-10CF6D604109}" sibTransId="{81DD8550-8A16-4E14-8FC5-C8DF383B0401}"/>
    <dgm:cxn modelId="{5E222003-0F3B-475F-84A4-001C54324A11}" type="presOf" srcId="{3DDC8A9C-0E5C-4CBD-8A43-2F5C345E7508}" destId="{DF3FACBE-3C99-41FB-8CD8-C2CB80790269}" srcOrd="0" destOrd="0" presId="urn:microsoft.com/office/officeart/2005/8/layout/vList5"/>
    <dgm:cxn modelId="{C1152829-3E27-4CAA-A69C-D56C218A1669}" type="presOf" srcId="{41291C51-631D-4ED6-B818-5A3515D09AC6}" destId="{A75229E8-6118-4B8B-A7DD-5DD9F4F423F2}" srcOrd="0" destOrd="0" presId="urn:microsoft.com/office/officeart/2005/8/layout/vList5"/>
    <dgm:cxn modelId="{A9894EBF-7C2C-42AE-B1BF-37F3C6983400}" type="presOf" srcId="{FB590F01-D931-4EDF-8020-9E82AE47613E}" destId="{83200466-59A9-40C5-8847-26BA5AC6697A}" srcOrd="0" destOrd="0" presId="urn:microsoft.com/office/officeart/2005/8/layout/vList5"/>
    <dgm:cxn modelId="{8B21417B-E72D-4229-8C55-AA9D287EB6A7}" type="presParOf" srcId="{DF3FACBE-3C99-41FB-8CD8-C2CB80790269}" destId="{7F982C12-591F-402D-8A0C-061D7E66825C}" srcOrd="0" destOrd="0" presId="urn:microsoft.com/office/officeart/2005/8/layout/vList5"/>
    <dgm:cxn modelId="{17BBFA05-B5D9-4D2F-8064-C5678C6525B7}" type="presParOf" srcId="{7F982C12-591F-402D-8A0C-061D7E66825C}" destId="{83200466-59A9-40C5-8847-26BA5AC6697A}" srcOrd="0" destOrd="0" presId="urn:microsoft.com/office/officeart/2005/8/layout/vList5"/>
    <dgm:cxn modelId="{90E76B3A-B9D0-43A1-AB4E-604A4DA560B9}" type="presParOf" srcId="{DF3FACBE-3C99-41FB-8CD8-C2CB80790269}" destId="{037D87A7-7684-40B4-A016-7771CB75BB67}" srcOrd="1" destOrd="0" presId="urn:microsoft.com/office/officeart/2005/8/layout/vList5"/>
    <dgm:cxn modelId="{99CE593D-1027-4379-8A92-E7401EF403B8}" type="presParOf" srcId="{DF3FACBE-3C99-41FB-8CD8-C2CB80790269}" destId="{A452B5B1-3DE6-47DC-A9C3-78BDE1A045C8}" srcOrd="2" destOrd="0" presId="urn:microsoft.com/office/officeart/2005/8/layout/vList5"/>
    <dgm:cxn modelId="{B6FDB56F-F3BE-4658-9CF1-76A0810260A3}" type="presParOf" srcId="{A452B5B1-3DE6-47DC-A9C3-78BDE1A045C8}" destId="{8A1057B2-B980-4799-A358-D12EC756885C}" srcOrd="0" destOrd="0" presId="urn:microsoft.com/office/officeart/2005/8/layout/vList5"/>
    <dgm:cxn modelId="{7477F3EB-CCF6-4EFE-9B2F-99B8EC6D4AA6}" type="presParOf" srcId="{DF3FACBE-3C99-41FB-8CD8-C2CB80790269}" destId="{444063C9-B9C2-4302-A767-3EC1E588DF26}" srcOrd="3" destOrd="0" presId="urn:microsoft.com/office/officeart/2005/8/layout/vList5"/>
    <dgm:cxn modelId="{C92E50CF-677D-4B37-8127-05CD0501707F}" type="presParOf" srcId="{DF3FACBE-3C99-41FB-8CD8-C2CB80790269}" destId="{A897110B-DFAB-42A2-BCC2-50E7E6C611BD}" srcOrd="4" destOrd="0" presId="urn:microsoft.com/office/officeart/2005/8/layout/vList5"/>
    <dgm:cxn modelId="{B2302CF4-D42C-4E84-A8B3-98B10B2A70DB}" type="presParOf" srcId="{A897110B-DFAB-42A2-BCC2-50E7E6C611BD}" destId="{A75229E8-6118-4B8B-A7DD-5DD9F4F423F2}" srcOrd="0" destOrd="0" presId="urn:microsoft.com/office/officeart/2005/8/layout/vList5"/>
    <dgm:cxn modelId="{42AF745D-FF11-4343-BFEF-4BDE572E7699}" type="presParOf" srcId="{DF3FACBE-3C99-41FB-8CD8-C2CB80790269}" destId="{8AE76797-6F6E-4F39-941C-503ECD084AD9}" srcOrd="5" destOrd="0" presId="urn:microsoft.com/office/officeart/2005/8/layout/vList5"/>
    <dgm:cxn modelId="{396F55FB-3418-4FF0-AAFF-D36A0752D8A3}" type="presParOf" srcId="{DF3FACBE-3C99-41FB-8CD8-C2CB80790269}" destId="{DD731B64-3217-4B40-BEDB-9E0939921D9F}" srcOrd="6" destOrd="0" presId="urn:microsoft.com/office/officeart/2005/8/layout/vList5"/>
    <dgm:cxn modelId="{5EC30D11-6787-4989-92A2-D9499495CA4E}" type="presParOf" srcId="{DD731B64-3217-4B40-BEDB-9E0939921D9F}" destId="{D94EFF1C-0FFE-4B67-90A8-247C18FBFE6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2888AB-205E-40AD-950B-8BC1B4D85A6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9BDAED-C044-43DB-A568-396FC04C6AA6}">
      <dgm:prSet custT="1"/>
      <dgm:spPr/>
      <dgm:t>
        <a:bodyPr/>
        <a:lstStyle/>
        <a:p>
          <a:pPr rtl="0"/>
          <a:r>
            <a:rPr lang="ru-RU" sz="2400" dirty="0" smtClean="0"/>
            <a:t>Метод кредитования – предоставление денежных средств на условиях возмездности (платности) и возвратности. </a:t>
          </a:r>
          <a:endParaRPr lang="ru-RU" sz="2400" dirty="0"/>
        </a:p>
      </dgm:t>
    </dgm:pt>
    <dgm:pt modelId="{5B3435B0-5922-4C80-86F7-A405ACFD6274}" type="parTrans" cxnId="{BFDA340E-0522-4899-B88E-3C112A4AD20A}">
      <dgm:prSet/>
      <dgm:spPr/>
      <dgm:t>
        <a:bodyPr/>
        <a:lstStyle/>
        <a:p>
          <a:endParaRPr lang="ru-RU"/>
        </a:p>
      </dgm:t>
    </dgm:pt>
    <dgm:pt modelId="{9D6B68AD-F9B6-4F68-822B-5F834F787F7F}" type="sibTrans" cxnId="{BFDA340E-0522-4899-B88E-3C112A4AD20A}">
      <dgm:prSet/>
      <dgm:spPr/>
      <dgm:t>
        <a:bodyPr/>
        <a:lstStyle/>
        <a:p>
          <a:endParaRPr lang="ru-RU"/>
        </a:p>
      </dgm:t>
    </dgm:pt>
    <dgm:pt modelId="{71B3E370-6E11-4CB7-B632-BFB828ADAF86}">
      <dgm:prSet custT="1"/>
      <dgm:spPr/>
      <dgm:t>
        <a:bodyPr/>
        <a:lstStyle/>
        <a:p>
          <a:pPr rtl="0"/>
          <a:r>
            <a:rPr lang="ru-RU" sz="1600" dirty="0" smtClean="0"/>
            <a:t>Например</a:t>
          </a:r>
          <a:r>
            <a:rPr lang="ru-RU" sz="3200" dirty="0" smtClean="0"/>
            <a:t>, бюджетный кредит </a:t>
          </a:r>
          <a:r>
            <a:rPr lang="ru-RU" sz="1600" dirty="0" smtClean="0"/>
            <a:t>– денежные средства, предоставляемые бюджетом другому бюджету бюджетной системы Российской Федерации, юридическому лицу (за исключением государственных (муниципальных) учреждений), иностранному государству, иностранному юридическому лицу на возвратной и возмездной основах.</a:t>
          </a:r>
          <a:endParaRPr lang="ru-RU" sz="1600" dirty="0"/>
        </a:p>
      </dgm:t>
    </dgm:pt>
    <dgm:pt modelId="{F13ED179-4294-4DAC-BC37-D8BDE7FC8180}" type="parTrans" cxnId="{E7916153-F82C-44D1-A329-72857E7F8A9D}">
      <dgm:prSet/>
      <dgm:spPr/>
      <dgm:t>
        <a:bodyPr/>
        <a:lstStyle/>
        <a:p>
          <a:endParaRPr lang="ru-RU"/>
        </a:p>
      </dgm:t>
    </dgm:pt>
    <dgm:pt modelId="{E6A34248-288B-4D2E-9976-7C83FFB0278D}" type="sibTrans" cxnId="{E7916153-F82C-44D1-A329-72857E7F8A9D}">
      <dgm:prSet/>
      <dgm:spPr/>
      <dgm:t>
        <a:bodyPr/>
        <a:lstStyle/>
        <a:p>
          <a:endParaRPr lang="ru-RU"/>
        </a:p>
      </dgm:t>
    </dgm:pt>
    <dgm:pt modelId="{FD53BF31-8F17-43B7-997F-6B597FA7DA23}" type="pres">
      <dgm:prSet presAssocID="{C82888AB-205E-40AD-950B-8BC1B4D85A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CEC09-2135-4FA4-8252-73537B498D4C}" type="pres">
      <dgm:prSet presAssocID="{769BDAED-C044-43DB-A568-396FC04C6AA6}" presName="linNode" presStyleCnt="0"/>
      <dgm:spPr/>
    </dgm:pt>
    <dgm:pt modelId="{635E6833-491F-4EF5-8E5A-7137085A1298}" type="pres">
      <dgm:prSet presAssocID="{769BDAED-C044-43DB-A568-396FC04C6AA6}" presName="parentText" presStyleLbl="node1" presStyleIdx="0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1525F-1AC7-41A9-B36A-71E13C716578}" type="pres">
      <dgm:prSet presAssocID="{9D6B68AD-F9B6-4F68-822B-5F834F787F7F}" presName="sp" presStyleCnt="0"/>
      <dgm:spPr/>
    </dgm:pt>
    <dgm:pt modelId="{2ECC2126-0B30-406D-A131-DB5AA60CF4A3}" type="pres">
      <dgm:prSet presAssocID="{71B3E370-6E11-4CB7-B632-BFB828ADAF86}" presName="linNode" presStyleCnt="0"/>
      <dgm:spPr/>
    </dgm:pt>
    <dgm:pt modelId="{49562B05-B07E-4C3D-9059-56CA5F513789}" type="pres">
      <dgm:prSet presAssocID="{71B3E370-6E11-4CB7-B632-BFB828ADAF86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DA340E-0522-4899-B88E-3C112A4AD20A}" srcId="{C82888AB-205E-40AD-950B-8BC1B4D85A6B}" destId="{769BDAED-C044-43DB-A568-396FC04C6AA6}" srcOrd="0" destOrd="0" parTransId="{5B3435B0-5922-4C80-86F7-A405ACFD6274}" sibTransId="{9D6B68AD-F9B6-4F68-822B-5F834F787F7F}"/>
    <dgm:cxn modelId="{71DCF01D-EC10-4833-AC4A-EE6E155E0BF7}" type="presOf" srcId="{C82888AB-205E-40AD-950B-8BC1B4D85A6B}" destId="{FD53BF31-8F17-43B7-997F-6B597FA7DA23}" srcOrd="0" destOrd="0" presId="urn:microsoft.com/office/officeart/2005/8/layout/vList5"/>
    <dgm:cxn modelId="{E7916153-F82C-44D1-A329-72857E7F8A9D}" srcId="{C82888AB-205E-40AD-950B-8BC1B4D85A6B}" destId="{71B3E370-6E11-4CB7-B632-BFB828ADAF86}" srcOrd="1" destOrd="0" parTransId="{F13ED179-4294-4DAC-BC37-D8BDE7FC8180}" sibTransId="{E6A34248-288B-4D2E-9976-7C83FFB0278D}"/>
    <dgm:cxn modelId="{0B67E7BB-703A-407B-8541-7E1A1596687A}" type="presOf" srcId="{71B3E370-6E11-4CB7-B632-BFB828ADAF86}" destId="{49562B05-B07E-4C3D-9059-56CA5F513789}" srcOrd="0" destOrd="0" presId="urn:microsoft.com/office/officeart/2005/8/layout/vList5"/>
    <dgm:cxn modelId="{945DF731-BAA7-475C-AFB3-D066F6418890}" type="presOf" srcId="{769BDAED-C044-43DB-A568-396FC04C6AA6}" destId="{635E6833-491F-4EF5-8E5A-7137085A1298}" srcOrd="0" destOrd="0" presId="urn:microsoft.com/office/officeart/2005/8/layout/vList5"/>
    <dgm:cxn modelId="{D9A0BFB5-8AE8-4E68-8729-52238789B1CB}" type="presParOf" srcId="{FD53BF31-8F17-43B7-997F-6B597FA7DA23}" destId="{504CEC09-2135-4FA4-8252-73537B498D4C}" srcOrd="0" destOrd="0" presId="urn:microsoft.com/office/officeart/2005/8/layout/vList5"/>
    <dgm:cxn modelId="{76B8D966-92F3-4FF2-ABAA-622DCB19872D}" type="presParOf" srcId="{504CEC09-2135-4FA4-8252-73537B498D4C}" destId="{635E6833-491F-4EF5-8E5A-7137085A1298}" srcOrd="0" destOrd="0" presId="urn:microsoft.com/office/officeart/2005/8/layout/vList5"/>
    <dgm:cxn modelId="{0BB37131-38E4-4DD2-B2AF-C23E5564A828}" type="presParOf" srcId="{FD53BF31-8F17-43B7-997F-6B597FA7DA23}" destId="{3F71525F-1AC7-41A9-B36A-71E13C716578}" srcOrd="1" destOrd="0" presId="urn:microsoft.com/office/officeart/2005/8/layout/vList5"/>
    <dgm:cxn modelId="{9B5FBAD6-4E26-4CE7-BC3B-DCAB0F33CBBE}" type="presParOf" srcId="{FD53BF31-8F17-43B7-997F-6B597FA7DA23}" destId="{2ECC2126-0B30-406D-A131-DB5AA60CF4A3}" srcOrd="2" destOrd="0" presId="urn:microsoft.com/office/officeart/2005/8/layout/vList5"/>
    <dgm:cxn modelId="{AE7338F1-5851-4BEE-A928-771265C780B0}" type="presParOf" srcId="{2ECC2126-0B30-406D-A131-DB5AA60CF4A3}" destId="{49562B05-B07E-4C3D-9059-56CA5F51378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4D2976-F199-4A0E-BD31-A06FEF1EEAC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D7875E-7FDF-4489-A8FC-738F3309FAA1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Характерной особенностью финансово-правовых актов является наличие среди них большой группы финансово-плановых актов. Они принимаются в процессе финансовой деятельности государства и органов местного самоуправления и содержат конкретные задания в области финансов на определенный период, т.е. являются планами по мобилизации, распределению и использованию финансовых ресурсов. </a:t>
          </a:r>
          <a:endParaRPr lang="ru-RU" dirty="0"/>
        </a:p>
      </dgm:t>
    </dgm:pt>
    <dgm:pt modelId="{CCA54021-1DC0-4B07-A216-42D12C504E21}" type="parTrans" cxnId="{CFEF4A31-2207-46A5-A24B-8FC1FACBCD55}">
      <dgm:prSet/>
      <dgm:spPr/>
      <dgm:t>
        <a:bodyPr/>
        <a:lstStyle/>
        <a:p>
          <a:endParaRPr lang="ru-RU"/>
        </a:p>
      </dgm:t>
    </dgm:pt>
    <dgm:pt modelId="{66C4F2F6-652B-4E0A-8F12-24653EE8355E}" type="sibTrans" cxnId="{CFEF4A31-2207-46A5-A24B-8FC1FACBCD55}">
      <dgm:prSet/>
      <dgm:spPr/>
      <dgm:t>
        <a:bodyPr/>
        <a:lstStyle/>
        <a:p>
          <a:endParaRPr lang="ru-RU"/>
        </a:p>
      </dgm:t>
    </dgm:pt>
    <dgm:pt modelId="{01CA3409-B0B8-4D9D-AF0D-0C86782E10D3}">
      <dgm:prSet/>
      <dgm:spPr/>
      <dgm:t>
        <a:bodyPr/>
        <a:lstStyle/>
        <a:p>
          <a:pPr rtl="0"/>
          <a:r>
            <a:rPr lang="ru-RU" dirty="0" smtClean="0"/>
            <a:t>К ним относятся:</a:t>
          </a:r>
          <a:endParaRPr lang="ru-RU" dirty="0"/>
        </a:p>
      </dgm:t>
    </dgm:pt>
    <dgm:pt modelId="{92BF6F93-AE77-4E0D-B3CC-C5212500A340}" type="parTrans" cxnId="{A8D06DE6-DA5E-4052-980E-4D407A081885}">
      <dgm:prSet/>
      <dgm:spPr/>
      <dgm:t>
        <a:bodyPr/>
        <a:lstStyle/>
        <a:p>
          <a:endParaRPr lang="ru-RU"/>
        </a:p>
      </dgm:t>
    </dgm:pt>
    <dgm:pt modelId="{1792BE3C-8A2C-433B-B721-BC852753FCB6}" type="sibTrans" cxnId="{A8D06DE6-DA5E-4052-980E-4D407A081885}">
      <dgm:prSet/>
      <dgm:spPr/>
      <dgm:t>
        <a:bodyPr/>
        <a:lstStyle/>
        <a:p>
          <a:endParaRPr lang="ru-RU"/>
        </a:p>
      </dgm:t>
    </dgm:pt>
    <dgm:pt modelId="{43605249-09E3-4DF3-974F-2B58230C4A6B}">
      <dgm:prSet/>
      <dgm:spPr/>
      <dgm:t>
        <a:bodyPr/>
        <a:lstStyle/>
        <a:p>
          <a:pPr rtl="0"/>
          <a:r>
            <a:rPr lang="ru-RU" dirty="0" smtClean="0"/>
            <a:t>1. основной финансовый план государства — федеральный бюджет РФ, государственные бюджеты субъектов Федерации и местные бюджеты;</a:t>
          </a:r>
          <a:endParaRPr lang="ru-RU" dirty="0"/>
        </a:p>
      </dgm:t>
    </dgm:pt>
    <dgm:pt modelId="{C4050134-5127-4E02-B239-89F2A68721CC}" type="parTrans" cxnId="{D6AD754E-3A98-4017-8515-EFC2F83713A7}">
      <dgm:prSet/>
      <dgm:spPr/>
      <dgm:t>
        <a:bodyPr/>
        <a:lstStyle/>
        <a:p>
          <a:endParaRPr lang="ru-RU"/>
        </a:p>
      </dgm:t>
    </dgm:pt>
    <dgm:pt modelId="{5A469821-86DC-4701-B2DA-D8E1418592BD}" type="sibTrans" cxnId="{D6AD754E-3A98-4017-8515-EFC2F83713A7}">
      <dgm:prSet/>
      <dgm:spPr/>
      <dgm:t>
        <a:bodyPr/>
        <a:lstStyle/>
        <a:p>
          <a:endParaRPr lang="ru-RU"/>
        </a:p>
      </dgm:t>
    </dgm:pt>
    <dgm:pt modelId="{118B8540-8C57-47DC-B72D-A6512B577D0E}">
      <dgm:prSet/>
      <dgm:spPr/>
      <dgm:t>
        <a:bodyPr/>
        <a:lstStyle/>
        <a:p>
          <a:pPr rtl="0"/>
          <a:r>
            <a:rPr lang="ru-RU" dirty="0" smtClean="0"/>
            <a:t>2.  финансовые планы государственных и муниципальных целевых фондов; финансово-кредитные и кассовые планы банков; финансовые планы страховых организаций; финансовые планы и сметы министерств, ведомств, других органов государственного управ­ления; финансовые планы (балансы доходов и расходов) пред­приятий и объединений; сметы учреждений, организаций, обес­печиваемых из государственного и местного бюджетов.</a:t>
          </a:r>
          <a:endParaRPr lang="ru-RU" dirty="0"/>
        </a:p>
      </dgm:t>
    </dgm:pt>
    <dgm:pt modelId="{744BC439-DD62-4271-AEEE-1407F3B59C42}" type="parTrans" cxnId="{0D07AF11-17E3-4B68-90E5-5B8B136E62BD}">
      <dgm:prSet/>
      <dgm:spPr/>
      <dgm:t>
        <a:bodyPr/>
        <a:lstStyle/>
        <a:p>
          <a:endParaRPr lang="ru-RU"/>
        </a:p>
      </dgm:t>
    </dgm:pt>
    <dgm:pt modelId="{C3EE56A2-C8EC-4D53-A8EF-638DF34B32EF}" type="sibTrans" cxnId="{0D07AF11-17E3-4B68-90E5-5B8B136E62BD}">
      <dgm:prSet/>
      <dgm:spPr/>
      <dgm:t>
        <a:bodyPr/>
        <a:lstStyle/>
        <a:p>
          <a:endParaRPr lang="ru-RU"/>
        </a:p>
      </dgm:t>
    </dgm:pt>
    <dgm:pt modelId="{4B4D77DA-9E02-4CB3-90F8-2FDA24F2D250}" type="pres">
      <dgm:prSet presAssocID="{EB4D2976-F199-4A0E-BD31-A06FEF1EEA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36321B-F1E9-4F2A-B95F-1BBD55965A7E}" type="pres">
      <dgm:prSet presAssocID="{53D7875E-7FDF-4489-A8FC-738F3309FAA1}" presName="linNode" presStyleCnt="0"/>
      <dgm:spPr/>
    </dgm:pt>
    <dgm:pt modelId="{C61C8A5E-5AF0-4E16-A6BF-9018EF36D3F5}" type="pres">
      <dgm:prSet presAssocID="{53D7875E-7FDF-4489-A8FC-738F3309FAA1}" presName="parentText" presStyleLbl="node1" presStyleIdx="0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3BB313-6335-4EDC-A92F-770D0B4F62B5}" type="pres">
      <dgm:prSet presAssocID="{66C4F2F6-652B-4E0A-8F12-24653EE8355E}" presName="sp" presStyleCnt="0"/>
      <dgm:spPr/>
    </dgm:pt>
    <dgm:pt modelId="{CBD0AAE8-C001-4E75-8862-346A8A400B8A}" type="pres">
      <dgm:prSet presAssocID="{01CA3409-B0B8-4D9D-AF0D-0C86782E10D3}" presName="linNode" presStyleCnt="0"/>
      <dgm:spPr/>
    </dgm:pt>
    <dgm:pt modelId="{DDD6A2D8-CE16-4970-9322-996A9C1D91D3}" type="pres">
      <dgm:prSet presAssocID="{01CA3409-B0B8-4D9D-AF0D-0C86782E10D3}" presName="parentText" presStyleLbl="node1" presStyleIdx="1" presStyleCnt="4" custScaleX="277778" custScaleY="4169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5DB1A-5320-48A4-9DE8-CA5A28CEE3F1}" type="pres">
      <dgm:prSet presAssocID="{1792BE3C-8A2C-433B-B721-BC852753FCB6}" presName="sp" presStyleCnt="0"/>
      <dgm:spPr/>
    </dgm:pt>
    <dgm:pt modelId="{C7E489E8-6673-47CF-8EE6-7B7B2BC67984}" type="pres">
      <dgm:prSet presAssocID="{43605249-09E3-4DF3-974F-2B58230C4A6B}" presName="linNode" presStyleCnt="0"/>
      <dgm:spPr/>
    </dgm:pt>
    <dgm:pt modelId="{E8ED369F-BFA9-4F84-9DFC-AD729B8709E8}" type="pres">
      <dgm:prSet presAssocID="{43605249-09E3-4DF3-974F-2B58230C4A6B}" presName="parentText" presStyleLbl="node1" presStyleIdx="2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7EFB6F-EF88-478B-A3CF-25A43A3EA9DA}" type="pres">
      <dgm:prSet presAssocID="{5A469821-86DC-4701-B2DA-D8E1418592BD}" presName="sp" presStyleCnt="0"/>
      <dgm:spPr/>
    </dgm:pt>
    <dgm:pt modelId="{A38C85B2-F9CC-4C0F-8111-E4411C4EEEB3}" type="pres">
      <dgm:prSet presAssocID="{118B8540-8C57-47DC-B72D-A6512B577D0E}" presName="linNode" presStyleCnt="0"/>
      <dgm:spPr/>
    </dgm:pt>
    <dgm:pt modelId="{92B52634-A42F-468C-9DAE-9231DAFD9B81}" type="pres">
      <dgm:prSet presAssocID="{118B8540-8C57-47DC-B72D-A6512B577D0E}" presName="parentText" presStyleLbl="node1" presStyleIdx="3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D335AD-F5CA-4491-A0DB-BEC5F3821207}" type="presOf" srcId="{43605249-09E3-4DF3-974F-2B58230C4A6B}" destId="{E8ED369F-BFA9-4F84-9DFC-AD729B8709E8}" srcOrd="0" destOrd="0" presId="urn:microsoft.com/office/officeart/2005/8/layout/vList5"/>
    <dgm:cxn modelId="{239E1DE5-0BE6-41D9-8EF0-8D61948BD574}" type="presOf" srcId="{EB4D2976-F199-4A0E-BD31-A06FEF1EEACF}" destId="{4B4D77DA-9E02-4CB3-90F8-2FDA24F2D250}" srcOrd="0" destOrd="0" presId="urn:microsoft.com/office/officeart/2005/8/layout/vList5"/>
    <dgm:cxn modelId="{D232AD74-9E35-48AD-8755-01E83B1CA154}" type="presOf" srcId="{118B8540-8C57-47DC-B72D-A6512B577D0E}" destId="{92B52634-A42F-468C-9DAE-9231DAFD9B81}" srcOrd="0" destOrd="0" presId="urn:microsoft.com/office/officeart/2005/8/layout/vList5"/>
    <dgm:cxn modelId="{CE6C4724-0597-4479-97AD-0FEBF1C68487}" type="presOf" srcId="{53D7875E-7FDF-4489-A8FC-738F3309FAA1}" destId="{C61C8A5E-5AF0-4E16-A6BF-9018EF36D3F5}" srcOrd="0" destOrd="0" presId="urn:microsoft.com/office/officeart/2005/8/layout/vList5"/>
    <dgm:cxn modelId="{A8D06DE6-DA5E-4052-980E-4D407A081885}" srcId="{EB4D2976-F199-4A0E-BD31-A06FEF1EEACF}" destId="{01CA3409-B0B8-4D9D-AF0D-0C86782E10D3}" srcOrd="1" destOrd="0" parTransId="{92BF6F93-AE77-4E0D-B3CC-C5212500A340}" sibTransId="{1792BE3C-8A2C-433B-B721-BC852753FCB6}"/>
    <dgm:cxn modelId="{CFEF4A31-2207-46A5-A24B-8FC1FACBCD55}" srcId="{EB4D2976-F199-4A0E-BD31-A06FEF1EEACF}" destId="{53D7875E-7FDF-4489-A8FC-738F3309FAA1}" srcOrd="0" destOrd="0" parTransId="{CCA54021-1DC0-4B07-A216-42D12C504E21}" sibTransId="{66C4F2F6-652B-4E0A-8F12-24653EE8355E}"/>
    <dgm:cxn modelId="{0D07AF11-17E3-4B68-90E5-5B8B136E62BD}" srcId="{EB4D2976-F199-4A0E-BD31-A06FEF1EEACF}" destId="{118B8540-8C57-47DC-B72D-A6512B577D0E}" srcOrd="3" destOrd="0" parTransId="{744BC439-DD62-4271-AEEE-1407F3B59C42}" sibTransId="{C3EE56A2-C8EC-4D53-A8EF-638DF34B32EF}"/>
    <dgm:cxn modelId="{A24B6F28-C41A-4322-AE0A-BB150B9F8079}" type="presOf" srcId="{01CA3409-B0B8-4D9D-AF0D-0C86782E10D3}" destId="{DDD6A2D8-CE16-4970-9322-996A9C1D91D3}" srcOrd="0" destOrd="0" presId="urn:microsoft.com/office/officeart/2005/8/layout/vList5"/>
    <dgm:cxn modelId="{D6AD754E-3A98-4017-8515-EFC2F83713A7}" srcId="{EB4D2976-F199-4A0E-BD31-A06FEF1EEACF}" destId="{43605249-09E3-4DF3-974F-2B58230C4A6B}" srcOrd="2" destOrd="0" parTransId="{C4050134-5127-4E02-B239-89F2A68721CC}" sibTransId="{5A469821-86DC-4701-B2DA-D8E1418592BD}"/>
    <dgm:cxn modelId="{68600C7C-7CF1-4530-8DDC-B2B4B1CB21A7}" type="presParOf" srcId="{4B4D77DA-9E02-4CB3-90F8-2FDA24F2D250}" destId="{F136321B-F1E9-4F2A-B95F-1BBD55965A7E}" srcOrd="0" destOrd="0" presId="urn:microsoft.com/office/officeart/2005/8/layout/vList5"/>
    <dgm:cxn modelId="{09C0AC9A-8235-429E-904F-C06E01312640}" type="presParOf" srcId="{F136321B-F1E9-4F2A-B95F-1BBD55965A7E}" destId="{C61C8A5E-5AF0-4E16-A6BF-9018EF36D3F5}" srcOrd="0" destOrd="0" presId="urn:microsoft.com/office/officeart/2005/8/layout/vList5"/>
    <dgm:cxn modelId="{E4654FC6-716F-4DB1-BDD4-8EE6AB9921C2}" type="presParOf" srcId="{4B4D77DA-9E02-4CB3-90F8-2FDA24F2D250}" destId="{213BB313-6335-4EDC-A92F-770D0B4F62B5}" srcOrd="1" destOrd="0" presId="urn:microsoft.com/office/officeart/2005/8/layout/vList5"/>
    <dgm:cxn modelId="{54306671-0F5C-48CF-9F65-960CFA6BECA2}" type="presParOf" srcId="{4B4D77DA-9E02-4CB3-90F8-2FDA24F2D250}" destId="{CBD0AAE8-C001-4E75-8862-346A8A400B8A}" srcOrd="2" destOrd="0" presId="urn:microsoft.com/office/officeart/2005/8/layout/vList5"/>
    <dgm:cxn modelId="{3AF1CBC1-996E-41BE-B5BC-67B1F17CE19A}" type="presParOf" srcId="{CBD0AAE8-C001-4E75-8862-346A8A400B8A}" destId="{DDD6A2D8-CE16-4970-9322-996A9C1D91D3}" srcOrd="0" destOrd="0" presId="urn:microsoft.com/office/officeart/2005/8/layout/vList5"/>
    <dgm:cxn modelId="{52A964D1-554B-4CD4-8B97-A0F3ACD09474}" type="presParOf" srcId="{4B4D77DA-9E02-4CB3-90F8-2FDA24F2D250}" destId="{BD65DB1A-5320-48A4-9DE8-CA5A28CEE3F1}" srcOrd="3" destOrd="0" presId="urn:microsoft.com/office/officeart/2005/8/layout/vList5"/>
    <dgm:cxn modelId="{AA33BAE6-CFB7-4438-940E-707A9EAB8F85}" type="presParOf" srcId="{4B4D77DA-9E02-4CB3-90F8-2FDA24F2D250}" destId="{C7E489E8-6673-47CF-8EE6-7B7B2BC67984}" srcOrd="4" destOrd="0" presId="urn:microsoft.com/office/officeart/2005/8/layout/vList5"/>
    <dgm:cxn modelId="{950866CF-02EB-4B5F-91B7-211EEBF416D3}" type="presParOf" srcId="{C7E489E8-6673-47CF-8EE6-7B7B2BC67984}" destId="{E8ED369F-BFA9-4F84-9DFC-AD729B8709E8}" srcOrd="0" destOrd="0" presId="urn:microsoft.com/office/officeart/2005/8/layout/vList5"/>
    <dgm:cxn modelId="{3AD93FF4-81D6-4785-8C21-171AF539C6F8}" type="presParOf" srcId="{4B4D77DA-9E02-4CB3-90F8-2FDA24F2D250}" destId="{417EFB6F-EF88-478B-A3CF-25A43A3EA9DA}" srcOrd="5" destOrd="0" presId="urn:microsoft.com/office/officeart/2005/8/layout/vList5"/>
    <dgm:cxn modelId="{C37DF98F-D9E5-4DFF-97B4-8B59B6499AA7}" type="presParOf" srcId="{4B4D77DA-9E02-4CB3-90F8-2FDA24F2D250}" destId="{A38C85B2-F9CC-4C0F-8111-E4411C4EEEB3}" srcOrd="6" destOrd="0" presId="urn:microsoft.com/office/officeart/2005/8/layout/vList5"/>
    <dgm:cxn modelId="{F506EBA0-7EF5-4FDC-BC25-B4A2691F5105}" type="presParOf" srcId="{A38C85B2-F9CC-4C0F-8111-E4411C4EEEB3}" destId="{92B52634-A42F-468C-9DAE-9231DAFD9B8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75CCB20-5259-4D5F-9B8E-039BC0DECEE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8D306F-81A5-4609-873C-95A45B07A090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Президент РФ </a:t>
          </a:r>
          <a:endParaRPr lang="ru-RU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E12629-72B3-4C7B-9542-9A6163E7D0E9}" type="parTrans" cxnId="{E3C30A68-F17D-4848-B007-158C5DD21EAA}">
      <dgm:prSet/>
      <dgm:spPr/>
      <dgm:t>
        <a:bodyPr/>
        <a:lstStyle/>
        <a:p>
          <a:endParaRPr lang="ru-RU"/>
        </a:p>
      </dgm:t>
    </dgm:pt>
    <dgm:pt modelId="{E18EC61C-BB6C-49CA-8E7F-DF6364A88C9C}" type="sibTrans" cxnId="{E3C30A68-F17D-4848-B007-158C5DD21EAA}">
      <dgm:prSet/>
      <dgm:spPr/>
      <dgm:t>
        <a:bodyPr/>
        <a:lstStyle/>
        <a:p>
          <a:endParaRPr lang="ru-RU"/>
        </a:p>
      </dgm:t>
    </dgm:pt>
    <dgm:pt modelId="{86FF2F9D-E169-45BF-9F9F-7D92859029C6}">
      <dgm:prSet custT="1"/>
      <dgm:spPr/>
      <dgm:t>
        <a:bodyPr/>
        <a:lstStyle/>
        <a:p>
          <a:pPr rtl="0"/>
          <a:r>
            <a:rPr lang="ru-RU" sz="2400" dirty="0" smtClean="0"/>
            <a:t>1.по представлению Председателя Правительства РФ назначает на должность министра финансов РФ </a:t>
          </a:r>
          <a:endParaRPr lang="ru-RU" sz="2400" dirty="0"/>
        </a:p>
      </dgm:t>
    </dgm:pt>
    <dgm:pt modelId="{FE240ED8-46A4-46D7-B9AF-474FB8214CA2}" type="parTrans" cxnId="{6EA679CF-AF42-437A-9DC1-D4F3B598D10B}">
      <dgm:prSet/>
      <dgm:spPr/>
      <dgm:t>
        <a:bodyPr/>
        <a:lstStyle/>
        <a:p>
          <a:endParaRPr lang="ru-RU"/>
        </a:p>
      </dgm:t>
    </dgm:pt>
    <dgm:pt modelId="{552BEE49-46BD-43E5-97D5-ABD0C85D6A98}" type="sibTrans" cxnId="{6EA679CF-AF42-437A-9DC1-D4F3B598D10B}">
      <dgm:prSet/>
      <dgm:spPr/>
      <dgm:t>
        <a:bodyPr/>
        <a:lstStyle/>
        <a:p>
          <a:endParaRPr lang="ru-RU"/>
        </a:p>
      </dgm:t>
    </dgm:pt>
    <dgm:pt modelId="{CD58EFF2-5677-4A72-AA88-98D798871284}">
      <dgm:prSet custT="1"/>
      <dgm:spPr/>
      <dgm:t>
        <a:bodyPr/>
        <a:lstStyle/>
        <a:p>
          <a:pPr rtl="0"/>
          <a:r>
            <a:rPr lang="ru-RU" sz="2400" dirty="0" smtClean="0"/>
            <a:t>2.представляет Государственной Думе кандидатуру на должность Председателя ЦБ РФ </a:t>
          </a:r>
          <a:endParaRPr lang="ru-RU" sz="2400" dirty="0"/>
        </a:p>
      </dgm:t>
    </dgm:pt>
    <dgm:pt modelId="{42396FE4-0DBF-4D35-9E7E-E70A0E49A4DC}" type="parTrans" cxnId="{0EE5920B-F6BD-40F8-BCAF-EDB21C56B312}">
      <dgm:prSet/>
      <dgm:spPr/>
      <dgm:t>
        <a:bodyPr/>
        <a:lstStyle/>
        <a:p>
          <a:endParaRPr lang="ru-RU"/>
        </a:p>
      </dgm:t>
    </dgm:pt>
    <dgm:pt modelId="{9306D781-A5D8-40D2-AF66-8F5465DBAE25}" type="sibTrans" cxnId="{0EE5920B-F6BD-40F8-BCAF-EDB21C56B312}">
      <dgm:prSet/>
      <dgm:spPr/>
      <dgm:t>
        <a:bodyPr/>
        <a:lstStyle/>
        <a:p>
          <a:endParaRPr lang="ru-RU"/>
        </a:p>
      </dgm:t>
    </dgm:pt>
    <dgm:pt modelId="{6C9020A7-A5B8-4E60-BBE1-1D383DF17426}">
      <dgm:prSet custT="1"/>
      <dgm:spPr/>
      <dgm:t>
        <a:bodyPr/>
        <a:lstStyle/>
        <a:p>
          <a:pPr rtl="0"/>
          <a:r>
            <a:rPr lang="ru-RU" sz="2000" dirty="0" smtClean="0"/>
            <a:t>3.подписывает федеральные законы о введении или отмене налогов, о выпуске государственных займов, о федеральном бюджете; </a:t>
          </a:r>
          <a:endParaRPr lang="ru-RU" sz="2000" dirty="0"/>
        </a:p>
      </dgm:t>
    </dgm:pt>
    <dgm:pt modelId="{CC53909D-E688-441D-8C0E-16994BD85F87}" type="parTrans" cxnId="{65B7BBD7-5064-4F8A-8751-23DF21084163}">
      <dgm:prSet/>
      <dgm:spPr/>
      <dgm:t>
        <a:bodyPr/>
        <a:lstStyle/>
        <a:p>
          <a:endParaRPr lang="ru-RU"/>
        </a:p>
      </dgm:t>
    </dgm:pt>
    <dgm:pt modelId="{D81CA2E7-285C-4632-8402-C568B69D1906}" type="sibTrans" cxnId="{65B7BBD7-5064-4F8A-8751-23DF21084163}">
      <dgm:prSet/>
      <dgm:spPr/>
      <dgm:t>
        <a:bodyPr/>
        <a:lstStyle/>
        <a:p>
          <a:endParaRPr lang="ru-RU"/>
        </a:p>
      </dgm:t>
    </dgm:pt>
    <dgm:pt modelId="{1BF6B7CD-4D34-4A36-86C7-5600EC68BBCE}">
      <dgm:prSet custT="1"/>
      <dgm:spPr/>
      <dgm:t>
        <a:bodyPr/>
        <a:lstStyle/>
        <a:p>
          <a:pPr rtl="0"/>
          <a:r>
            <a:rPr lang="ru-RU" sz="2400" dirty="0" smtClean="0"/>
            <a:t>4.выступает с Посланием перед Государственной Думой. </a:t>
          </a:r>
          <a:endParaRPr lang="ru-RU" sz="2400" dirty="0"/>
        </a:p>
      </dgm:t>
    </dgm:pt>
    <dgm:pt modelId="{2AA88F17-49B8-4746-9F27-DF2A11A3469B}" type="parTrans" cxnId="{530DB5CD-5D6F-4BAD-ACE8-3AE0A334D873}">
      <dgm:prSet/>
      <dgm:spPr/>
      <dgm:t>
        <a:bodyPr/>
        <a:lstStyle/>
        <a:p>
          <a:endParaRPr lang="ru-RU"/>
        </a:p>
      </dgm:t>
    </dgm:pt>
    <dgm:pt modelId="{0FAEC280-F594-40E1-89A3-6263F3663BD9}" type="sibTrans" cxnId="{530DB5CD-5D6F-4BAD-ACE8-3AE0A334D873}">
      <dgm:prSet/>
      <dgm:spPr/>
      <dgm:t>
        <a:bodyPr/>
        <a:lstStyle/>
        <a:p>
          <a:endParaRPr lang="ru-RU"/>
        </a:p>
      </dgm:t>
    </dgm:pt>
    <dgm:pt modelId="{0FC29EF1-29D3-4663-8FA8-43D5D3EC93C6}">
      <dgm:prSet custT="1"/>
      <dgm:spPr/>
      <dgm:t>
        <a:bodyPr/>
        <a:lstStyle/>
        <a:p>
          <a:pPr rtl="0"/>
          <a:r>
            <a:rPr lang="ru-RU" sz="2000" dirty="0" smtClean="0"/>
            <a:t>5.Используя нормотворческие полномочия, Президент РФ издает указы по вопросам исполнения бюджетного, налогового и валютного законодательства, укрепления финансовой дисциплины, обеспечения финансового государственного контроля. </a:t>
          </a:r>
          <a:endParaRPr lang="ru-RU" sz="2000" dirty="0"/>
        </a:p>
      </dgm:t>
    </dgm:pt>
    <dgm:pt modelId="{D6862FFE-7D07-450E-892C-3C11B118A9B2}" type="parTrans" cxnId="{8FB77366-72B1-498F-99D7-922D3D9DA4EC}">
      <dgm:prSet/>
      <dgm:spPr/>
      <dgm:t>
        <a:bodyPr/>
        <a:lstStyle/>
        <a:p>
          <a:endParaRPr lang="ru-RU"/>
        </a:p>
      </dgm:t>
    </dgm:pt>
    <dgm:pt modelId="{C489A59D-5C8C-4EFD-B3A3-9D6131DCE2DC}" type="sibTrans" cxnId="{8FB77366-72B1-498F-99D7-922D3D9DA4EC}">
      <dgm:prSet/>
      <dgm:spPr/>
      <dgm:t>
        <a:bodyPr/>
        <a:lstStyle/>
        <a:p>
          <a:endParaRPr lang="ru-RU"/>
        </a:p>
      </dgm:t>
    </dgm:pt>
    <dgm:pt modelId="{6CEA8E29-A634-48A2-9C49-3A8303C83D45}" type="pres">
      <dgm:prSet presAssocID="{F75CCB20-5259-4D5F-9B8E-039BC0DECEE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121047-67B2-4D2E-B919-2B3A6E7B11CE}" type="pres">
      <dgm:prSet presAssocID="{E48D306F-81A5-4609-873C-95A45B07A090}" presName="linNode" presStyleCnt="0"/>
      <dgm:spPr/>
    </dgm:pt>
    <dgm:pt modelId="{D51A4003-4957-41C2-A3BC-29E7F094AFE1}" type="pres">
      <dgm:prSet presAssocID="{E48D306F-81A5-4609-873C-95A45B07A090}" presName="parentText" presStyleLbl="node1" presStyleIdx="0" presStyleCnt="6" custScaleX="277778" custLinFactNeighborX="-136" custLinFactNeighborY="-1347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5F3DAD-4659-4E3F-B3E0-A71C5617907C}" type="pres">
      <dgm:prSet presAssocID="{E18EC61C-BB6C-49CA-8E7F-DF6364A88C9C}" presName="sp" presStyleCnt="0"/>
      <dgm:spPr/>
    </dgm:pt>
    <dgm:pt modelId="{EB02264A-4401-4C1D-A094-AF221E8F559A}" type="pres">
      <dgm:prSet presAssocID="{86FF2F9D-E169-45BF-9F9F-7D92859029C6}" presName="linNode" presStyleCnt="0"/>
      <dgm:spPr/>
    </dgm:pt>
    <dgm:pt modelId="{207C6B9A-0BD4-440F-8F35-1D6404A958C4}" type="pres">
      <dgm:prSet presAssocID="{86FF2F9D-E169-45BF-9F9F-7D92859029C6}" presName="parentText" presStyleLbl="node1" presStyleIdx="1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9DDE16-8E5D-4205-9687-5973FA9E7912}" type="pres">
      <dgm:prSet presAssocID="{552BEE49-46BD-43E5-97D5-ABD0C85D6A98}" presName="sp" presStyleCnt="0"/>
      <dgm:spPr/>
    </dgm:pt>
    <dgm:pt modelId="{1388FB57-0389-4115-8DAC-51EF65EDC63B}" type="pres">
      <dgm:prSet presAssocID="{CD58EFF2-5677-4A72-AA88-98D798871284}" presName="linNode" presStyleCnt="0"/>
      <dgm:spPr/>
    </dgm:pt>
    <dgm:pt modelId="{063BF89B-A1A6-4AEC-9E3F-15D23398F053}" type="pres">
      <dgm:prSet presAssocID="{CD58EFF2-5677-4A72-AA88-98D798871284}" presName="parentText" presStyleLbl="node1" presStyleIdx="2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1E08D-3FDE-4740-A3D9-2C507DDDFF02}" type="pres">
      <dgm:prSet presAssocID="{9306D781-A5D8-40D2-AF66-8F5465DBAE25}" presName="sp" presStyleCnt="0"/>
      <dgm:spPr/>
    </dgm:pt>
    <dgm:pt modelId="{4516D784-4497-4148-8E5C-3547F4CE6928}" type="pres">
      <dgm:prSet presAssocID="{6C9020A7-A5B8-4E60-BBE1-1D383DF17426}" presName="linNode" presStyleCnt="0"/>
      <dgm:spPr/>
    </dgm:pt>
    <dgm:pt modelId="{BA331F86-3C10-4274-AA8B-57F2EE573364}" type="pres">
      <dgm:prSet presAssocID="{6C9020A7-A5B8-4E60-BBE1-1D383DF17426}" presName="parentText" presStyleLbl="node1" presStyleIdx="3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2F36AA-F96C-4F34-840C-7C3253B1593E}" type="pres">
      <dgm:prSet presAssocID="{D81CA2E7-285C-4632-8402-C568B69D1906}" presName="sp" presStyleCnt="0"/>
      <dgm:spPr/>
    </dgm:pt>
    <dgm:pt modelId="{5D238AB6-E3C9-48E1-ADAF-0717124F6347}" type="pres">
      <dgm:prSet presAssocID="{1BF6B7CD-4D34-4A36-86C7-5600EC68BBCE}" presName="linNode" presStyleCnt="0"/>
      <dgm:spPr/>
    </dgm:pt>
    <dgm:pt modelId="{35851867-CC27-4A1A-B877-B17C8293C3A5}" type="pres">
      <dgm:prSet presAssocID="{1BF6B7CD-4D34-4A36-86C7-5600EC68BBCE}" presName="parentText" presStyleLbl="node1" presStyleIdx="4" presStyleCnt="6" custScaleX="277778" custLinFactNeighborX="-136" custLinFactNeighborY="-10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59067F-757A-4E68-89E6-3448F51D7B41}" type="pres">
      <dgm:prSet presAssocID="{0FAEC280-F594-40E1-89A3-6263F3663BD9}" presName="sp" presStyleCnt="0"/>
      <dgm:spPr/>
    </dgm:pt>
    <dgm:pt modelId="{920EB540-071A-4181-BB52-4F72B85B38D5}" type="pres">
      <dgm:prSet presAssocID="{0FC29EF1-29D3-4663-8FA8-43D5D3EC93C6}" presName="linNode" presStyleCnt="0"/>
      <dgm:spPr/>
    </dgm:pt>
    <dgm:pt modelId="{4E5FF2A4-DBF5-44E5-9E56-7DB1A1EEC062}" type="pres">
      <dgm:prSet presAssocID="{0FC29EF1-29D3-4663-8FA8-43D5D3EC93C6}" presName="parentText" presStyleLbl="node1" presStyleIdx="5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0DB5CD-5D6F-4BAD-ACE8-3AE0A334D873}" srcId="{F75CCB20-5259-4D5F-9B8E-039BC0DECEE3}" destId="{1BF6B7CD-4D34-4A36-86C7-5600EC68BBCE}" srcOrd="4" destOrd="0" parTransId="{2AA88F17-49B8-4746-9F27-DF2A11A3469B}" sibTransId="{0FAEC280-F594-40E1-89A3-6263F3663BD9}"/>
    <dgm:cxn modelId="{2DD35070-912E-42C4-9F85-FC9CF19CBC54}" type="presOf" srcId="{6C9020A7-A5B8-4E60-BBE1-1D383DF17426}" destId="{BA331F86-3C10-4274-AA8B-57F2EE573364}" srcOrd="0" destOrd="0" presId="urn:microsoft.com/office/officeart/2005/8/layout/vList5"/>
    <dgm:cxn modelId="{6EA679CF-AF42-437A-9DC1-D4F3B598D10B}" srcId="{F75CCB20-5259-4D5F-9B8E-039BC0DECEE3}" destId="{86FF2F9D-E169-45BF-9F9F-7D92859029C6}" srcOrd="1" destOrd="0" parTransId="{FE240ED8-46A4-46D7-B9AF-474FB8214CA2}" sibTransId="{552BEE49-46BD-43E5-97D5-ABD0C85D6A98}"/>
    <dgm:cxn modelId="{0EE5920B-F6BD-40F8-BCAF-EDB21C56B312}" srcId="{F75CCB20-5259-4D5F-9B8E-039BC0DECEE3}" destId="{CD58EFF2-5677-4A72-AA88-98D798871284}" srcOrd="2" destOrd="0" parTransId="{42396FE4-0DBF-4D35-9E7E-E70A0E49A4DC}" sibTransId="{9306D781-A5D8-40D2-AF66-8F5465DBAE25}"/>
    <dgm:cxn modelId="{8FB77366-72B1-498F-99D7-922D3D9DA4EC}" srcId="{F75CCB20-5259-4D5F-9B8E-039BC0DECEE3}" destId="{0FC29EF1-29D3-4663-8FA8-43D5D3EC93C6}" srcOrd="5" destOrd="0" parTransId="{D6862FFE-7D07-450E-892C-3C11B118A9B2}" sibTransId="{C489A59D-5C8C-4EFD-B3A3-9D6131DCE2DC}"/>
    <dgm:cxn modelId="{65B7BBD7-5064-4F8A-8751-23DF21084163}" srcId="{F75CCB20-5259-4D5F-9B8E-039BC0DECEE3}" destId="{6C9020A7-A5B8-4E60-BBE1-1D383DF17426}" srcOrd="3" destOrd="0" parTransId="{CC53909D-E688-441D-8C0E-16994BD85F87}" sibTransId="{D81CA2E7-285C-4632-8402-C568B69D1906}"/>
    <dgm:cxn modelId="{F96526E3-42CE-4438-B2D2-5166121B6F80}" type="presOf" srcId="{86FF2F9D-E169-45BF-9F9F-7D92859029C6}" destId="{207C6B9A-0BD4-440F-8F35-1D6404A958C4}" srcOrd="0" destOrd="0" presId="urn:microsoft.com/office/officeart/2005/8/layout/vList5"/>
    <dgm:cxn modelId="{4CB78B8A-C4D3-4BB4-8E9A-9861F00F348F}" type="presOf" srcId="{E48D306F-81A5-4609-873C-95A45B07A090}" destId="{D51A4003-4957-41C2-A3BC-29E7F094AFE1}" srcOrd="0" destOrd="0" presId="urn:microsoft.com/office/officeart/2005/8/layout/vList5"/>
    <dgm:cxn modelId="{6558466F-BDA7-4931-BDE0-444926114108}" type="presOf" srcId="{1BF6B7CD-4D34-4A36-86C7-5600EC68BBCE}" destId="{35851867-CC27-4A1A-B877-B17C8293C3A5}" srcOrd="0" destOrd="0" presId="urn:microsoft.com/office/officeart/2005/8/layout/vList5"/>
    <dgm:cxn modelId="{366C96F6-1BD2-40BC-A613-7C1FA29B3709}" type="presOf" srcId="{F75CCB20-5259-4D5F-9B8E-039BC0DECEE3}" destId="{6CEA8E29-A634-48A2-9C49-3A8303C83D45}" srcOrd="0" destOrd="0" presId="urn:microsoft.com/office/officeart/2005/8/layout/vList5"/>
    <dgm:cxn modelId="{A348C71D-0165-4A5D-ACF6-EC5FAE621B54}" type="presOf" srcId="{CD58EFF2-5677-4A72-AA88-98D798871284}" destId="{063BF89B-A1A6-4AEC-9E3F-15D23398F053}" srcOrd="0" destOrd="0" presId="urn:microsoft.com/office/officeart/2005/8/layout/vList5"/>
    <dgm:cxn modelId="{E3C30A68-F17D-4848-B007-158C5DD21EAA}" srcId="{F75CCB20-5259-4D5F-9B8E-039BC0DECEE3}" destId="{E48D306F-81A5-4609-873C-95A45B07A090}" srcOrd="0" destOrd="0" parTransId="{BAE12629-72B3-4C7B-9542-9A6163E7D0E9}" sibTransId="{E18EC61C-BB6C-49CA-8E7F-DF6364A88C9C}"/>
    <dgm:cxn modelId="{D0D5B68B-BE6F-4028-BAF6-CBACC66D969B}" type="presOf" srcId="{0FC29EF1-29D3-4663-8FA8-43D5D3EC93C6}" destId="{4E5FF2A4-DBF5-44E5-9E56-7DB1A1EEC062}" srcOrd="0" destOrd="0" presId="urn:microsoft.com/office/officeart/2005/8/layout/vList5"/>
    <dgm:cxn modelId="{0BCEAEC2-FBE6-43A2-BE85-ED4B72D24E18}" type="presParOf" srcId="{6CEA8E29-A634-48A2-9C49-3A8303C83D45}" destId="{D2121047-67B2-4D2E-B919-2B3A6E7B11CE}" srcOrd="0" destOrd="0" presId="urn:microsoft.com/office/officeart/2005/8/layout/vList5"/>
    <dgm:cxn modelId="{05DFE8ED-966A-44FF-8EC3-F37CFC2FEADF}" type="presParOf" srcId="{D2121047-67B2-4D2E-B919-2B3A6E7B11CE}" destId="{D51A4003-4957-41C2-A3BC-29E7F094AFE1}" srcOrd="0" destOrd="0" presId="urn:microsoft.com/office/officeart/2005/8/layout/vList5"/>
    <dgm:cxn modelId="{E16923AB-E5D9-49F9-B989-0D2FAEA716D9}" type="presParOf" srcId="{6CEA8E29-A634-48A2-9C49-3A8303C83D45}" destId="{525F3DAD-4659-4E3F-B3E0-A71C5617907C}" srcOrd="1" destOrd="0" presId="urn:microsoft.com/office/officeart/2005/8/layout/vList5"/>
    <dgm:cxn modelId="{2FCE72FF-FA72-4B0C-8388-DD5D92B6B9EF}" type="presParOf" srcId="{6CEA8E29-A634-48A2-9C49-3A8303C83D45}" destId="{EB02264A-4401-4C1D-A094-AF221E8F559A}" srcOrd="2" destOrd="0" presId="urn:microsoft.com/office/officeart/2005/8/layout/vList5"/>
    <dgm:cxn modelId="{116BE988-95E8-41C9-857B-885291EF447C}" type="presParOf" srcId="{EB02264A-4401-4C1D-A094-AF221E8F559A}" destId="{207C6B9A-0BD4-440F-8F35-1D6404A958C4}" srcOrd="0" destOrd="0" presId="urn:microsoft.com/office/officeart/2005/8/layout/vList5"/>
    <dgm:cxn modelId="{C1022C6B-C7B3-4224-9F71-465988CC7E07}" type="presParOf" srcId="{6CEA8E29-A634-48A2-9C49-3A8303C83D45}" destId="{E79DDE16-8E5D-4205-9687-5973FA9E7912}" srcOrd="3" destOrd="0" presId="urn:microsoft.com/office/officeart/2005/8/layout/vList5"/>
    <dgm:cxn modelId="{19A8EC65-C0BB-445C-9D3B-49AABE77FCC6}" type="presParOf" srcId="{6CEA8E29-A634-48A2-9C49-3A8303C83D45}" destId="{1388FB57-0389-4115-8DAC-51EF65EDC63B}" srcOrd="4" destOrd="0" presId="urn:microsoft.com/office/officeart/2005/8/layout/vList5"/>
    <dgm:cxn modelId="{469EDFB5-3288-4FDF-A0AE-D1F26BBDF695}" type="presParOf" srcId="{1388FB57-0389-4115-8DAC-51EF65EDC63B}" destId="{063BF89B-A1A6-4AEC-9E3F-15D23398F053}" srcOrd="0" destOrd="0" presId="urn:microsoft.com/office/officeart/2005/8/layout/vList5"/>
    <dgm:cxn modelId="{B3973E8C-1A9D-4749-872B-35B40920F79A}" type="presParOf" srcId="{6CEA8E29-A634-48A2-9C49-3A8303C83D45}" destId="{3A31E08D-3FDE-4740-A3D9-2C507DDDFF02}" srcOrd="5" destOrd="0" presId="urn:microsoft.com/office/officeart/2005/8/layout/vList5"/>
    <dgm:cxn modelId="{42EE16E3-7FCC-41D6-B81D-02AD8B4B4B60}" type="presParOf" srcId="{6CEA8E29-A634-48A2-9C49-3A8303C83D45}" destId="{4516D784-4497-4148-8E5C-3547F4CE6928}" srcOrd="6" destOrd="0" presId="urn:microsoft.com/office/officeart/2005/8/layout/vList5"/>
    <dgm:cxn modelId="{DFE95A33-5194-4109-B817-F142736D380B}" type="presParOf" srcId="{4516D784-4497-4148-8E5C-3547F4CE6928}" destId="{BA331F86-3C10-4274-AA8B-57F2EE573364}" srcOrd="0" destOrd="0" presId="urn:microsoft.com/office/officeart/2005/8/layout/vList5"/>
    <dgm:cxn modelId="{8F140089-C3D8-46A3-9E17-024DA33489BD}" type="presParOf" srcId="{6CEA8E29-A634-48A2-9C49-3A8303C83D45}" destId="{4C2F36AA-F96C-4F34-840C-7C3253B1593E}" srcOrd="7" destOrd="0" presId="urn:microsoft.com/office/officeart/2005/8/layout/vList5"/>
    <dgm:cxn modelId="{FCD2353B-D787-42C1-A204-568019D30234}" type="presParOf" srcId="{6CEA8E29-A634-48A2-9C49-3A8303C83D45}" destId="{5D238AB6-E3C9-48E1-ADAF-0717124F6347}" srcOrd="8" destOrd="0" presId="urn:microsoft.com/office/officeart/2005/8/layout/vList5"/>
    <dgm:cxn modelId="{7DE36F67-60CF-4A15-BFD0-23CF67CECE78}" type="presParOf" srcId="{5D238AB6-E3C9-48E1-ADAF-0717124F6347}" destId="{35851867-CC27-4A1A-B877-B17C8293C3A5}" srcOrd="0" destOrd="0" presId="urn:microsoft.com/office/officeart/2005/8/layout/vList5"/>
    <dgm:cxn modelId="{A50006C3-2C33-4B1E-A869-23496B0B3211}" type="presParOf" srcId="{6CEA8E29-A634-48A2-9C49-3A8303C83D45}" destId="{9959067F-757A-4E68-89E6-3448F51D7B41}" srcOrd="9" destOrd="0" presId="urn:microsoft.com/office/officeart/2005/8/layout/vList5"/>
    <dgm:cxn modelId="{670923D9-575F-4D57-82F5-B3640FFA5FB5}" type="presParOf" srcId="{6CEA8E29-A634-48A2-9C49-3A8303C83D45}" destId="{920EB540-071A-4181-BB52-4F72B85B38D5}" srcOrd="10" destOrd="0" presId="urn:microsoft.com/office/officeart/2005/8/layout/vList5"/>
    <dgm:cxn modelId="{8A66044B-8983-4EDA-A75B-505F7228DC7A}" type="presParOf" srcId="{920EB540-071A-4181-BB52-4F72B85B38D5}" destId="{4E5FF2A4-DBF5-44E5-9E56-7DB1A1EEC06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493AF4F-ACE0-42A8-A65A-2981C617882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52A188-89FD-4A7E-ACD6-9872BE4205E6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Государственная Дума </a:t>
          </a:r>
          <a:endParaRPr lang="ru-RU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D1B324-3472-4F28-8469-6A48AE6D31EF}" type="parTrans" cxnId="{82930678-D5C9-443C-BCE2-2627681B40F9}">
      <dgm:prSet/>
      <dgm:spPr/>
      <dgm:t>
        <a:bodyPr/>
        <a:lstStyle/>
        <a:p>
          <a:endParaRPr lang="ru-RU"/>
        </a:p>
      </dgm:t>
    </dgm:pt>
    <dgm:pt modelId="{280695D7-2A5D-4E19-816A-5BE52BF56910}" type="sibTrans" cxnId="{82930678-D5C9-443C-BCE2-2627681B40F9}">
      <dgm:prSet/>
      <dgm:spPr/>
      <dgm:t>
        <a:bodyPr/>
        <a:lstStyle/>
        <a:p>
          <a:endParaRPr lang="ru-RU"/>
        </a:p>
      </dgm:t>
    </dgm:pt>
    <dgm:pt modelId="{190266E7-FB79-4F2B-BFCB-D83E12F4E547}">
      <dgm:prSet/>
      <dgm:spPr/>
      <dgm:t>
        <a:bodyPr/>
        <a:lstStyle/>
        <a:p>
          <a:pPr rtl="0"/>
          <a:r>
            <a:rPr lang="ru-RU" dirty="0" smtClean="0"/>
            <a:t>1.рассматривает и принимает федеральный бюджет, </a:t>
          </a:r>
          <a:endParaRPr lang="ru-RU" dirty="0"/>
        </a:p>
      </dgm:t>
    </dgm:pt>
    <dgm:pt modelId="{4BFEAB26-C79F-4F4B-96B2-D7930E2084B0}" type="parTrans" cxnId="{86A9CEA1-4863-454A-9E3B-25178FBCB1EA}">
      <dgm:prSet/>
      <dgm:spPr/>
      <dgm:t>
        <a:bodyPr/>
        <a:lstStyle/>
        <a:p>
          <a:endParaRPr lang="ru-RU"/>
        </a:p>
      </dgm:t>
    </dgm:pt>
    <dgm:pt modelId="{2A188707-FADC-406E-A584-D28647E713C9}" type="sibTrans" cxnId="{86A9CEA1-4863-454A-9E3B-25178FBCB1EA}">
      <dgm:prSet/>
      <dgm:spPr/>
      <dgm:t>
        <a:bodyPr/>
        <a:lstStyle/>
        <a:p>
          <a:endParaRPr lang="ru-RU"/>
        </a:p>
      </dgm:t>
    </dgm:pt>
    <dgm:pt modelId="{729C054E-E424-4331-BD18-37CEFDCBDA25}">
      <dgm:prSet/>
      <dgm:spPr/>
      <dgm:t>
        <a:bodyPr/>
        <a:lstStyle/>
        <a:p>
          <a:pPr rtl="0"/>
          <a:r>
            <a:rPr lang="ru-RU" dirty="0" smtClean="0"/>
            <a:t>2.назначает на должность и освобождает от должности Председателя ЦБ РФ, Председателя Счетной палаты и половину состава ее аудиторов, </a:t>
          </a:r>
          <a:endParaRPr lang="ru-RU" dirty="0"/>
        </a:p>
      </dgm:t>
    </dgm:pt>
    <dgm:pt modelId="{4BAE07D2-3EFD-4390-9036-107EBC90A1A5}" type="parTrans" cxnId="{49BD6050-56A3-474B-ABF0-DEA424F15314}">
      <dgm:prSet/>
      <dgm:spPr/>
      <dgm:t>
        <a:bodyPr/>
        <a:lstStyle/>
        <a:p>
          <a:endParaRPr lang="ru-RU"/>
        </a:p>
      </dgm:t>
    </dgm:pt>
    <dgm:pt modelId="{958DEED7-2952-401A-B9FF-17CEF16CE708}" type="sibTrans" cxnId="{49BD6050-56A3-474B-ABF0-DEA424F15314}">
      <dgm:prSet/>
      <dgm:spPr/>
      <dgm:t>
        <a:bodyPr/>
        <a:lstStyle/>
        <a:p>
          <a:endParaRPr lang="ru-RU"/>
        </a:p>
      </dgm:t>
    </dgm:pt>
    <dgm:pt modelId="{0B8BE4CD-0D9F-489B-B18E-300C8131523A}">
      <dgm:prSet/>
      <dgm:spPr/>
      <dgm:t>
        <a:bodyPr/>
        <a:lstStyle/>
        <a:p>
          <a:pPr rtl="0"/>
          <a:r>
            <a:rPr lang="ru-RU" dirty="0" smtClean="0"/>
            <a:t>3.принимает федеральные законы по вопросам федеральных налогов, финансового, валютного, кредитного, таможенного, регулирования. </a:t>
          </a:r>
          <a:endParaRPr lang="ru-RU" dirty="0"/>
        </a:p>
      </dgm:t>
    </dgm:pt>
    <dgm:pt modelId="{C9B93325-92DE-4BCC-B7F8-B4D427A925C2}" type="parTrans" cxnId="{055008D8-7E2C-487A-B3E5-B1EF6D6E3AB8}">
      <dgm:prSet/>
      <dgm:spPr/>
      <dgm:t>
        <a:bodyPr/>
        <a:lstStyle/>
        <a:p>
          <a:endParaRPr lang="ru-RU"/>
        </a:p>
      </dgm:t>
    </dgm:pt>
    <dgm:pt modelId="{59DCF9F9-CB24-4882-95BA-5B3EAB131EAD}" type="sibTrans" cxnId="{055008D8-7E2C-487A-B3E5-B1EF6D6E3AB8}">
      <dgm:prSet/>
      <dgm:spPr/>
      <dgm:t>
        <a:bodyPr/>
        <a:lstStyle/>
        <a:p>
          <a:endParaRPr lang="ru-RU"/>
        </a:p>
      </dgm:t>
    </dgm:pt>
    <dgm:pt modelId="{A3D2C99A-4491-4881-9874-090BF03F9091}" type="pres">
      <dgm:prSet presAssocID="{0493AF4F-ACE0-42A8-A65A-2981C617882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0BEB8F-1EA6-4EF9-ADA7-5C2E7C180DC2}" type="pres">
      <dgm:prSet presAssocID="{C652A188-89FD-4A7E-ACD6-9872BE4205E6}" presName="linNode" presStyleCnt="0"/>
      <dgm:spPr/>
    </dgm:pt>
    <dgm:pt modelId="{A6532F4D-36A8-4973-810C-75C295659CC8}" type="pres">
      <dgm:prSet presAssocID="{C652A188-89FD-4A7E-ACD6-9872BE4205E6}" presName="parentText" presStyleLbl="node1" presStyleIdx="0" presStyleCnt="4" custScaleX="277778" custLinFactNeighborX="-136" custLinFactNeighborY="-2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5194F9-A269-427D-A848-7AFB034F2283}" type="pres">
      <dgm:prSet presAssocID="{280695D7-2A5D-4E19-816A-5BE52BF56910}" presName="sp" presStyleCnt="0"/>
      <dgm:spPr/>
    </dgm:pt>
    <dgm:pt modelId="{E28E9135-69B6-495F-88BF-0E7A3ECAA441}" type="pres">
      <dgm:prSet presAssocID="{190266E7-FB79-4F2B-BFCB-D83E12F4E547}" presName="linNode" presStyleCnt="0"/>
      <dgm:spPr/>
    </dgm:pt>
    <dgm:pt modelId="{A0CAFBE8-4819-4A1F-841C-B967220A81D6}" type="pres">
      <dgm:prSet presAssocID="{190266E7-FB79-4F2B-BFCB-D83E12F4E547}" presName="parentText" presStyleLbl="node1" presStyleIdx="1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A4CFB5-AB77-4EDF-9813-E3D977F02E56}" type="pres">
      <dgm:prSet presAssocID="{2A188707-FADC-406E-A584-D28647E713C9}" presName="sp" presStyleCnt="0"/>
      <dgm:spPr/>
    </dgm:pt>
    <dgm:pt modelId="{40DB00DB-C89D-48A0-9737-AADFF1433A50}" type="pres">
      <dgm:prSet presAssocID="{729C054E-E424-4331-BD18-37CEFDCBDA25}" presName="linNode" presStyleCnt="0"/>
      <dgm:spPr/>
    </dgm:pt>
    <dgm:pt modelId="{C5833682-A8F9-4D30-84BC-773D0E893871}" type="pres">
      <dgm:prSet presAssocID="{729C054E-E424-4331-BD18-37CEFDCBDA25}" presName="parentText" presStyleLbl="node1" presStyleIdx="2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B19E31-92C5-4559-9123-952BC50A12E3}" type="pres">
      <dgm:prSet presAssocID="{958DEED7-2952-401A-B9FF-17CEF16CE708}" presName="sp" presStyleCnt="0"/>
      <dgm:spPr/>
    </dgm:pt>
    <dgm:pt modelId="{982251F8-B825-44FA-A50D-BD8A6A2AEA3B}" type="pres">
      <dgm:prSet presAssocID="{0B8BE4CD-0D9F-489B-B18E-300C8131523A}" presName="linNode" presStyleCnt="0"/>
      <dgm:spPr/>
    </dgm:pt>
    <dgm:pt modelId="{11A806E1-2941-487C-B28D-BBEE1888746B}" type="pres">
      <dgm:prSet presAssocID="{0B8BE4CD-0D9F-489B-B18E-300C8131523A}" presName="parentText" presStyleLbl="node1" presStyleIdx="3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190260-FA9E-4925-BD51-EE31C3606D34}" type="presOf" srcId="{0493AF4F-ACE0-42A8-A65A-2981C6178822}" destId="{A3D2C99A-4491-4881-9874-090BF03F9091}" srcOrd="0" destOrd="0" presId="urn:microsoft.com/office/officeart/2005/8/layout/vList5"/>
    <dgm:cxn modelId="{5F1FBE2D-7D0E-4241-9B11-4FAEAC9584B6}" type="presOf" srcId="{0B8BE4CD-0D9F-489B-B18E-300C8131523A}" destId="{11A806E1-2941-487C-B28D-BBEE1888746B}" srcOrd="0" destOrd="0" presId="urn:microsoft.com/office/officeart/2005/8/layout/vList5"/>
    <dgm:cxn modelId="{F195E197-5C3A-4CAA-BF68-2989A0C35B87}" type="presOf" srcId="{190266E7-FB79-4F2B-BFCB-D83E12F4E547}" destId="{A0CAFBE8-4819-4A1F-841C-B967220A81D6}" srcOrd="0" destOrd="0" presId="urn:microsoft.com/office/officeart/2005/8/layout/vList5"/>
    <dgm:cxn modelId="{86A9CEA1-4863-454A-9E3B-25178FBCB1EA}" srcId="{0493AF4F-ACE0-42A8-A65A-2981C6178822}" destId="{190266E7-FB79-4F2B-BFCB-D83E12F4E547}" srcOrd="1" destOrd="0" parTransId="{4BFEAB26-C79F-4F4B-96B2-D7930E2084B0}" sibTransId="{2A188707-FADC-406E-A584-D28647E713C9}"/>
    <dgm:cxn modelId="{055008D8-7E2C-487A-B3E5-B1EF6D6E3AB8}" srcId="{0493AF4F-ACE0-42A8-A65A-2981C6178822}" destId="{0B8BE4CD-0D9F-489B-B18E-300C8131523A}" srcOrd="3" destOrd="0" parTransId="{C9B93325-92DE-4BCC-B7F8-B4D427A925C2}" sibTransId="{59DCF9F9-CB24-4882-95BA-5B3EAB131EAD}"/>
    <dgm:cxn modelId="{49BD6050-56A3-474B-ABF0-DEA424F15314}" srcId="{0493AF4F-ACE0-42A8-A65A-2981C6178822}" destId="{729C054E-E424-4331-BD18-37CEFDCBDA25}" srcOrd="2" destOrd="0" parTransId="{4BAE07D2-3EFD-4390-9036-107EBC90A1A5}" sibTransId="{958DEED7-2952-401A-B9FF-17CEF16CE708}"/>
    <dgm:cxn modelId="{82930678-D5C9-443C-BCE2-2627681B40F9}" srcId="{0493AF4F-ACE0-42A8-A65A-2981C6178822}" destId="{C652A188-89FD-4A7E-ACD6-9872BE4205E6}" srcOrd="0" destOrd="0" parTransId="{79D1B324-3472-4F28-8469-6A48AE6D31EF}" sibTransId="{280695D7-2A5D-4E19-816A-5BE52BF56910}"/>
    <dgm:cxn modelId="{4304564E-6E25-4110-8DFE-CCC305016CFB}" type="presOf" srcId="{C652A188-89FD-4A7E-ACD6-9872BE4205E6}" destId="{A6532F4D-36A8-4973-810C-75C295659CC8}" srcOrd="0" destOrd="0" presId="urn:microsoft.com/office/officeart/2005/8/layout/vList5"/>
    <dgm:cxn modelId="{1F2075E3-87A5-4A08-9C8D-F9D963A8A989}" type="presOf" srcId="{729C054E-E424-4331-BD18-37CEFDCBDA25}" destId="{C5833682-A8F9-4D30-84BC-773D0E893871}" srcOrd="0" destOrd="0" presId="urn:microsoft.com/office/officeart/2005/8/layout/vList5"/>
    <dgm:cxn modelId="{C80AE588-8FA1-4E03-91DF-BB6240C5E845}" type="presParOf" srcId="{A3D2C99A-4491-4881-9874-090BF03F9091}" destId="{D00BEB8F-1EA6-4EF9-ADA7-5C2E7C180DC2}" srcOrd="0" destOrd="0" presId="urn:microsoft.com/office/officeart/2005/8/layout/vList5"/>
    <dgm:cxn modelId="{47276771-4200-4BB9-887C-5491BA9E9753}" type="presParOf" srcId="{D00BEB8F-1EA6-4EF9-ADA7-5C2E7C180DC2}" destId="{A6532F4D-36A8-4973-810C-75C295659CC8}" srcOrd="0" destOrd="0" presId="urn:microsoft.com/office/officeart/2005/8/layout/vList5"/>
    <dgm:cxn modelId="{C2DD8FDD-D293-4842-902E-0D0070399F39}" type="presParOf" srcId="{A3D2C99A-4491-4881-9874-090BF03F9091}" destId="{C95194F9-A269-427D-A848-7AFB034F2283}" srcOrd="1" destOrd="0" presId="urn:microsoft.com/office/officeart/2005/8/layout/vList5"/>
    <dgm:cxn modelId="{54CA2775-76A2-4773-A5BE-B407DF946186}" type="presParOf" srcId="{A3D2C99A-4491-4881-9874-090BF03F9091}" destId="{E28E9135-69B6-495F-88BF-0E7A3ECAA441}" srcOrd="2" destOrd="0" presId="urn:microsoft.com/office/officeart/2005/8/layout/vList5"/>
    <dgm:cxn modelId="{CEFF55EC-23CE-436A-8988-190605281AA9}" type="presParOf" srcId="{E28E9135-69B6-495F-88BF-0E7A3ECAA441}" destId="{A0CAFBE8-4819-4A1F-841C-B967220A81D6}" srcOrd="0" destOrd="0" presId="urn:microsoft.com/office/officeart/2005/8/layout/vList5"/>
    <dgm:cxn modelId="{FA2C71CB-434C-49E7-9A85-05812F36BC19}" type="presParOf" srcId="{A3D2C99A-4491-4881-9874-090BF03F9091}" destId="{F9A4CFB5-AB77-4EDF-9813-E3D977F02E56}" srcOrd="3" destOrd="0" presId="urn:microsoft.com/office/officeart/2005/8/layout/vList5"/>
    <dgm:cxn modelId="{34ED7A54-ECF4-4F83-BE80-4700AE463217}" type="presParOf" srcId="{A3D2C99A-4491-4881-9874-090BF03F9091}" destId="{40DB00DB-C89D-48A0-9737-AADFF1433A50}" srcOrd="4" destOrd="0" presId="urn:microsoft.com/office/officeart/2005/8/layout/vList5"/>
    <dgm:cxn modelId="{E249D589-6F52-44FB-BB06-16DA57A66DC9}" type="presParOf" srcId="{40DB00DB-C89D-48A0-9737-AADFF1433A50}" destId="{C5833682-A8F9-4D30-84BC-773D0E893871}" srcOrd="0" destOrd="0" presId="urn:microsoft.com/office/officeart/2005/8/layout/vList5"/>
    <dgm:cxn modelId="{66EDD67F-6D41-49DD-80C8-E98486CE652F}" type="presParOf" srcId="{A3D2C99A-4491-4881-9874-090BF03F9091}" destId="{C9B19E31-92C5-4559-9123-952BC50A12E3}" srcOrd="5" destOrd="0" presId="urn:microsoft.com/office/officeart/2005/8/layout/vList5"/>
    <dgm:cxn modelId="{AE1FC439-4D97-45B4-8738-04198BAFB252}" type="presParOf" srcId="{A3D2C99A-4491-4881-9874-090BF03F9091}" destId="{982251F8-B825-44FA-A50D-BD8A6A2AEA3B}" srcOrd="6" destOrd="0" presId="urn:microsoft.com/office/officeart/2005/8/layout/vList5"/>
    <dgm:cxn modelId="{9AF53E46-E88F-4EC5-99F8-0514EFFCCE25}" type="presParOf" srcId="{982251F8-B825-44FA-A50D-BD8A6A2AEA3B}" destId="{11A806E1-2941-487C-B28D-BBEE1888746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E50C091-AEDA-4CE3-94FF-043B9E213B1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44E82B-8A2C-457E-899B-6C68DC1080CE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Правительство РФ </a:t>
          </a:r>
          <a:r>
            <a:rPr lang="ru-RU" dirty="0" smtClean="0"/>
            <a:t>в соответствии со ст. 114 Конституции РФ</a:t>
          </a:r>
          <a:endParaRPr lang="ru-RU" dirty="0"/>
        </a:p>
      </dgm:t>
    </dgm:pt>
    <dgm:pt modelId="{47B346AC-2520-4215-83A4-9630291A82B7}" type="parTrans" cxnId="{36BAB06A-CF24-48FC-8E3D-0ADDA7B2E8EC}">
      <dgm:prSet/>
      <dgm:spPr/>
      <dgm:t>
        <a:bodyPr/>
        <a:lstStyle/>
        <a:p>
          <a:endParaRPr lang="ru-RU"/>
        </a:p>
      </dgm:t>
    </dgm:pt>
    <dgm:pt modelId="{D576C39B-908E-4CE6-A84C-452B7A571D86}" type="sibTrans" cxnId="{36BAB06A-CF24-48FC-8E3D-0ADDA7B2E8EC}">
      <dgm:prSet/>
      <dgm:spPr/>
      <dgm:t>
        <a:bodyPr/>
        <a:lstStyle/>
        <a:p>
          <a:endParaRPr lang="ru-RU"/>
        </a:p>
      </dgm:t>
    </dgm:pt>
    <dgm:pt modelId="{22ED5E8A-52C5-4E3A-B9D8-D13A8BE3F844}">
      <dgm:prSet/>
      <dgm:spPr/>
      <dgm:t>
        <a:bodyPr/>
        <a:lstStyle/>
        <a:p>
          <a:pPr rtl="0"/>
          <a:r>
            <a:rPr lang="ru-RU" dirty="0" smtClean="0"/>
            <a:t>разрабатывает и представляет Государственной Думе федеральный бюджет и обеспечивает его исполнение.</a:t>
          </a:r>
          <a:endParaRPr lang="ru-RU" dirty="0"/>
        </a:p>
      </dgm:t>
    </dgm:pt>
    <dgm:pt modelId="{A028D8F5-0BA3-426D-8A3C-EB71581A0737}" type="parTrans" cxnId="{D094FA44-983D-4D5C-AF74-E8F4A395099A}">
      <dgm:prSet/>
      <dgm:spPr/>
      <dgm:t>
        <a:bodyPr/>
        <a:lstStyle/>
        <a:p>
          <a:endParaRPr lang="ru-RU"/>
        </a:p>
      </dgm:t>
    </dgm:pt>
    <dgm:pt modelId="{48A84A17-2C0A-4D02-BB8B-4A0D875F7D07}" type="sibTrans" cxnId="{D094FA44-983D-4D5C-AF74-E8F4A395099A}">
      <dgm:prSet/>
      <dgm:spPr/>
      <dgm:t>
        <a:bodyPr/>
        <a:lstStyle/>
        <a:p>
          <a:endParaRPr lang="ru-RU"/>
        </a:p>
      </dgm:t>
    </dgm:pt>
    <dgm:pt modelId="{A41E86BE-3A3E-4A33-A888-3D4D69F1C88C}">
      <dgm:prSet/>
      <dgm:spPr/>
      <dgm:t>
        <a:bodyPr/>
        <a:lstStyle/>
        <a:p>
          <a:pPr rtl="0"/>
          <a:r>
            <a:rPr lang="ru-RU" dirty="0" smtClean="0"/>
            <a:t>обеспечивает проведение в РФ единой финансовой, кредитной и денежной политики. </a:t>
          </a:r>
          <a:endParaRPr lang="ru-RU" dirty="0"/>
        </a:p>
      </dgm:t>
    </dgm:pt>
    <dgm:pt modelId="{1EF68E6E-72CC-4EDB-9537-0B95F615C27A}" type="parTrans" cxnId="{2F023DE9-6D51-4D9B-93FE-32C11E4661FC}">
      <dgm:prSet/>
      <dgm:spPr/>
      <dgm:t>
        <a:bodyPr/>
        <a:lstStyle/>
        <a:p>
          <a:endParaRPr lang="ru-RU"/>
        </a:p>
      </dgm:t>
    </dgm:pt>
    <dgm:pt modelId="{9D166032-4278-4A2A-8ACB-740607058A62}" type="sibTrans" cxnId="{2F023DE9-6D51-4D9B-93FE-32C11E4661FC}">
      <dgm:prSet/>
      <dgm:spPr/>
      <dgm:t>
        <a:bodyPr/>
        <a:lstStyle/>
        <a:p>
          <a:endParaRPr lang="ru-RU"/>
        </a:p>
      </dgm:t>
    </dgm:pt>
    <dgm:pt modelId="{1BFB7A40-B82C-419A-A060-0429A352D050}" type="pres">
      <dgm:prSet presAssocID="{2E50C091-AEDA-4CE3-94FF-043B9E213B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12CDE9-2CEC-451E-B7FC-F542C4C79913}" type="pres">
      <dgm:prSet presAssocID="{8D44E82B-8A2C-457E-899B-6C68DC1080CE}" presName="linNode" presStyleCnt="0"/>
      <dgm:spPr/>
    </dgm:pt>
    <dgm:pt modelId="{F6EBDB94-D270-4F63-A110-4E911205175B}" type="pres">
      <dgm:prSet presAssocID="{8D44E82B-8A2C-457E-899B-6C68DC1080CE}" presName="parentText" presStyleLbl="node1" presStyleIdx="0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C152F-6FA2-4DC6-B727-FA0A866AFBE2}" type="pres">
      <dgm:prSet presAssocID="{D576C39B-908E-4CE6-A84C-452B7A571D86}" presName="sp" presStyleCnt="0"/>
      <dgm:spPr/>
    </dgm:pt>
    <dgm:pt modelId="{250AB04C-FBB0-4913-9D47-05CA751DDAA8}" type="pres">
      <dgm:prSet presAssocID="{22ED5E8A-52C5-4E3A-B9D8-D13A8BE3F844}" presName="linNode" presStyleCnt="0"/>
      <dgm:spPr/>
    </dgm:pt>
    <dgm:pt modelId="{82ECF22C-09E6-42D2-BC08-8805E588DA0B}" type="pres">
      <dgm:prSet presAssocID="{22ED5E8A-52C5-4E3A-B9D8-D13A8BE3F844}" presName="parentText" presStyleLbl="node1" presStyleIdx="1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4F26E-0A63-438D-8E5C-E4420B7B9B9A}" type="pres">
      <dgm:prSet presAssocID="{48A84A17-2C0A-4D02-BB8B-4A0D875F7D07}" presName="sp" presStyleCnt="0"/>
      <dgm:spPr/>
    </dgm:pt>
    <dgm:pt modelId="{B9CD86FF-3A77-418C-9C28-5511D944B90A}" type="pres">
      <dgm:prSet presAssocID="{A41E86BE-3A3E-4A33-A888-3D4D69F1C88C}" presName="linNode" presStyleCnt="0"/>
      <dgm:spPr/>
    </dgm:pt>
    <dgm:pt modelId="{14EA74DC-0AA8-4A28-82A0-22161E4073FB}" type="pres">
      <dgm:prSet presAssocID="{A41E86BE-3A3E-4A33-A888-3D4D69F1C88C}" presName="parentText" presStyleLbl="node1" presStyleIdx="2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19EC31-C500-4408-83A1-C1A32DE4E9A8}" type="presOf" srcId="{A41E86BE-3A3E-4A33-A888-3D4D69F1C88C}" destId="{14EA74DC-0AA8-4A28-82A0-22161E4073FB}" srcOrd="0" destOrd="0" presId="urn:microsoft.com/office/officeart/2005/8/layout/vList5"/>
    <dgm:cxn modelId="{4BBCBF5D-5688-46A1-8636-2F4A948E7EF8}" type="presOf" srcId="{2E50C091-AEDA-4CE3-94FF-043B9E213B1B}" destId="{1BFB7A40-B82C-419A-A060-0429A352D050}" srcOrd="0" destOrd="0" presId="urn:microsoft.com/office/officeart/2005/8/layout/vList5"/>
    <dgm:cxn modelId="{5C759739-37E5-4C62-B1D1-F2E27972B537}" type="presOf" srcId="{22ED5E8A-52C5-4E3A-B9D8-D13A8BE3F844}" destId="{82ECF22C-09E6-42D2-BC08-8805E588DA0B}" srcOrd="0" destOrd="0" presId="urn:microsoft.com/office/officeart/2005/8/layout/vList5"/>
    <dgm:cxn modelId="{D094FA44-983D-4D5C-AF74-E8F4A395099A}" srcId="{2E50C091-AEDA-4CE3-94FF-043B9E213B1B}" destId="{22ED5E8A-52C5-4E3A-B9D8-D13A8BE3F844}" srcOrd="1" destOrd="0" parTransId="{A028D8F5-0BA3-426D-8A3C-EB71581A0737}" sibTransId="{48A84A17-2C0A-4D02-BB8B-4A0D875F7D07}"/>
    <dgm:cxn modelId="{C217CF0B-67F0-480C-A8A4-80249D29AB05}" type="presOf" srcId="{8D44E82B-8A2C-457E-899B-6C68DC1080CE}" destId="{F6EBDB94-D270-4F63-A110-4E911205175B}" srcOrd="0" destOrd="0" presId="urn:microsoft.com/office/officeart/2005/8/layout/vList5"/>
    <dgm:cxn modelId="{2F023DE9-6D51-4D9B-93FE-32C11E4661FC}" srcId="{2E50C091-AEDA-4CE3-94FF-043B9E213B1B}" destId="{A41E86BE-3A3E-4A33-A888-3D4D69F1C88C}" srcOrd="2" destOrd="0" parTransId="{1EF68E6E-72CC-4EDB-9537-0B95F615C27A}" sibTransId="{9D166032-4278-4A2A-8ACB-740607058A62}"/>
    <dgm:cxn modelId="{36BAB06A-CF24-48FC-8E3D-0ADDA7B2E8EC}" srcId="{2E50C091-AEDA-4CE3-94FF-043B9E213B1B}" destId="{8D44E82B-8A2C-457E-899B-6C68DC1080CE}" srcOrd="0" destOrd="0" parTransId="{47B346AC-2520-4215-83A4-9630291A82B7}" sibTransId="{D576C39B-908E-4CE6-A84C-452B7A571D86}"/>
    <dgm:cxn modelId="{6D983297-B722-4634-96CA-17D5FF8FCC2E}" type="presParOf" srcId="{1BFB7A40-B82C-419A-A060-0429A352D050}" destId="{D912CDE9-2CEC-451E-B7FC-F542C4C79913}" srcOrd="0" destOrd="0" presId="urn:microsoft.com/office/officeart/2005/8/layout/vList5"/>
    <dgm:cxn modelId="{A89232E2-7F3E-49EA-9616-5A224C9A63B5}" type="presParOf" srcId="{D912CDE9-2CEC-451E-B7FC-F542C4C79913}" destId="{F6EBDB94-D270-4F63-A110-4E911205175B}" srcOrd="0" destOrd="0" presId="urn:microsoft.com/office/officeart/2005/8/layout/vList5"/>
    <dgm:cxn modelId="{BD9934C6-8549-4D0F-8D93-1D69CFCF7F1A}" type="presParOf" srcId="{1BFB7A40-B82C-419A-A060-0429A352D050}" destId="{FA6C152F-6FA2-4DC6-B727-FA0A866AFBE2}" srcOrd="1" destOrd="0" presId="urn:microsoft.com/office/officeart/2005/8/layout/vList5"/>
    <dgm:cxn modelId="{9C9BAC86-2446-4A7B-A01A-1B4E89783ADE}" type="presParOf" srcId="{1BFB7A40-B82C-419A-A060-0429A352D050}" destId="{250AB04C-FBB0-4913-9D47-05CA751DDAA8}" srcOrd="2" destOrd="0" presId="urn:microsoft.com/office/officeart/2005/8/layout/vList5"/>
    <dgm:cxn modelId="{78AFC3BB-6766-4814-BC16-03D317705A56}" type="presParOf" srcId="{250AB04C-FBB0-4913-9D47-05CA751DDAA8}" destId="{82ECF22C-09E6-42D2-BC08-8805E588DA0B}" srcOrd="0" destOrd="0" presId="urn:microsoft.com/office/officeart/2005/8/layout/vList5"/>
    <dgm:cxn modelId="{2D21B06F-1DC9-4FBD-A810-C54B5C8F548B}" type="presParOf" srcId="{1BFB7A40-B82C-419A-A060-0429A352D050}" destId="{25F4F26E-0A63-438D-8E5C-E4420B7B9B9A}" srcOrd="3" destOrd="0" presId="urn:microsoft.com/office/officeart/2005/8/layout/vList5"/>
    <dgm:cxn modelId="{92A718BC-BB1B-4211-AAC3-EA5B3AB56D27}" type="presParOf" srcId="{1BFB7A40-B82C-419A-A060-0429A352D050}" destId="{B9CD86FF-3A77-418C-9C28-5511D944B90A}" srcOrd="4" destOrd="0" presId="urn:microsoft.com/office/officeart/2005/8/layout/vList5"/>
    <dgm:cxn modelId="{2C0C0BD8-A6C6-410C-A244-9562E64A601B}" type="presParOf" srcId="{B9CD86FF-3A77-418C-9C28-5511D944B90A}" destId="{14EA74DC-0AA8-4A28-82A0-22161E4073F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E47C3-49C5-42C6-8DC1-2569BDBC521D}">
      <dsp:nvSpPr>
        <dsp:cNvPr id="0" name=""/>
        <dsp:cNvSpPr/>
      </dsp:nvSpPr>
      <dsp:spPr>
        <a:xfrm>
          <a:off x="4015" y="1938"/>
          <a:ext cx="8221569" cy="8476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федерализм;</a:t>
          </a:r>
          <a:endParaRPr lang="ru-RU" sz="2400" kern="1200" dirty="0"/>
        </a:p>
      </dsp:txBody>
      <dsp:txXfrm>
        <a:off x="45394" y="43317"/>
        <a:ext cx="8138811" cy="764895"/>
      </dsp:txXfrm>
    </dsp:sp>
    <dsp:sp modelId="{22E3716E-0A88-4940-AE96-1989CEE71FE8}">
      <dsp:nvSpPr>
        <dsp:cNvPr id="0" name=""/>
        <dsp:cNvSpPr/>
      </dsp:nvSpPr>
      <dsp:spPr>
        <a:xfrm>
          <a:off x="4015" y="891974"/>
          <a:ext cx="8221569" cy="8476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законность;</a:t>
          </a:r>
          <a:endParaRPr lang="ru-RU" sz="2400" kern="1200" dirty="0"/>
        </a:p>
      </dsp:txBody>
      <dsp:txXfrm>
        <a:off x="45394" y="933353"/>
        <a:ext cx="8138811" cy="764895"/>
      </dsp:txXfrm>
    </dsp:sp>
    <dsp:sp modelId="{601073A4-93CE-4374-9674-20E648E2705B}">
      <dsp:nvSpPr>
        <dsp:cNvPr id="0" name=""/>
        <dsp:cNvSpPr/>
      </dsp:nvSpPr>
      <dsp:spPr>
        <a:xfrm>
          <a:off x="4015" y="1782010"/>
          <a:ext cx="8221569" cy="8476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гласность;</a:t>
          </a:r>
          <a:endParaRPr lang="ru-RU" sz="2400" kern="1200" dirty="0"/>
        </a:p>
      </dsp:txBody>
      <dsp:txXfrm>
        <a:off x="45394" y="1823389"/>
        <a:ext cx="8138811" cy="764895"/>
      </dsp:txXfrm>
    </dsp:sp>
    <dsp:sp modelId="{8FB4D48F-7BF2-4929-8537-2613AA788D0D}">
      <dsp:nvSpPr>
        <dsp:cNvPr id="0" name=""/>
        <dsp:cNvSpPr/>
      </dsp:nvSpPr>
      <dsp:spPr>
        <a:xfrm>
          <a:off x="4015" y="2672046"/>
          <a:ext cx="8221569" cy="8476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плановость;</a:t>
          </a:r>
          <a:endParaRPr lang="ru-RU" sz="2400" kern="1200" dirty="0"/>
        </a:p>
      </dsp:txBody>
      <dsp:txXfrm>
        <a:off x="45394" y="2713425"/>
        <a:ext cx="8138811" cy="764895"/>
      </dsp:txXfrm>
    </dsp:sp>
    <dsp:sp modelId="{37E12BFA-F60D-422F-BDDC-703A2DF79FA3}">
      <dsp:nvSpPr>
        <dsp:cNvPr id="0" name=""/>
        <dsp:cNvSpPr/>
      </dsp:nvSpPr>
      <dsp:spPr>
        <a:xfrm>
          <a:off x="4015" y="3562082"/>
          <a:ext cx="8221569" cy="8476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самостоятельность и государственная поддержка местного самоуправления. </a:t>
          </a:r>
          <a:endParaRPr lang="ru-RU" sz="2400" kern="1200" dirty="0"/>
        </a:p>
      </dsp:txBody>
      <dsp:txXfrm>
        <a:off x="45394" y="3603461"/>
        <a:ext cx="8138811" cy="76489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289CC-5706-489D-A224-CFD1D2662140}">
      <dsp:nvSpPr>
        <dsp:cNvPr id="0" name=""/>
        <dsp:cNvSpPr/>
      </dsp:nvSpPr>
      <dsp:spPr>
        <a:xfrm>
          <a:off x="71431" y="0"/>
          <a:ext cx="8858293" cy="59293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1. </a:t>
          </a:r>
          <a:r>
            <a:rPr lang="ru-RU" sz="4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Минфин России </a:t>
          </a:r>
        </a:p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относится к числу федеральных ведомств, в соответствии с Положением, утв. постановлением Правительства РФ от 30 июня 2004 г. № 3292, является федеральным органом </a:t>
          </a:r>
          <a:r>
            <a:rPr lang="ru-RU" sz="4400" kern="1200" dirty="0" smtClean="0">
              <a:solidFill>
                <a:schemeClr val="tx1"/>
              </a:solidFill>
              <a:hlinkClick xmlns:r="http://schemas.openxmlformats.org/officeDocument/2006/relationships" r:id=""/>
            </a:rPr>
            <a:t>исполнительной власти</a:t>
          </a:r>
          <a:r>
            <a:rPr lang="ru-RU" sz="4400" kern="1200" dirty="0" smtClean="0"/>
            <a:t>,</a:t>
          </a:r>
          <a:endParaRPr lang="ru-RU" sz="4400" kern="1200" dirty="0"/>
        </a:p>
      </dsp:txBody>
      <dsp:txXfrm>
        <a:off x="360878" y="289447"/>
        <a:ext cx="8279399" cy="535045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29889-D23E-4455-8B23-CD2177C3B875}">
      <dsp:nvSpPr>
        <dsp:cNvPr id="0" name=""/>
        <dsp:cNvSpPr/>
      </dsp:nvSpPr>
      <dsp:spPr>
        <a:xfrm>
          <a:off x="4286" y="3253"/>
          <a:ext cx="8778300" cy="1564903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Федеральные службы, находящиеся в ведении МФ </a:t>
          </a:r>
          <a:endParaRPr lang="ru-RU" sz="4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678" y="79645"/>
        <a:ext cx="8625516" cy="1412119"/>
      </dsp:txXfrm>
    </dsp:sp>
    <dsp:sp modelId="{36C8A018-D79E-4FC5-AFDC-3244B26406C8}">
      <dsp:nvSpPr>
        <dsp:cNvPr id="0" name=""/>
        <dsp:cNvSpPr/>
      </dsp:nvSpPr>
      <dsp:spPr>
        <a:xfrm>
          <a:off x="4286" y="1646402"/>
          <a:ext cx="8778300" cy="15649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chemeClr val="tx1"/>
              </a:solidFill>
              <a:hlinkClick xmlns:r="http://schemas.openxmlformats.org/officeDocument/2006/relationships" r:id=""/>
            </a:rPr>
            <a:t>Федеральная налоговая служба</a:t>
          </a:r>
          <a:r>
            <a:rPr lang="ru-RU" sz="4400" kern="1200" dirty="0" smtClean="0">
              <a:solidFill>
                <a:schemeClr val="tx1"/>
              </a:solidFill>
            </a:rPr>
            <a:t> </a:t>
          </a:r>
          <a:endParaRPr lang="ru-RU" sz="4400" kern="1200" dirty="0">
            <a:solidFill>
              <a:schemeClr val="tx1"/>
            </a:solidFill>
          </a:endParaRPr>
        </a:p>
      </dsp:txBody>
      <dsp:txXfrm>
        <a:off x="80678" y="1722794"/>
        <a:ext cx="8625516" cy="1412119"/>
      </dsp:txXfrm>
    </dsp:sp>
    <dsp:sp modelId="{F859613D-6258-4E76-AEC0-626707B537AF}">
      <dsp:nvSpPr>
        <dsp:cNvPr id="0" name=""/>
        <dsp:cNvSpPr/>
      </dsp:nvSpPr>
      <dsp:spPr>
        <a:xfrm>
          <a:off x="4286" y="3289551"/>
          <a:ext cx="8778300" cy="15649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hlinkClick xmlns:r="http://schemas.openxmlformats.org/officeDocument/2006/relationships" r:id=""/>
            </a:rPr>
            <a:t>Федеральное казначейство</a:t>
          </a:r>
          <a:r>
            <a:rPr lang="ru-RU" sz="4400" kern="1200" dirty="0" smtClean="0"/>
            <a:t> </a:t>
          </a:r>
          <a:endParaRPr lang="ru-RU" sz="4400" kern="1200" dirty="0"/>
        </a:p>
      </dsp:txBody>
      <dsp:txXfrm>
        <a:off x="80678" y="3365943"/>
        <a:ext cx="8625516" cy="1412119"/>
      </dsp:txXfrm>
    </dsp:sp>
    <dsp:sp modelId="{55EA4E4C-157B-4FF9-8748-98633D6347F8}">
      <dsp:nvSpPr>
        <dsp:cNvPr id="0" name=""/>
        <dsp:cNvSpPr/>
      </dsp:nvSpPr>
      <dsp:spPr>
        <a:xfrm>
          <a:off x="4286" y="4932700"/>
          <a:ext cx="8778300" cy="15649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hlinkClick xmlns:r="http://schemas.openxmlformats.org/officeDocument/2006/relationships" r:id=""/>
            </a:rPr>
            <a:t>Федеральная таможенная служба</a:t>
          </a:r>
          <a:r>
            <a:rPr lang="ru-RU" sz="4400" kern="1200" dirty="0" smtClean="0"/>
            <a:t> </a:t>
          </a:r>
          <a:endParaRPr lang="ru-RU" sz="4400" kern="1200" dirty="0"/>
        </a:p>
      </dsp:txBody>
      <dsp:txXfrm>
        <a:off x="80678" y="5009092"/>
        <a:ext cx="8625516" cy="141211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181D8-C6F3-4437-9595-A513E9C86399}">
      <dsp:nvSpPr>
        <dsp:cNvPr id="0" name=""/>
        <dsp:cNvSpPr/>
      </dsp:nvSpPr>
      <dsp:spPr>
        <a:xfrm>
          <a:off x="4286" y="2717"/>
          <a:ext cx="8778300" cy="13069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отвечающее за исполнение федерального бюджета как по доходам, так и по расходам</a:t>
          </a:r>
          <a:endParaRPr lang="ru-RU" sz="2300" kern="1200" dirty="0"/>
        </a:p>
      </dsp:txBody>
      <dsp:txXfrm>
        <a:off x="68086" y="66517"/>
        <a:ext cx="8650700" cy="1179352"/>
      </dsp:txXfrm>
    </dsp:sp>
    <dsp:sp modelId="{6AD8B122-9EAE-4795-9348-B812B826F1C8}">
      <dsp:nvSpPr>
        <dsp:cNvPr id="0" name=""/>
        <dsp:cNvSpPr/>
      </dsp:nvSpPr>
      <dsp:spPr>
        <a:xfrm>
          <a:off x="4286" y="1375017"/>
          <a:ext cx="8778300" cy="13069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300" kern="1200" dirty="0" smtClean="0"/>
            <a:t>за накопление и использование денежных средств как бюджетных, так и внебюджетных фондов, за состояние государственной казны. </a:t>
          </a:r>
        </a:p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68086" y="1438817"/>
        <a:ext cx="8650700" cy="1179352"/>
      </dsp:txXfrm>
    </dsp:sp>
    <dsp:sp modelId="{F342FA14-8FF5-4126-B2D8-01624322224C}">
      <dsp:nvSpPr>
        <dsp:cNvPr id="0" name=""/>
        <dsp:cNvSpPr/>
      </dsp:nvSpPr>
      <dsp:spPr>
        <a:xfrm>
          <a:off x="4286" y="2747317"/>
          <a:ext cx="8778300" cy="13069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При исполнении бюджета Федеральное казначейство организует сбор налогов, пошлин и других доходов в бюджет;</a:t>
          </a:r>
          <a:endParaRPr lang="ru-RU" sz="2300" kern="1200" dirty="0"/>
        </a:p>
      </dsp:txBody>
      <dsp:txXfrm>
        <a:off x="68086" y="2811117"/>
        <a:ext cx="8650700" cy="1179352"/>
      </dsp:txXfrm>
    </dsp:sp>
    <dsp:sp modelId="{E6780836-C580-4A24-80FF-5BDDD03AE7CE}">
      <dsp:nvSpPr>
        <dsp:cNvPr id="0" name=""/>
        <dsp:cNvSpPr/>
      </dsp:nvSpPr>
      <dsp:spPr>
        <a:xfrm>
          <a:off x="4286" y="4119618"/>
          <a:ext cx="8778300" cy="13069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открывает бюджетные кредиты и предоставляет средства в соответствии с утвержденными ассигнованиями. </a:t>
          </a:r>
          <a:endParaRPr lang="ru-RU" sz="2300" kern="1200" dirty="0"/>
        </a:p>
      </dsp:txBody>
      <dsp:txXfrm>
        <a:off x="68086" y="4183418"/>
        <a:ext cx="8650700" cy="117935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69B4F-079E-4104-AF5D-614A3FF77EBC}">
      <dsp:nvSpPr>
        <dsp:cNvPr id="0" name=""/>
        <dsp:cNvSpPr/>
      </dsp:nvSpPr>
      <dsp:spPr>
        <a:xfrm>
          <a:off x="0" y="0"/>
          <a:ext cx="8635563" cy="11349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В соответствии с Законом о Банке России данный орган осуществляет :</a:t>
          </a:r>
          <a:endParaRPr lang="ru-RU" sz="3200" kern="1200" dirty="0"/>
        </a:p>
      </dsp:txBody>
      <dsp:txXfrm>
        <a:off x="55405" y="55405"/>
        <a:ext cx="8524753" cy="1024174"/>
      </dsp:txXfrm>
    </dsp:sp>
    <dsp:sp modelId="{BF5A069F-E1E5-4090-8040-A06BDE581B17}">
      <dsp:nvSpPr>
        <dsp:cNvPr id="0" name=""/>
        <dsp:cNvSpPr/>
      </dsp:nvSpPr>
      <dsp:spPr>
        <a:xfrm>
          <a:off x="4217" y="1194093"/>
          <a:ext cx="8635563" cy="11349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денежную эмиссию, организует денежное обращение, </a:t>
          </a:r>
          <a:endParaRPr lang="ru-RU" sz="3200" kern="1200" dirty="0"/>
        </a:p>
      </dsp:txBody>
      <dsp:txXfrm>
        <a:off x="59622" y="1249498"/>
        <a:ext cx="8524753" cy="1024174"/>
      </dsp:txXfrm>
    </dsp:sp>
    <dsp:sp modelId="{A1DEFD77-16DA-4186-B2DB-C5D80066D058}">
      <dsp:nvSpPr>
        <dsp:cNvPr id="0" name=""/>
        <dsp:cNvSpPr/>
      </dsp:nvSpPr>
      <dsp:spPr>
        <a:xfrm>
          <a:off x="4217" y="2385828"/>
          <a:ext cx="8635563" cy="11349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осуществляет защиту и устойчивость рубля,</a:t>
          </a:r>
          <a:endParaRPr lang="ru-RU" sz="3200" kern="1200" dirty="0"/>
        </a:p>
      </dsp:txBody>
      <dsp:txXfrm>
        <a:off x="59622" y="2441233"/>
        <a:ext cx="8524753" cy="1024174"/>
      </dsp:txXfrm>
    </dsp:sp>
    <dsp:sp modelId="{E8C44F3E-7A37-4CEB-9838-56275B9054E6}">
      <dsp:nvSpPr>
        <dsp:cNvPr id="0" name=""/>
        <dsp:cNvSpPr/>
      </dsp:nvSpPr>
      <dsp:spPr>
        <a:xfrm>
          <a:off x="4217" y="3577562"/>
          <a:ext cx="8635563" cy="11349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развивает и укрепляет банковскую систему страны. </a:t>
          </a:r>
          <a:endParaRPr lang="ru-RU" sz="3200" kern="1200" dirty="0"/>
        </a:p>
      </dsp:txBody>
      <dsp:txXfrm>
        <a:off x="59622" y="3632967"/>
        <a:ext cx="8524753" cy="102417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23D07-9F2D-4FF4-BD34-03A681209FC7}">
      <dsp:nvSpPr>
        <dsp:cNvPr id="0" name=""/>
        <dsp:cNvSpPr/>
      </dsp:nvSpPr>
      <dsp:spPr>
        <a:xfrm>
          <a:off x="4391" y="63"/>
          <a:ext cx="8992373" cy="25438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Представительные органы рассматривают и утверждают бюджет субъекта РФ, осуществляют контроль за его исполнением. </a:t>
          </a:r>
          <a:endParaRPr lang="ru-RU" sz="3800" kern="1200" dirty="0"/>
        </a:p>
      </dsp:txBody>
      <dsp:txXfrm>
        <a:off x="128570" y="124242"/>
        <a:ext cx="8744015" cy="2295469"/>
      </dsp:txXfrm>
    </dsp:sp>
    <dsp:sp modelId="{AF82C7E8-2A60-4F7E-890B-FF44995C9607}">
      <dsp:nvSpPr>
        <dsp:cNvPr id="0" name=""/>
        <dsp:cNvSpPr/>
      </dsp:nvSpPr>
      <dsp:spPr>
        <a:xfrm>
          <a:off x="4391" y="2671082"/>
          <a:ext cx="8992373" cy="25438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Органы исполнительной ветви власти осуществляют исполнение бюджета. </a:t>
          </a:r>
          <a:endParaRPr lang="ru-RU" sz="3800" kern="1200" dirty="0"/>
        </a:p>
      </dsp:txBody>
      <dsp:txXfrm>
        <a:off x="128570" y="2795261"/>
        <a:ext cx="8744015" cy="229546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B146E-DB61-4FF3-904A-58935379C8F8}">
      <dsp:nvSpPr>
        <dsp:cNvPr id="0" name=""/>
        <dsp:cNvSpPr/>
      </dsp:nvSpPr>
      <dsp:spPr>
        <a:xfrm>
          <a:off x="4461" y="1707"/>
          <a:ext cx="9135077" cy="993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 составлению проекта бюджета, его исполнению,</a:t>
          </a:r>
          <a:endParaRPr lang="ru-RU" sz="2800" kern="1200" dirty="0"/>
        </a:p>
      </dsp:txBody>
      <dsp:txXfrm>
        <a:off x="52978" y="50224"/>
        <a:ext cx="9038043" cy="896832"/>
      </dsp:txXfrm>
    </dsp:sp>
    <dsp:sp modelId="{24162BFA-3FD4-430D-99C1-4BAFE2C058CF}">
      <dsp:nvSpPr>
        <dsp:cNvPr id="0" name=""/>
        <dsp:cNvSpPr/>
      </dsp:nvSpPr>
      <dsp:spPr>
        <a:xfrm>
          <a:off x="4461" y="1045267"/>
          <a:ext cx="9135077" cy="993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управляют государственным и муниципальным долгом, </a:t>
          </a:r>
          <a:endParaRPr lang="ru-RU" sz="2800" kern="1200" dirty="0"/>
        </a:p>
      </dsp:txBody>
      <dsp:txXfrm>
        <a:off x="52978" y="1093784"/>
        <a:ext cx="9038043" cy="896832"/>
      </dsp:txXfrm>
    </dsp:sp>
    <dsp:sp modelId="{223943EE-7CAF-474B-A317-5668917B6DB6}">
      <dsp:nvSpPr>
        <dsp:cNvPr id="0" name=""/>
        <dsp:cNvSpPr/>
      </dsp:nvSpPr>
      <dsp:spPr>
        <a:xfrm>
          <a:off x="4461" y="2088827"/>
          <a:ext cx="9135077" cy="993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создают фонды финансовой поддержки муниципальных образований,</a:t>
          </a:r>
          <a:endParaRPr lang="ru-RU" sz="2800" kern="1200" dirty="0"/>
        </a:p>
      </dsp:txBody>
      <dsp:txXfrm>
        <a:off x="52978" y="2137344"/>
        <a:ext cx="9038043" cy="896832"/>
      </dsp:txXfrm>
    </dsp:sp>
    <dsp:sp modelId="{1DCF0874-0981-4E6A-9655-09D8C17DBD9F}">
      <dsp:nvSpPr>
        <dsp:cNvPr id="0" name=""/>
        <dsp:cNvSpPr/>
      </dsp:nvSpPr>
      <dsp:spPr>
        <a:xfrm>
          <a:off x="4461" y="3132387"/>
          <a:ext cx="9135077" cy="993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выдают ссуды,</a:t>
          </a:r>
          <a:endParaRPr lang="ru-RU" sz="2800" kern="1200" dirty="0"/>
        </a:p>
      </dsp:txBody>
      <dsp:txXfrm>
        <a:off x="52978" y="3180904"/>
        <a:ext cx="9038043" cy="896832"/>
      </dsp:txXfrm>
    </dsp:sp>
    <dsp:sp modelId="{7FE91611-492F-4771-B870-C7B518F2FB9B}">
      <dsp:nvSpPr>
        <dsp:cNvPr id="0" name=""/>
        <dsp:cNvSpPr/>
      </dsp:nvSpPr>
      <dsp:spPr>
        <a:xfrm>
          <a:off x="4461" y="4175947"/>
          <a:ext cx="9135077" cy="993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выделяют субвенции органам местного самоуправления и оказывают иные формы финансовой помощи, </a:t>
          </a:r>
          <a:endParaRPr lang="ru-RU" sz="2800" kern="1200" dirty="0"/>
        </a:p>
      </dsp:txBody>
      <dsp:txXfrm>
        <a:off x="52978" y="4224464"/>
        <a:ext cx="9038043" cy="896832"/>
      </dsp:txXfrm>
    </dsp:sp>
    <dsp:sp modelId="{7332F57B-C94E-4CA0-AF2A-53C5E6CC59D6}">
      <dsp:nvSpPr>
        <dsp:cNvPr id="0" name=""/>
        <dsp:cNvSpPr/>
      </dsp:nvSpPr>
      <dsp:spPr>
        <a:xfrm>
          <a:off x="4461" y="5219508"/>
          <a:ext cx="9135077" cy="993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осуществляют государственный финансовый контроль на соответствующей территории. </a:t>
          </a:r>
          <a:endParaRPr lang="ru-RU" sz="2800" kern="1200" dirty="0"/>
        </a:p>
      </dsp:txBody>
      <dsp:txXfrm>
        <a:off x="52978" y="5268025"/>
        <a:ext cx="9038043" cy="89683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BE1F5-BE21-40E3-BC74-30A8976F6827}">
      <dsp:nvSpPr>
        <dsp:cNvPr id="0" name=""/>
        <dsp:cNvSpPr/>
      </dsp:nvSpPr>
      <dsp:spPr>
        <a:xfrm>
          <a:off x="4391" y="537"/>
          <a:ext cx="8992373" cy="8610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устанавливают местные налоги и сборы, предоставляют льготы по их уплате в соответствии с федеральными законами;</a:t>
          </a:r>
          <a:endParaRPr lang="ru-RU" sz="2400" kern="1200" dirty="0"/>
        </a:p>
      </dsp:txBody>
      <dsp:txXfrm>
        <a:off x="46422" y="42568"/>
        <a:ext cx="8908311" cy="776957"/>
      </dsp:txXfrm>
    </dsp:sp>
    <dsp:sp modelId="{7AED1A5C-2321-45A9-836F-080C13D7018D}">
      <dsp:nvSpPr>
        <dsp:cNvPr id="0" name=""/>
        <dsp:cNvSpPr/>
      </dsp:nvSpPr>
      <dsp:spPr>
        <a:xfrm>
          <a:off x="4391" y="904607"/>
          <a:ext cx="8992373" cy="8610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обращаются за финансовой помощью к федеральным органам и органам субъектов РФ, которые перечисляют средства из фондов финансовой поддержки в бюджеты муниципальных образований;</a:t>
          </a:r>
          <a:endParaRPr lang="ru-RU" sz="2000" kern="1200" dirty="0"/>
        </a:p>
      </dsp:txBody>
      <dsp:txXfrm>
        <a:off x="46422" y="946638"/>
        <a:ext cx="8908311" cy="776957"/>
      </dsp:txXfrm>
    </dsp:sp>
    <dsp:sp modelId="{254D7AF5-57A3-4D2B-BD77-49484C254761}">
      <dsp:nvSpPr>
        <dsp:cNvPr id="0" name=""/>
        <dsp:cNvSpPr/>
      </dsp:nvSpPr>
      <dsp:spPr>
        <a:xfrm>
          <a:off x="4391" y="1808678"/>
          <a:ext cx="8992373" cy="8610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составляют проект местного бюджета, рассматривают и утверждают его, исполняют и отчитываются о его исполне­нии;</a:t>
          </a:r>
          <a:endParaRPr lang="ru-RU" sz="2400" kern="1200" dirty="0"/>
        </a:p>
      </dsp:txBody>
      <dsp:txXfrm>
        <a:off x="46422" y="1850709"/>
        <a:ext cx="8908311" cy="776957"/>
      </dsp:txXfrm>
    </dsp:sp>
    <dsp:sp modelId="{5148E7A2-22C1-477E-BFAA-B5B8B043A7C8}">
      <dsp:nvSpPr>
        <dsp:cNvPr id="0" name=""/>
        <dsp:cNvSpPr/>
      </dsp:nvSpPr>
      <dsp:spPr>
        <a:xfrm>
          <a:off x="4391" y="2712749"/>
          <a:ext cx="8992373" cy="8610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осуществляют взаимодействие местных финансовых органов с финансово-кредитными организациями;</a:t>
          </a:r>
          <a:endParaRPr lang="ru-RU" sz="2400" kern="1200" dirty="0"/>
        </a:p>
      </dsp:txBody>
      <dsp:txXfrm>
        <a:off x="46422" y="2754780"/>
        <a:ext cx="8908311" cy="776957"/>
      </dsp:txXfrm>
    </dsp:sp>
    <dsp:sp modelId="{EB52D706-C8AF-413F-B285-1A30A752189E}">
      <dsp:nvSpPr>
        <dsp:cNvPr id="0" name=""/>
        <dsp:cNvSpPr/>
      </dsp:nvSpPr>
      <dsp:spPr>
        <a:xfrm>
          <a:off x="4391" y="3616820"/>
          <a:ext cx="8992373" cy="8610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предоставляют необходимую информацию налоговым органам;</a:t>
          </a:r>
          <a:endParaRPr lang="ru-RU" sz="2400" kern="1200" dirty="0"/>
        </a:p>
      </dsp:txBody>
      <dsp:txXfrm>
        <a:off x="46422" y="3658851"/>
        <a:ext cx="8908311" cy="776957"/>
      </dsp:txXfrm>
    </dsp:sp>
    <dsp:sp modelId="{CB9FFECD-16FE-473A-B516-CF708FAB0AF9}">
      <dsp:nvSpPr>
        <dsp:cNvPr id="0" name=""/>
        <dsp:cNvSpPr/>
      </dsp:nvSpPr>
      <dsp:spPr>
        <a:xfrm>
          <a:off x="4391" y="4520891"/>
          <a:ext cx="8992373" cy="8610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получают в банках и других кредитных организациях краткосрочные и долгосрочные кредиты;</a:t>
          </a:r>
          <a:endParaRPr lang="ru-RU" sz="2400" kern="1200" dirty="0"/>
        </a:p>
      </dsp:txBody>
      <dsp:txXfrm>
        <a:off x="46422" y="4562922"/>
        <a:ext cx="8908311" cy="776957"/>
      </dsp:txXfrm>
    </dsp:sp>
    <dsp:sp modelId="{79E5DDAD-3EEB-4C72-AE40-A0EBE1789AA1}">
      <dsp:nvSpPr>
        <dsp:cNvPr id="0" name=""/>
        <dsp:cNvSpPr/>
      </dsp:nvSpPr>
      <dsp:spPr>
        <a:xfrm>
          <a:off x="4391" y="5424962"/>
          <a:ext cx="8992373" cy="8610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осуществляют муниципальные займы путем выпуска муниципальных облигаций.</a:t>
          </a:r>
          <a:endParaRPr lang="ru-RU" sz="2400" kern="1200" dirty="0"/>
        </a:p>
      </dsp:txBody>
      <dsp:txXfrm>
        <a:off x="46422" y="5466993"/>
        <a:ext cx="8908311" cy="776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549AA3-B708-4AF8-957F-3EA3907119D1}">
      <dsp:nvSpPr>
        <dsp:cNvPr id="0" name=""/>
        <dsp:cNvSpPr/>
      </dsp:nvSpPr>
      <dsp:spPr>
        <a:xfrm>
          <a:off x="1986" y="20565"/>
          <a:ext cx="3985583" cy="71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Налоговый метод представляет собой </a:t>
          </a:r>
          <a:endParaRPr lang="ru-RU" sz="2000" kern="1200" dirty="0"/>
        </a:p>
      </dsp:txBody>
      <dsp:txXfrm>
        <a:off x="36771" y="55350"/>
        <a:ext cx="3916013" cy="643009"/>
      </dsp:txXfrm>
    </dsp:sp>
    <dsp:sp modelId="{E50C30E3-30B3-4309-AFC8-A34DFD13BB23}">
      <dsp:nvSpPr>
        <dsp:cNvPr id="0" name=""/>
        <dsp:cNvSpPr/>
      </dsp:nvSpPr>
      <dsp:spPr>
        <a:xfrm>
          <a:off x="1986" y="1003470"/>
          <a:ext cx="4067992" cy="43877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установление и введение налогов, изымаемых в той или иной форме, в обязательном порядке, в установленные сроки и в установленном размере денежных средств для зачисления их в бюджеты определенного уровня.</a:t>
          </a:r>
          <a:endParaRPr lang="ru-RU" sz="2500" kern="1200" dirty="0"/>
        </a:p>
      </dsp:txBody>
      <dsp:txXfrm>
        <a:off x="200569" y="1202053"/>
        <a:ext cx="3670826" cy="3990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D9021-9D09-447C-A803-451BB581786D}">
      <dsp:nvSpPr>
        <dsp:cNvPr id="0" name=""/>
        <dsp:cNvSpPr/>
      </dsp:nvSpPr>
      <dsp:spPr>
        <a:xfrm>
          <a:off x="4530" y="0"/>
          <a:ext cx="4638939" cy="11804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Не налоговый метод подразделяется:</a:t>
          </a:r>
          <a:endParaRPr lang="ru-RU" sz="2800" kern="1200" dirty="0"/>
        </a:p>
      </dsp:txBody>
      <dsp:txXfrm>
        <a:off x="62154" y="57624"/>
        <a:ext cx="4523691" cy="1065183"/>
      </dsp:txXfrm>
    </dsp:sp>
    <dsp:sp modelId="{EFF543AD-B0D0-4BCF-A49C-CDBD298254D0}">
      <dsp:nvSpPr>
        <dsp:cNvPr id="0" name=""/>
        <dsp:cNvSpPr/>
      </dsp:nvSpPr>
      <dsp:spPr>
        <a:xfrm>
          <a:off x="2265" y="1242153"/>
          <a:ext cx="4636214" cy="11804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i="1" kern="1200" dirty="0" smtClean="0"/>
            <a:t>метод обязательных платежей в государственные социальные внебюджетные фонды</a:t>
          </a:r>
          <a:r>
            <a:rPr lang="ru-RU" sz="2000" kern="1200" dirty="0" smtClean="0"/>
            <a:t> </a:t>
          </a:r>
          <a:r>
            <a:rPr lang="ru-RU" sz="1100" kern="1200" dirty="0" smtClean="0"/>
            <a:t>(В юридической литературе их принято называть «</a:t>
          </a:r>
          <a:r>
            <a:rPr lang="ru-RU" sz="1100" i="1" kern="1200" dirty="0" smtClean="0"/>
            <a:t>социальными</a:t>
          </a:r>
          <a:r>
            <a:rPr lang="ru-RU" sz="1100" kern="1200" dirty="0" smtClean="0"/>
            <a:t>» налогами.)</a:t>
          </a:r>
        </a:p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59889" y="1299777"/>
        <a:ext cx="4520966" cy="1065183"/>
      </dsp:txXfrm>
    </dsp:sp>
    <dsp:sp modelId="{F6E1EAA0-CD73-481C-A047-B9633022FCAA}">
      <dsp:nvSpPr>
        <dsp:cNvPr id="0" name=""/>
        <dsp:cNvSpPr/>
      </dsp:nvSpPr>
      <dsp:spPr>
        <a:xfrm>
          <a:off x="2265" y="2481606"/>
          <a:ext cx="4638939" cy="11804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i="1" kern="1200" dirty="0" smtClean="0"/>
            <a:t>метод добровольных взносов</a:t>
          </a:r>
          <a:r>
            <a:rPr lang="ru-RU" sz="1700" kern="1200" dirty="0" smtClean="0"/>
            <a:t> – реализация государственных и муниципальных займов, продажа государственного и муниципального имущества, пожертвования и т.д.</a:t>
          </a:r>
          <a:endParaRPr lang="ru-RU" sz="1700" kern="1200" dirty="0"/>
        </a:p>
      </dsp:txBody>
      <dsp:txXfrm>
        <a:off x="59889" y="2539230"/>
        <a:ext cx="4523691" cy="1065183"/>
      </dsp:txXfrm>
    </dsp:sp>
    <dsp:sp modelId="{F1E153F5-18EB-4DCD-B048-96D811C047AA}">
      <dsp:nvSpPr>
        <dsp:cNvPr id="0" name=""/>
        <dsp:cNvSpPr/>
      </dsp:nvSpPr>
      <dsp:spPr>
        <a:xfrm>
          <a:off x="2265" y="3721059"/>
          <a:ext cx="4638939" cy="11804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штрафной метод, который выражается в установлении и применении штрафов, пени и других санкций.</a:t>
          </a:r>
          <a:endParaRPr lang="ru-RU" sz="1700" kern="1200" dirty="0"/>
        </a:p>
      </dsp:txBody>
      <dsp:txXfrm>
        <a:off x="59889" y="3778683"/>
        <a:ext cx="4523691" cy="1065183"/>
      </dsp:txXfrm>
    </dsp:sp>
    <dsp:sp modelId="{DEE0E7AA-42F6-4A99-96FE-2AE863FFF762}">
      <dsp:nvSpPr>
        <dsp:cNvPr id="0" name=""/>
        <dsp:cNvSpPr/>
      </dsp:nvSpPr>
      <dsp:spPr>
        <a:xfrm>
          <a:off x="2265" y="4960512"/>
          <a:ext cx="4638939" cy="11804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эмиссия .</a:t>
          </a:r>
          <a:endParaRPr lang="ru-RU" sz="1700" kern="1200" dirty="0"/>
        </a:p>
      </dsp:txBody>
      <dsp:txXfrm>
        <a:off x="59889" y="5018136"/>
        <a:ext cx="4523691" cy="10651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00466-59A9-40C5-8847-26BA5AC6697A}">
      <dsp:nvSpPr>
        <dsp:cNvPr id="0" name=""/>
        <dsp:cNvSpPr/>
      </dsp:nvSpPr>
      <dsp:spPr>
        <a:xfrm>
          <a:off x="2123" y="2753"/>
          <a:ext cx="4260612" cy="13241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Метод финансирования – безвозмездное и безвозвратное выделение денежных средств. К методам финансирования относятся: </a:t>
          </a:r>
          <a:endParaRPr lang="ru-RU" sz="1900" kern="1200" dirty="0"/>
        </a:p>
      </dsp:txBody>
      <dsp:txXfrm>
        <a:off x="66762" y="67392"/>
        <a:ext cx="4131334" cy="1194865"/>
      </dsp:txXfrm>
    </dsp:sp>
    <dsp:sp modelId="{8A1057B2-B980-4799-A358-D12EC756885C}">
      <dsp:nvSpPr>
        <dsp:cNvPr id="0" name=""/>
        <dsp:cNvSpPr/>
      </dsp:nvSpPr>
      <dsp:spPr>
        <a:xfrm>
          <a:off x="2123" y="1393103"/>
          <a:ext cx="4348708" cy="13241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1.дотация;</a:t>
          </a:r>
          <a:endParaRPr lang="ru-RU" sz="1900" kern="1200" dirty="0"/>
        </a:p>
      </dsp:txBody>
      <dsp:txXfrm>
        <a:off x="66762" y="1457742"/>
        <a:ext cx="4219430" cy="1194865"/>
      </dsp:txXfrm>
    </dsp:sp>
    <dsp:sp modelId="{A75229E8-6118-4B8B-A7DD-5DD9F4F423F2}">
      <dsp:nvSpPr>
        <dsp:cNvPr id="0" name=""/>
        <dsp:cNvSpPr/>
      </dsp:nvSpPr>
      <dsp:spPr>
        <a:xfrm>
          <a:off x="2123" y="2783454"/>
          <a:ext cx="4348708" cy="13241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2. субвенция;</a:t>
          </a:r>
          <a:endParaRPr lang="ru-RU" sz="1900" kern="1200" dirty="0"/>
        </a:p>
      </dsp:txBody>
      <dsp:txXfrm>
        <a:off x="66762" y="2848093"/>
        <a:ext cx="4219430" cy="1194865"/>
      </dsp:txXfrm>
    </dsp:sp>
    <dsp:sp modelId="{D94EFF1C-0FFE-4B67-90A8-247C18FBFE69}">
      <dsp:nvSpPr>
        <dsp:cNvPr id="0" name=""/>
        <dsp:cNvSpPr/>
      </dsp:nvSpPr>
      <dsp:spPr>
        <a:xfrm>
          <a:off x="2123" y="4173805"/>
          <a:ext cx="4348708" cy="13241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3.субсидия</a:t>
          </a:r>
          <a:endParaRPr lang="ru-RU" sz="1900" kern="1200" dirty="0"/>
        </a:p>
      </dsp:txBody>
      <dsp:txXfrm>
        <a:off x="66762" y="4238444"/>
        <a:ext cx="4219430" cy="11948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E6833-491F-4EF5-8E5A-7137085A1298}">
      <dsp:nvSpPr>
        <dsp:cNvPr id="0" name=""/>
        <dsp:cNvSpPr/>
      </dsp:nvSpPr>
      <dsp:spPr>
        <a:xfrm>
          <a:off x="1970" y="67"/>
          <a:ext cx="4034659" cy="2683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Метод кредитования – предоставление денежных средств на условиях возмездности (платности) и возвратности. </a:t>
          </a:r>
          <a:endParaRPr lang="ru-RU" sz="2400" kern="1200" dirty="0"/>
        </a:p>
      </dsp:txBody>
      <dsp:txXfrm>
        <a:off x="132953" y="131050"/>
        <a:ext cx="3772693" cy="2421237"/>
      </dsp:txXfrm>
    </dsp:sp>
    <dsp:sp modelId="{49562B05-B07E-4C3D-9059-56CA5F513789}">
      <dsp:nvSpPr>
        <dsp:cNvPr id="0" name=""/>
        <dsp:cNvSpPr/>
      </dsp:nvSpPr>
      <dsp:spPr>
        <a:xfrm>
          <a:off x="1970" y="2817431"/>
          <a:ext cx="4034659" cy="2683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Например</a:t>
          </a:r>
          <a:r>
            <a:rPr lang="ru-RU" sz="3200" kern="1200" dirty="0" smtClean="0"/>
            <a:t>, бюджетный кредит </a:t>
          </a:r>
          <a:r>
            <a:rPr lang="ru-RU" sz="1600" kern="1200" dirty="0" smtClean="0"/>
            <a:t>– денежные средства, предоставляемые бюджетом другому бюджету бюджетной системы Российской Федерации, юридическому лицу (за исключением государственных (муниципальных) учреждений), иностранному государству, иностранному юридическому лицу на возвратной и возмездной основах.</a:t>
          </a:r>
          <a:endParaRPr lang="ru-RU" sz="1600" kern="1200" dirty="0"/>
        </a:p>
      </dsp:txBody>
      <dsp:txXfrm>
        <a:off x="132953" y="2948414"/>
        <a:ext cx="3772693" cy="24212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C8A5E-5AF0-4E16-A6BF-9018EF36D3F5}">
      <dsp:nvSpPr>
        <dsp:cNvPr id="0" name=""/>
        <dsp:cNvSpPr/>
      </dsp:nvSpPr>
      <dsp:spPr>
        <a:xfrm>
          <a:off x="4461" y="984"/>
          <a:ext cx="9135077" cy="1922115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Характерной особенностью финансово-правовых актов является наличие среди них большой группы финансово-плановых актов. Они принимаются в процессе финансовой деятельности государства и органов местного самоуправления и содержат конкретные задания в области финансов на определенный период, т.е. являются планами по мобилизации, распределению и использованию финансовых ресурсов. </a:t>
          </a:r>
          <a:endParaRPr lang="ru-RU" sz="1900" kern="1200" dirty="0"/>
        </a:p>
      </dsp:txBody>
      <dsp:txXfrm>
        <a:off x="98291" y="94814"/>
        <a:ext cx="8947417" cy="1734455"/>
      </dsp:txXfrm>
    </dsp:sp>
    <dsp:sp modelId="{DDD6A2D8-CE16-4970-9322-996A9C1D91D3}">
      <dsp:nvSpPr>
        <dsp:cNvPr id="0" name=""/>
        <dsp:cNvSpPr/>
      </dsp:nvSpPr>
      <dsp:spPr>
        <a:xfrm>
          <a:off x="4461" y="2019205"/>
          <a:ext cx="9135077" cy="8013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К ним относятся:</a:t>
          </a:r>
          <a:endParaRPr lang="ru-RU" sz="1900" kern="1200" dirty="0"/>
        </a:p>
      </dsp:txBody>
      <dsp:txXfrm>
        <a:off x="43581" y="2058325"/>
        <a:ext cx="9056837" cy="723128"/>
      </dsp:txXfrm>
    </dsp:sp>
    <dsp:sp modelId="{E8ED369F-BFA9-4F84-9DFC-AD729B8709E8}">
      <dsp:nvSpPr>
        <dsp:cNvPr id="0" name=""/>
        <dsp:cNvSpPr/>
      </dsp:nvSpPr>
      <dsp:spPr>
        <a:xfrm>
          <a:off x="4461" y="2916679"/>
          <a:ext cx="9135077" cy="19221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1. основной финансовый план государства — федеральный бюджет РФ, государственные бюджеты субъектов Федерации и местные бюджеты;</a:t>
          </a:r>
          <a:endParaRPr lang="ru-RU" sz="1900" kern="1200" dirty="0"/>
        </a:p>
      </dsp:txBody>
      <dsp:txXfrm>
        <a:off x="98291" y="3010509"/>
        <a:ext cx="8947417" cy="1734455"/>
      </dsp:txXfrm>
    </dsp:sp>
    <dsp:sp modelId="{92B52634-A42F-468C-9DAE-9231DAFD9B81}">
      <dsp:nvSpPr>
        <dsp:cNvPr id="0" name=""/>
        <dsp:cNvSpPr/>
      </dsp:nvSpPr>
      <dsp:spPr>
        <a:xfrm>
          <a:off x="4461" y="4934900"/>
          <a:ext cx="9135077" cy="19221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2.  финансовые планы государственных и муниципальных целевых фондов; финансово-кредитные и кассовые планы банков; финансовые планы страховых организаций; финансовые планы и сметы министерств, ведомств, других органов государственного управ­ления; финансовые планы (балансы доходов и расходов) пред­приятий и объединений; сметы учреждений, организаций, обес­печиваемых из государственного и местного бюджетов.</a:t>
          </a:r>
          <a:endParaRPr lang="ru-RU" sz="1900" kern="1200" dirty="0"/>
        </a:p>
      </dsp:txBody>
      <dsp:txXfrm>
        <a:off x="98291" y="5028730"/>
        <a:ext cx="8947417" cy="173445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A4003-4957-41C2-A3BC-29E7F094AFE1}">
      <dsp:nvSpPr>
        <dsp:cNvPr id="0" name=""/>
        <dsp:cNvSpPr/>
      </dsp:nvSpPr>
      <dsp:spPr>
        <a:xfrm>
          <a:off x="0" y="0"/>
          <a:ext cx="9135077" cy="107383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Президент РФ </a:t>
          </a:r>
          <a:endParaRPr lang="ru-RU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420" y="52420"/>
        <a:ext cx="9030237" cy="968993"/>
      </dsp:txXfrm>
    </dsp:sp>
    <dsp:sp modelId="{207C6B9A-0BD4-440F-8F35-1D6404A958C4}">
      <dsp:nvSpPr>
        <dsp:cNvPr id="0" name=""/>
        <dsp:cNvSpPr/>
      </dsp:nvSpPr>
      <dsp:spPr>
        <a:xfrm>
          <a:off x="4461" y="1129369"/>
          <a:ext cx="9135077" cy="10738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1.по представлению Председателя Правительства РФ назначает на должность министра финансов РФ </a:t>
          </a:r>
          <a:endParaRPr lang="ru-RU" sz="2400" kern="1200" dirty="0"/>
        </a:p>
      </dsp:txBody>
      <dsp:txXfrm>
        <a:off x="56881" y="1181789"/>
        <a:ext cx="9030237" cy="968993"/>
      </dsp:txXfrm>
    </dsp:sp>
    <dsp:sp modelId="{063BF89B-A1A6-4AEC-9E3F-15D23398F053}">
      <dsp:nvSpPr>
        <dsp:cNvPr id="0" name=""/>
        <dsp:cNvSpPr/>
      </dsp:nvSpPr>
      <dsp:spPr>
        <a:xfrm>
          <a:off x="4461" y="2256894"/>
          <a:ext cx="9135077" cy="10738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2.представляет Государственной Думе кандидатуру на должность Председателя ЦБ РФ </a:t>
          </a:r>
          <a:endParaRPr lang="ru-RU" sz="2400" kern="1200" dirty="0"/>
        </a:p>
      </dsp:txBody>
      <dsp:txXfrm>
        <a:off x="56881" y="2309314"/>
        <a:ext cx="9030237" cy="968993"/>
      </dsp:txXfrm>
    </dsp:sp>
    <dsp:sp modelId="{BA331F86-3C10-4274-AA8B-57F2EE573364}">
      <dsp:nvSpPr>
        <dsp:cNvPr id="0" name=""/>
        <dsp:cNvSpPr/>
      </dsp:nvSpPr>
      <dsp:spPr>
        <a:xfrm>
          <a:off x="4461" y="3384419"/>
          <a:ext cx="9135077" cy="10738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3.подписывает федеральные законы о введении или отмене налогов, о выпуске государственных займов, о федеральном бюджете; </a:t>
          </a:r>
          <a:endParaRPr lang="ru-RU" sz="2000" kern="1200" dirty="0"/>
        </a:p>
      </dsp:txBody>
      <dsp:txXfrm>
        <a:off x="56881" y="3436839"/>
        <a:ext cx="9030237" cy="968993"/>
      </dsp:txXfrm>
    </dsp:sp>
    <dsp:sp modelId="{35851867-CC27-4A1A-B877-B17C8293C3A5}">
      <dsp:nvSpPr>
        <dsp:cNvPr id="0" name=""/>
        <dsp:cNvSpPr/>
      </dsp:nvSpPr>
      <dsp:spPr>
        <a:xfrm>
          <a:off x="0" y="4500594"/>
          <a:ext cx="9135077" cy="10738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4.выступает с Посланием перед Государственной Думой. </a:t>
          </a:r>
          <a:endParaRPr lang="ru-RU" sz="2400" kern="1200" dirty="0"/>
        </a:p>
      </dsp:txBody>
      <dsp:txXfrm>
        <a:off x="52420" y="4553014"/>
        <a:ext cx="9030237" cy="968993"/>
      </dsp:txXfrm>
    </dsp:sp>
    <dsp:sp modelId="{4E5FF2A4-DBF5-44E5-9E56-7DB1A1EEC062}">
      <dsp:nvSpPr>
        <dsp:cNvPr id="0" name=""/>
        <dsp:cNvSpPr/>
      </dsp:nvSpPr>
      <dsp:spPr>
        <a:xfrm>
          <a:off x="4461" y="5639470"/>
          <a:ext cx="9135077" cy="10738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5.Используя нормотворческие полномочия, Президент РФ издает указы по вопросам исполнения бюджетного, налогового и валютного законодательства, укрепления финансовой дисциплины, обеспечения финансового государственного контроля. </a:t>
          </a:r>
          <a:endParaRPr lang="ru-RU" sz="2000" kern="1200" dirty="0"/>
        </a:p>
      </dsp:txBody>
      <dsp:txXfrm>
        <a:off x="56881" y="5691890"/>
        <a:ext cx="9030237" cy="96899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32F4D-36A8-4973-810C-75C295659CC8}">
      <dsp:nvSpPr>
        <dsp:cNvPr id="0" name=""/>
        <dsp:cNvSpPr/>
      </dsp:nvSpPr>
      <dsp:spPr>
        <a:xfrm>
          <a:off x="0" y="0"/>
          <a:ext cx="8992373" cy="1616488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Государственная Дума </a:t>
          </a:r>
          <a:endParaRPr lang="ru-RU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8910" y="78910"/>
        <a:ext cx="8834553" cy="1458668"/>
      </dsp:txXfrm>
    </dsp:sp>
    <dsp:sp modelId="{A0CAFBE8-4819-4A1F-841C-B967220A81D6}">
      <dsp:nvSpPr>
        <dsp:cNvPr id="0" name=""/>
        <dsp:cNvSpPr/>
      </dsp:nvSpPr>
      <dsp:spPr>
        <a:xfrm>
          <a:off x="4391" y="1700673"/>
          <a:ext cx="8992373" cy="16164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1.рассматривает и принимает федеральный бюджет, </a:t>
          </a:r>
          <a:endParaRPr lang="ru-RU" sz="3100" kern="1200" dirty="0"/>
        </a:p>
      </dsp:txBody>
      <dsp:txXfrm>
        <a:off x="83301" y="1779583"/>
        <a:ext cx="8834553" cy="1458668"/>
      </dsp:txXfrm>
    </dsp:sp>
    <dsp:sp modelId="{C5833682-A8F9-4D30-84BC-773D0E893871}">
      <dsp:nvSpPr>
        <dsp:cNvPr id="0" name=""/>
        <dsp:cNvSpPr/>
      </dsp:nvSpPr>
      <dsp:spPr>
        <a:xfrm>
          <a:off x="4391" y="3397986"/>
          <a:ext cx="8992373" cy="16164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2.назначает на должность и освобождает от должности Председателя ЦБ РФ, Председателя Счетной палаты и половину состава ее аудиторов, </a:t>
          </a:r>
          <a:endParaRPr lang="ru-RU" sz="3100" kern="1200" dirty="0"/>
        </a:p>
      </dsp:txBody>
      <dsp:txXfrm>
        <a:off x="83301" y="3476896"/>
        <a:ext cx="8834553" cy="1458668"/>
      </dsp:txXfrm>
    </dsp:sp>
    <dsp:sp modelId="{11A806E1-2941-487C-B28D-BBEE1888746B}">
      <dsp:nvSpPr>
        <dsp:cNvPr id="0" name=""/>
        <dsp:cNvSpPr/>
      </dsp:nvSpPr>
      <dsp:spPr>
        <a:xfrm>
          <a:off x="4391" y="5095298"/>
          <a:ext cx="8992373" cy="16164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3.принимает федеральные законы по вопросам федеральных налогов, финансового, валютного, кредитного, таможенного, регулирования. </a:t>
          </a:r>
          <a:endParaRPr lang="ru-RU" sz="3100" kern="1200" dirty="0"/>
        </a:p>
      </dsp:txBody>
      <dsp:txXfrm>
        <a:off x="83301" y="5174208"/>
        <a:ext cx="8834553" cy="14586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EBDB94-D270-4F63-A110-4E911205175B}">
      <dsp:nvSpPr>
        <dsp:cNvPr id="0" name=""/>
        <dsp:cNvSpPr/>
      </dsp:nvSpPr>
      <dsp:spPr>
        <a:xfrm>
          <a:off x="4217" y="3174"/>
          <a:ext cx="8635563" cy="209500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Правительство РФ </a:t>
          </a:r>
          <a:r>
            <a:rPr lang="ru-RU" sz="3600" kern="1200" dirty="0" smtClean="0"/>
            <a:t>в соответствии со ст. 114 Конституции РФ</a:t>
          </a:r>
          <a:endParaRPr lang="ru-RU" sz="3600" kern="1200" dirty="0"/>
        </a:p>
      </dsp:txBody>
      <dsp:txXfrm>
        <a:off x="106487" y="105444"/>
        <a:ext cx="8431023" cy="1890463"/>
      </dsp:txXfrm>
    </dsp:sp>
    <dsp:sp modelId="{82ECF22C-09E6-42D2-BC08-8805E588DA0B}">
      <dsp:nvSpPr>
        <dsp:cNvPr id="0" name=""/>
        <dsp:cNvSpPr/>
      </dsp:nvSpPr>
      <dsp:spPr>
        <a:xfrm>
          <a:off x="4217" y="2202927"/>
          <a:ext cx="8635563" cy="20950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разрабатывает и представляет Государственной Думе федеральный бюджет и обеспечивает его исполнение.</a:t>
          </a:r>
          <a:endParaRPr lang="ru-RU" sz="3600" kern="1200" dirty="0"/>
        </a:p>
      </dsp:txBody>
      <dsp:txXfrm>
        <a:off x="106487" y="2305197"/>
        <a:ext cx="8431023" cy="1890463"/>
      </dsp:txXfrm>
    </dsp:sp>
    <dsp:sp modelId="{14EA74DC-0AA8-4A28-82A0-22161E4073FB}">
      <dsp:nvSpPr>
        <dsp:cNvPr id="0" name=""/>
        <dsp:cNvSpPr/>
      </dsp:nvSpPr>
      <dsp:spPr>
        <a:xfrm>
          <a:off x="4217" y="4402680"/>
          <a:ext cx="8635563" cy="20950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обеспечивает проведение в РФ единой финансовой, кредитной и денежной политики. </a:t>
          </a:r>
          <a:endParaRPr lang="ru-RU" sz="3600" kern="1200" dirty="0"/>
        </a:p>
      </dsp:txBody>
      <dsp:txXfrm>
        <a:off x="106487" y="4504950"/>
        <a:ext cx="8431023" cy="1890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jurkom74.ru/materialy-dlia-ucheby/pravovaia-kharakteristika-organov-osushchestvliaiushchikh-finansovuiu-deiatelnost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800105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Финансовое право</a:t>
            </a:r>
            <a:br>
              <a:rPr lang="ru-RU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2: Финансовая деятельность государства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1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3"/>
            <a:ext cx="871543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Принцип </a:t>
            </a: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плановости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/>
              <a:t>в осуществлении финансовой деятельности означает, что </a:t>
            </a:r>
            <a:r>
              <a:rPr lang="ru-RU" sz="3200" dirty="0" smtClean="0">
                <a:solidFill>
                  <a:srgbClr val="FF0000"/>
                </a:solidFill>
              </a:rPr>
              <a:t>вся финансовая деятельность государства и местного самоуправления базируется на целой системе финансово-плановых актов</a:t>
            </a:r>
            <a:r>
              <a:rPr lang="ru-RU" sz="3200" dirty="0" smtClean="0"/>
              <a:t>; их структура, порядок составления, утверждения, исполнения закрепляются в соответствующих нормативных  правовых  актах. </a:t>
            </a:r>
          </a:p>
        </p:txBody>
      </p:sp>
    </p:spTree>
    <p:extLst>
      <p:ext uri="{BB962C8B-B14F-4D97-AF65-F5344CB8AC3E}">
        <p14:creationId xmlns:p14="http://schemas.microsoft.com/office/powerpoint/2010/main" val="297493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53"/>
            <a:ext cx="8643998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Принцип </a:t>
            </a: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самостоятельности и государственной поддержки местного самоуправления </a:t>
            </a:r>
            <a:r>
              <a:rPr lang="ru-RU" sz="2800" dirty="0" smtClean="0"/>
              <a:t>при осуществлении финансовой деятельности местного самоуправления основывается на ст. 132 Конституции Российской Федерации, согласно которой органы местного самоуправления самостоятельно формируют, утверждают и исполняют местный бюджет, устанавливают местные налоги и сборы, могут наделяться законом отдельными государственными полномочиями, с передачей необходимых для их осуществления материальных и финансовых средств.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50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методы осуществления финансовой деятельности подразделяют на две группы: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14554"/>
            <a:ext cx="4038600" cy="3911609"/>
          </a:xfrm>
        </p:spPr>
        <p:txBody>
          <a:bodyPr/>
          <a:lstStyle/>
          <a:p>
            <a:r>
              <a:rPr lang="ru-RU" dirty="0" smtClean="0"/>
              <a:t>методы мобилизации денежных средств;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85992"/>
            <a:ext cx="4038600" cy="3840171"/>
          </a:xfrm>
        </p:spPr>
        <p:txBody>
          <a:bodyPr/>
          <a:lstStyle/>
          <a:p>
            <a:r>
              <a:rPr lang="ru-RU" dirty="0" smtClean="0"/>
              <a:t>методы перераспределения и использования денежных средств.</a:t>
            </a:r>
            <a:endParaRPr lang="ru-RU" dirty="0"/>
          </a:p>
        </p:txBody>
      </p:sp>
      <p:sp>
        <p:nvSpPr>
          <p:cNvPr id="23554" name="AutoShape 2" descr="http://%D1%81%D1%85%D0%B5%D0%BC%D0%BE.%D1%80%D1%84/upload/sx/180/preview/2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838637">
            <a:off x="590292" y="3772879"/>
            <a:ext cx="1409334" cy="2702358"/>
          </a:xfrm>
          <a:prstGeom prst="downArrow">
            <a:avLst>
              <a:gd name="adj1" fmla="val 50000"/>
              <a:gd name="adj2" fmla="val 636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налоговый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19782060">
            <a:off x="2558499" y="3797965"/>
            <a:ext cx="1320119" cy="2634736"/>
          </a:xfrm>
          <a:prstGeom prst="downArrow">
            <a:avLst>
              <a:gd name="adj1" fmla="val 50000"/>
              <a:gd name="adj2" fmla="val 636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dirty="0" smtClean="0"/>
              <a:t>Не налоговый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 rot="1838637">
            <a:off x="5192736" y="4586581"/>
            <a:ext cx="1003347" cy="2430266"/>
          </a:xfrm>
          <a:prstGeom prst="downArrow">
            <a:avLst>
              <a:gd name="adj1" fmla="val 50000"/>
              <a:gd name="adj2" fmla="val 636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Финансирование </a:t>
            </a:r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 rot="19782060">
            <a:off x="6891475" y="4616924"/>
            <a:ext cx="853873" cy="2346193"/>
          </a:xfrm>
          <a:prstGeom prst="downArrow">
            <a:avLst>
              <a:gd name="adj1" fmla="val 50000"/>
              <a:gd name="adj2" fmla="val 636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dirty="0" smtClean="0"/>
              <a:t>Кредитование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622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Методы мобилизации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half" idx="1"/>
          </p:nvPr>
        </p:nvGraphicFramePr>
        <p:xfrm>
          <a:off x="142844" y="714356"/>
          <a:ext cx="4071966" cy="541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одержимое 10"/>
          <p:cNvGraphicFramePr>
            <a:graphicFrameLocks noGrp="1"/>
          </p:cNvGraphicFramePr>
          <p:nvPr>
            <p:ph sz="half" idx="2"/>
          </p:nvPr>
        </p:nvGraphicFramePr>
        <p:xfrm>
          <a:off x="4357686" y="714356"/>
          <a:ext cx="4643470" cy="6143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0077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распределения и использования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42844" y="1357298"/>
          <a:ext cx="4352956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1357298"/>
          <a:ext cx="4038600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463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финансовой деятельности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142984"/>
            <a:ext cx="4040188" cy="639762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rgbClr val="FF0000"/>
                </a:solidFill>
              </a:rPr>
              <a:t>Правовая</a:t>
            </a:r>
            <a:endParaRPr lang="ru-RU" u="sng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Принятие правовых актов в связи с установлением или применением нормы.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4876" y="1142984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u="sng" dirty="0" smtClean="0">
                <a:solidFill>
                  <a:srgbClr val="FF0000"/>
                </a:solidFill>
              </a:rPr>
              <a:t>Организационная (Неправовая)</a:t>
            </a:r>
            <a:endParaRPr lang="ru-RU" u="sng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2" y="1714488"/>
            <a:ext cx="4643438" cy="5143511"/>
          </a:xfrm>
        </p:spPr>
        <p:txBody>
          <a:bodyPr>
            <a:normAutofit fontScale="55000" lnSpcReduction="20000"/>
          </a:bodyPr>
          <a:lstStyle/>
          <a:p>
            <a:endParaRPr lang="ru-RU" sz="3200" dirty="0" smtClean="0"/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инструктирование финансовой службы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предприятий 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совещаний в аппарате финансовых и налоговых органов, заседаний комитетов по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бюджетно-финансовым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разъяснение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финансового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законодательства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населению и другая организаторская работа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финансово-технические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операции (расчеты платежей и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ассигнований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из бюджетов, объемов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финансирования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и кредитования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финансово-экономический анализ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подготовка материалов к финансовому планированию, прогнозированию и отчетности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/>
              <a:t>Осуществляя финансовую деятельность, государственные органы и органы местного самоуправления в пределах своей компетенции принимают финансово-правовые акты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/>
              <a:t>нормативные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регулируют группу однородных финансовых отношении и содержат общие правила поведения их участников, т.е. правовые нормы.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/>
              <a:t>индивидуальные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к</a:t>
            </a:r>
            <a:r>
              <a:rPr lang="ru-RU" dirty="0" smtClean="0"/>
              <a:t>онкретизируют общие </a:t>
            </a:r>
            <a:r>
              <a:rPr lang="ru-RU" dirty="0"/>
              <a:t>правила, </a:t>
            </a:r>
            <a:r>
              <a:rPr lang="ru-RU" dirty="0" smtClean="0"/>
              <a:t>установленные </a:t>
            </a:r>
            <a:r>
              <a:rPr lang="ru-RU" dirty="0"/>
              <a:t>в нормативных </a:t>
            </a:r>
            <a:r>
              <a:rPr lang="ru-RU" dirty="0" smtClean="0"/>
              <a:t>актах.</a:t>
            </a:r>
          </a:p>
          <a:p>
            <a:r>
              <a:rPr lang="ru-RU" dirty="0"/>
              <a:t>предусматривает один конкретный случай, обращен к </a:t>
            </a:r>
            <a:r>
              <a:rPr lang="ru-RU" dirty="0" smtClean="0"/>
              <a:t>точно </a:t>
            </a:r>
            <a:r>
              <a:rPr lang="ru-RU" dirty="0"/>
              <a:t>определенным </a:t>
            </a:r>
            <a:r>
              <a:rPr lang="ru-RU" dirty="0" smtClean="0"/>
              <a:t>участникам </a:t>
            </a:r>
            <a:r>
              <a:rPr lang="ru-RU" dirty="0"/>
              <a:t>финансовых отношений, ведет к возникновению, </a:t>
            </a:r>
            <a:r>
              <a:rPr lang="ru-RU" dirty="0" smtClean="0"/>
              <a:t>изменению </a:t>
            </a:r>
            <a:r>
              <a:rPr lang="ru-RU" dirty="0"/>
              <a:t>или прекращению конкретных финансовых </a:t>
            </a:r>
            <a:r>
              <a:rPr lang="ru-RU" dirty="0" smtClean="0"/>
              <a:t>правоотношений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9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Схема 17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686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9297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Правовая характеристика органов, осуществляющих финансовую деятельность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3200" b="1" dirty="0" smtClean="0"/>
          </a:p>
          <a:p>
            <a:pPr algn="ctr"/>
            <a:endParaRPr lang="ru-RU" sz="3200" b="1" dirty="0" smtClean="0"/>
          </a:p>
          <a:p>
            <a:pPr algn="ctr"/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859340"/>
            <a:ext cx="87154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 осуществлении финансовой деятельности государства принимают участие все без исключения органы государства, муниципальные органы, государственные учреждения и предприятия, частные предприятия, общественные организации и граждане-налогоплательщики. </a:t>
            </a:r>
          </a:p>
          <a:p>
            <a:r>
              <a:rPr lang="ru-RU" sz="3200" dirty="0" smtClean="0"/>
              <a:t>Все органы государства, принимающие участие в осуществлении финансовой деятельности, можно подразделить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следующие группы: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363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78687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высшие органы государства,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/>
              <a:t>осуществляющие общее руководство финансовой деятельностью:</a:t>
            </a:r>
          </a:p>
          <a:p>
            <a:r>
              <a:rPr lang="ru-RU" sz="2800" dirty="0" smtClean="0"/>
              <a:t>Президент РФ;</a:t>
            </a:r>
          </a:p>
          <a:p>
            <a:r>
              <a:rPr lang="ru-RU" sz="2800" dirty="0" smtClean="0"/>
              <a:t>Государственная Дума РФ;</a:t>
            </a:r>
          </a:p>
          <a:p>
            <a:r>
              <a:rPr lang="ru-RU" sz="2800" dirty="0" smtClean="0"/>
              <a:t>Правительство РФ.</a:t>
            </a:r>
          </a:p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государственные органы специальной компетенции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ru-RU" sz="2800" dirty="0" smtClean="0"/>
              <a:t>Минфин России;</a:t>
            </a:r>
          </a:p>
          <a:p>
            <a:r>
              <a:rPr lang="ru-RU" sz="2800" dirty="0" smtClean="0"/>
              <a:t>ЦБ РФ.</a:t>
            </a:r>
          </a:p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федеральные органы исполнительной власти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/>
              <a:t>(их финансовые департаменты и другие финансовые подразделения); </a:t>
            </a:r>
          </a:p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органы государственной власти субъектов РФ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органы местного самоуправления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415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7256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i="1" dirty="0" smtClean="0"/>
              <a:t>План: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3600" i="1" dirty="0" smtClean="0"/>
              <a:t>1. Понятие финансовой деятельности государства, ее принципы, задачи и цели.</a:t>
            </a:r>
          </a:p>
          <a:p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i="1" dirty="0" smtClean="0"/>
              <a:t>2. Методы и формы финансовой деятельности государства.</a:t>
            </a:r>
          </a:p>
          <a:p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i="1" dirty="0" smtClean="0"/>
              <a:t>3. Система и структура органов, осуществляющих финансовую деятельность.</a:t>
            </a:r>
            <a:br>
              <a:rPr lang="ru-RU" sz="3600" i="1" dirty="0" smtClean="0"/>
            </a:b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3657297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142852"/>
          <a:ext cx="9144000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095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142852"/>
          <a:ext cx="9001156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485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42844" y="142852"/>
          <a:ext cx="8643998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836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15081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Государственные органы специальной компетенции</a:t>
            </a:r>
          </a:p>
          <a:p>
            <a:pPr algn="ctr"/>
            <a:r>
              <a:rPr lang="ru-RU" dirty="0" smtClean="0"/>
              <a:t>для которых финансовая деятельность является основной.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224120583"/>
              </p:ext>
            </p:extLst>
          </p:nvPr>
        </p:nvGraphicFramePr>
        <p:xfrm>
          <a:off x="142844" y="785794"/>
          <a:ext cx="9001156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148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42844" y="214290"/>
          <a:ext cx="8786874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687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9001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Из названных федеральных служб, находящихся в ведении Минфина России, особую роль в осуществлении финансовой деятельности играет 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Федеральное казначейство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42844" y="1285860"/>
          <a:ext cx="878687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949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52"/>
            <a:ext cx="864399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Центральный банк РФ</a:t>
            </a:r>
          </a:p>
          <a:p>
            <a:pPr algn="ctr"/>
            <a:r>
              <a:rPr lang="ru-RU" dirty="0" smtClean="0"/>
              <a:t> является другим специальным органом, осуществляющим финансовую деятельность и руководящим банковской деятельностью в стране. </a:t>
            </a:r>
          </a:p>
          <a:p>
            <a:pPr algn="ctr"/>
            <a:r>
              <a:rPr lang="ru-RU" dirty="0" smtClean="0"/>
              <a:t>Свои функции и полномочия ЦБ РФ осуществляет независимо от других федеральных органов государственной власти, органов государственной власти субъектов Федерации и органов местного самоуправления. 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42844" y="2000240"/>
          <a:ext cx="8643998" cy="4714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2967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78687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Федеральные органы исполнительной власти</a:t>
            </a:r>
          </a:p>
          <a:p>
            <a:r>
              <a:rPr lang="ru-RU" sz="3600" dirty="0" smtClean="0"/>
              <a:t>Многочисленную группу образуют федеральные органы исполнительной власти, </a:t>
            </a:r>
            <a:r>
              <a:rPr lang="ru-RU" sz="3600" dirty="0" smtClean="0">
                <a:solidFill>
                  <a:srgbClr val="FF0000"/>
                </a:solidFill>
              </a:rPr>
              <a:t>для которых финансовая деятельность не является основной, но, будучи вспомогательной, </a:t>
            </a:r>
            <a:r>
              <a:rPr lang="ru-RU" sz="3600" dirty="0" smtClean="0"/>
              <a:t>обусловливает наличие в их составе специальных финансовых структурных подразделений. </a:t>
            </a:r>
          </a:p>
          <a:p>
            <a:r>
              <a:rPr lang="ru-RU" sz="2400" i="1" dirty="0" smtClean="0"/>
              <a:t>Например, МВД России имеет в своем составе Финансово-экономический департамент. 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07045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64399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Органы государственной власти субъектов РФ</a:t>
            </a:r>
          </a:p>
          <a:p>
            <a:r>
              <a:rPr lang="ru-RU" dirty="0" smtClean="0"/>
              <a:t>Органы государственной власти субъектов РФ осуществляют финансовую деятельность в пределах своих территорий.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graphicFrame>
        <p:nvGraphicFramePr>
          <p:cNvPr id="5" name="Схема 4"/>
          <p:cNvGraphicFramePr/>
          <p:nvPr/>
        </p:nvGraphicFramePr>
        <p:xfrm>
          <a:off x="142844" y="1500174"/>
          <a:ext cx="900115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4652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0"/>
            <a:ext cx="90011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В составе администраций субъектов РФ функционируют финансовые управления,</a:t>
            </a:r>
            <a:r>
              <a:rPr lang="ru-RU" dirty="0" smtClean="0"/>
              <a:t> которые осуществляют техническую работу 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0" y="642918"/>
          <a:ext cx="9144000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761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i="1" dirty="0" smtClean="0">
                <a:solidFill>
                  <a:srgbClr val="FF0000"/>
                </a:solidFill>
              </a:rPr>
              <a:t>Финансовая деятельность государства и муниципальных образований: понятие, функции, методы</a:t>
            </a:r>
            <a:endParaRPr lang="ru-RU" sz="31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Финансовая деятельность государства –  это  осуществление функций по планомерному формированию, распределению и использованию денежных фондов в целях реализации задач социально-экономического развития, обеспечения обороноспособности и безопасности государства.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1178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3"/>
            <a:ext cx="86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Органы местного самоуправления (представительные и исполнительные): 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42844" y="571481"/>
          <a:ext cx="9001156" cy="6286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158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192882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финансовой деятельности государства и муниципальных образований определяется следующими функциями: 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067056"/>
          </a:xfrm>
        </p:spPr>
        <p:txBody>
          <a:bodyPr>
            <a:noAutofit/>
          </a:bodyPr>
          <a:lstStyle/>
          <a:p>
            <a:pPr algn="l"/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Образование денежных фондов;</a:t>
            </a:r>
          </a:p>
          <a:p>
            <a:pPr algn="l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финансовых ресурсов; </a:t>
            </a:r>
          </a:p>
          <a:p>
            <a:pPr algn="l"/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Использование финансовых ресурсов; </a:t>
            </a:r>
          </a:p>
          <a:p>
            <a:pPr algn="l"/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Финансовый контроль за движением финансовых ресурсов. 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190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финансовой деятельности решаются следующие задачи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2400" dirty="0" smtClean="0"/>
              <a:t>1.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планового собирания и распределения денежных фондов в соответствии с целями государства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экономического стимулирования общественного производства в целях его развития интенсификации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контроль за законным и целесообразным использованием денежных и материальных ресурсов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21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Autofit/>
          </a:bodyPr>
          <a:lstStyle/>
          <a:p>
            <a:r>
              <a:rPr lang="ru-RU" sz="2800" dirty="0" smtClean="0"/>
              <a:t>Финансовая деятельность государства основывается на определённых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принципах</a:t>
            </a:r>
            <a:r>
              <a:rPr lang="ru-RU" sz="2800" dirty="0" smtClean="0"/>
              <a:t>, важнейшими из которых являются: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8229600" cy="4411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272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smtClean="0"/>
              <a:t>  </a:t>
            </a:r>
            <a:r>
              <a:rPr lang="ru-RU" sz="3200" dirty="0" smtClean="0"/>
              <a:t>Принцип </a:t>
            </a: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федерализма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/>
              <a:t>в финансовой деятельности государства заключается в том, что в Конституции РФ установлены </a:t>
            </a:r>
            <a:r>
              <a:rPr lang="ru-RU" sz="3200" dirty="0" smtClean="0">
                <a:solidFill>
                  <a:srgbClr val="FF0000"/>
                </a:solidFill>
              </a:rPr>
              <a:t>разграничения предметов ведения Российской Федерации и субъектов Российской Федерации. 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Так, Конституцией Российской Федерации (ст.71, </a:t>
            </a:r>
            <a:r>
              <a:rPr lang="ru-RU" sz="2400" dirty="0" err="1" smtClean="0"/>
              <a:t>пп</a:t>
            </a:r>
            <a:r>
              <a:rPr lang="ru-RU" sz="2400" dirty="0" smtClean="0"/>
              <a:t>. ж, </a:t>
            </a:r>
            <a:r>
              <a:rPr lang="ru-RU" sz="2400" dirty="0" err="1" smtClean="0"/>
              <a:t>з</a:t>
            </a:r>
            <a:r>
              <a:rPr lang="ru-RU" sz="2400" dirty="0" smtClean="0"/>
              <a:t>) определено, что </a:t>
            </a:r>
            <a:r>
              <a:rPr lang="ru-RU" sz="2400" u="sng" dirty="0" smtClean="0">
                <a:solidFill>
                  <a:srgbClr val="FF0000"/>
                </a:solidFill>
              </a:rPr>
              <a:t>в ведении Российской Федерации находятся</a:t>
            </a:r>
            <a:r>
              <a:rPr lang="ru-RU" sz="2400" dirty="0" smtClean="0"/>
              <a:t>: установление  правовых  основ единого рынка; финансовое, валютное, кредитное, таможенное регулирование, денежная эмиссия, основы ценовой политики; федеральные экономические службы, включая федеральные банки; федеральный бюджет; федеральные налоги и сборы; федеральные фонды регионального развития. </a:t>
            </a:r>
            <a:r>
              <a:rPr lang="ru-RU" sz="2400" u="sng" dirty="0" smtClean="0">
                <a:solidFill>
                  <a:srgbClr val="FF0000"/>
                </a:solidFill>
              </a:rPr>
              <a:t>К совместному ведению Российской Федерации и субъектов Российской Федерации отнесено </a:t>
            </a:r>
            <a:r>
              <a:rPr lang="ru-RU" sz="2400" dirty="0" smtClean="0"/>
              <a:t>установление общих принципов налогообложения и сборов в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215480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52"/>
            <a:ext cx="850112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Принцип </a:t>
            </a: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законности </a:t>
            </a:r>
            <a:r>
              <a:rPr lang="ru-RU" sz="2400" dirty="0" smtClean="0"/>
              <a:t>в финансовой деятельности заключается в том, что весь </a:t>
            </a:r>
            <a:r>
              <a:rPr lang="ru-RU" sz="2400" dirty="0" smtClean="0">
                <a:solidFill>
                  <a:srgbClr val="FF0000"/>
                </a:solidFill>
              </a:rPr>
              <a:t>процесс образования, распределения и использования фондов денежных средств детально регламентируется нормами финансового права, соблюдение которых обеспечивается возможностью применения к правонарушителям мер государственного принуждения. </a:t>
            </a:r>
          </a:p>
          <a:p>
            <a:r>
              <a:rPr lang="ru-RU" sz="2400" dirty="0" smtClean="0"/>
              <a:t>Невыполнение предписаний законодательных и иных нормативных  правовых  актов о порядке формирования, распределения и использования денежных средств может повлечь за собой нестабильность в финансовых отношениях, необеспеченность финансовыми ресурсами разнообразных утвержденных государственных программ в различных сферах общественной жизни и другие отрицательные последствия.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5686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9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Принцип </a:t>
            </a:r>
            <a:r>
              <a:rPr lang="ru-RU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гласности</a:t>
            </a:r>
            <a:r>
              <a:rPr lang="ru-RU" sz="3200" dirty="0" smtClean="0"/>
              <a:t> при осуществлении финансовой деятельности заключается в процедуре </a:t>
            </a:r>
            <a:r>
              <a:rPr lang="ru-RU" sz="3200" dirty="0" smtClean="0">
                <a:solidFill>
                  <a:srgbClr val="FF0000"/>
                </a:solidFill>
              </a:rPr>
              <a:t>доведения до сведения граждан</a:t>
            </a:r>
            <a:r>
              <a:rPr lang="ru-RU" sz="3200" dirty="0" smtClean="0"/>
              <a:t>, в том числе и с помощью средств массовой информации, содержания проектов различных финансово-плановых актов, принятых отчетов об их выполнении, результатов проверок и ревизий финансовой деятельности и т. д.</a:t>
            </a:r>
          </a:p>
        </p:txBody>
      </p:sp>
    </p:spTree>
    <p:extLst>
      <p:ext uri="{BB962C8B-B14F-4D97-AF65-F5344CB8AC3E}">
        <p14:creationId xmlns:p14="http://schemas.microsoft.com/office/powerpoint/2010/main" val="160943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1571</Words>
  <Application>Microsoft Office PowerPoint</Application>
  <PresentationFormat>Экран (4:3)</PresentationFormat>
  <Paragraphs>145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Презентация PowerPoint</vt:lpstr>
      <vt:lpstr>Презентация PowerPoint</vt:lpstr>
      <vt:lpstr>  Финансовая деятельность государства и муниципальных образований: понятие, функции, методы</vt:lpstr>
      <vt:lpstr>Содержание финансовой деятельности государства и муниципальных образований определяется следующими функциями: </vt:lpstr>
      <vt:lpstr>В процессе финансовой деятельности решаются следующие задачи</vt:lpstr>
      <vt:lpstr>Финансовая деятельность государства основывается на определённых принципах, важнейшими из которых являются: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методы осуществления финансовой деятельности подразделяют на две группы: </vt:lpstr>
      <vt:lpstr>Методы мобилизации</vt:lpstr>
      <vt:lpstr>Методы распределения и использования</vt:lpstr>
      <vt:lpstr>Формы финансовой деятельности</vt:lpstr>
      <vt:lpstr>Осуществляя финансовую деятельность, государственные органы и органы местного самоуправления в пределах своей компетенции принимают финансово-правовые акты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Клюева</dc:creator>
  <cp:lastModifiedBy>Елена Клюева</cp:lastModifiedBy>
  <cp:revision>3</cp:revision>
  <dcterms:created xsi:type="dcterms:W3CDTF">2022-10-14T13:31:23Z</dcterms:created>
  <dcterms:modified xsi:type="dcterms:W3CDTF">2022-10-14T14:09:16Z</dcterms:modified>
</cp:coreProperties>
</file>