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3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5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2636911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Интеграция содержания курса «Основы финансовой грамотности» в образовательную деятельность ДОО»</a:t>
            </a:r>
            <a:endParaRPr lang="ru-RU" sz="2000" dirty="0" smtClean="0">
              <a:cs typeface="Aharoni" pitchFamily="2" charset="-79"/>
            </a:endParaRPr>
          </a:p>
          <a:p>
            <a:endParaRPr lang="ru-RU" sz="2400" dirty="0"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4797152"/>
            <a:ext cx="2143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>
                <a:cs typeface="Aharoni" pitchFamily="2" charset="-79"/>
              </a:rPr>
              <a:t> </a:t>
            </a:r>
            <a:r>
              <a:rPr lang="ru-RU" b="1" smtClean="0">
                <a:cs typeface="Aharoni" pitchFamily="2" charset="-79"/>
              </a:rPr>
              <a:t>  Подготовила</a:t>
            </a:r>
            <a:endParaRPr lang="ru-RU" b="1" dirty="0" smtClean="0">
              <a:cs typeface="Aharoni" pitchFamily="2" charset="-79"/>
            </a:endParaRPr>
          </a:p>
          <a:p>
            <a:pPr algn="r"/>
            <a:r>
              <a:rPr lang="ru-RU" b="1" dirty="0" smtClean="0">
                <a:cs typeface="Aharoni" pitchFamily="2" charset="-79"/>
              </a:rPr>
              <a:t>Воспитатель:</a:t>
            </a:r>
          </a:p>
          <a:p>
            <a:pPr algn="r"/>
            <a:r>
              <a:rPr lang="ru-RU" b="1" dirty="0" smtClean="0">
                <a:cs typeface="Aharoni" pitchFamily="2" charset="-79"/>
              </a:rPr>
              <a:t>Волкова А.В.</a:t>
            </a:r>
            <a:endParaRPr lang="ru-RU" dirty="0" smtClean="0">
              <a:cs typeface="Aharoni" pitchFamily="2" charset="-79"/>
            </a:endParaRPr>
          </a:p>
          <a:p>
            <a:endParaRPr lang="ru-RU" dirty="0"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6984775" cy="72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5364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33265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Речевое </a:t>
            </a:r>
            <a:r>
              <a:rPr lang="ru-RU" dirty="0"/>
              <a:t>развитие предполагает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речи, речевого </a:t>
            </a:r>
            <a:r>
              <a:rPr lang="ru-RU" dirty="0" smtClean="0"/>
              <a:t>творчества.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6185"/>
            <a:ext cx="3491880" cy="261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97" y="3140968"/>
            <a:ext cx="5148064" cy="3281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22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" y="2780928"/>
            <a:ext cx="4896544" cy="153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1" y="692696"/>
            <a:ext cx="3816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 процессе </a:t>
            </a:r>
            <a:r>
              <a:rPr lang="ru-RU" dirty="0"/>
              <a:t>физического развития совершенствуются двигательная деятельность детей, равновесие, координация, крупная и мелкая моторика обеих рук, формируются представления о разных видах </a:t>
            </a:r>
            <a:r>
              <a:rPr lang="ru-RU" dirty="0" smtClean="0"/>
              <a:t>спорта.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6435"/>
            <a:ext cx="2898913" cy="2174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2843308" cy="2132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65" y="3068960"/>
            <a:ext cx="4572000" cy="2722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5102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3691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/>
              <a:t>На </a:t>
            </a:r>
            <a:r>
              <a:rPr lang="ru-RU" b="1" dirty="0"/>
              <a:t>основе проведенного анализа существующих дошкольных программ по изучению основ финансовой грамотности можно выделить перечень базовых финансово-экономических понятий, которые могут быть изучены в </a:t>
            </a:r>
            <a:r>
              <a:rPr lang="ru-RU" b="1" dirty="0" smtClean="0"/>
              <a:t>ДОО</a:t>
            </a:r>
          </a:p>
          <a:p>
            <a:pPr algn="ctr"/>
            <a:r>
              <a:rPr lang="ru-RU" b="1" dirty="0" smtClean="0"/>
              <a:t>5-6 лет: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23042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1. Труд, </a:t>
            </a:r>
            <a:r>
              <a:rPr lang="ru-RU" dirty="0" smtClean="0"/>
              <a:t>работа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2" y="836712"/>
            <a:ext cx="2048344" cy="1537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60648"/>
            <a:ext cx="20494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2. Деньги, </a:t>
            </a:r>
            <a:r>
              <a:rPr lang="ru-RU" dirty="0" smtClean="0"/>
              <a:t>монета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43" y="779111"/>
            <a:ext cx="1527122" cy="1594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2072" y="237876"/>
            <a:ext cx="2014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3. Личный бюджет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12" y="850121"/>
            <a:ext cx="1451396" cy="14529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3842711"/>
            <a:ext cx="25507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4. Сбережения, копилка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1778" y="3847844"/>
            <a:ext cx="180780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5. Покупка, цена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8264" y="3847844"/>
            <a:ext cx="18495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6. Долг, должник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8" y="4437112"/>
            <a:ext cx="2130957" cy="2225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81315"/>
            <a:ext cx="2258290" cy="1737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5" y="4437112"/>
            <a:ext cx="2283122" cy="2229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8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49289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На основе проведенного анализа существующих дошкольных программ по изучению основ финансовой грамотности можно выделить перечень базовых финансово-экономических понятий, которые могут быть изучены в ДОО</a:t>
            </a:r>
          </a:p>
          <a:p>
            <a:pPr algn="ctr"/>
            <a:r>
              <a:rPr lang="ru-RU" b="1" dirty="0" smtClean="0"/>
              <a:t>6-7 </a:t>
            </a:r>
            <a:r>
              <a:rPr lang="ru-RU" b="1" dirty="0"/>
              <a:t>лет: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42864"/>
            <a:ext cx="19815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1. План, экономия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1483" y="273532"/>
            <a:ext cx="261295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2. Потребность, капризы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783" y="620688"/>
            <a:ext cx="26618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3. Торговые предприятия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195" y="4390512"/>
            <a:ext cx="221086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4. Подарок, реклама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4365104"/>
            <a:ext cx="237084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5. Богатство, бедность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95" y="792913"/>
            <a:ext cx="1523277" cy="1626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42" y="4869160"/>
            <a:ext cx="2843808" cy="1828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84" y="1148344"/>
            <a:ext cx="2216080" cy="1348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2" y="4897490"/>
            <a:ext cx="2553028" cy="1915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3" y="1153214"/>
            <a:ext cx="1606557" cy="1349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06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659" y="69269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Примерный </a:t>
            </a:r>
            <a:r>
              <a:rPr lang="ru-RU" b="1" dirty="0"/>
              <a:t>тематический план обучения может быть представлен в следующей последовательности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772816"/>
            <a:ext cx="6661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Тема 1. Труд – основа жизни.</a:t>
            </a:r>
          </a:p>
          <a:p>
            <a:r>
              <a:rPr lang="ru-RU" dirty="0"/>
              <a:t>Тема 2. Что такое деньги, откуда они берутся и зачем они нужны?</a:t>
            </a:r>
          </a:p>
          <a:p>
            <a:r>
              <a:rPr lang="ru-RU" dirty="0"/>
              <a:t>Тема 3. Покупаем, продаем и обмениваем.</a:t>
            </a:r>
          </a:p>
          <a:p>
            <a:r>
              <a:rPr lang="ru-RU" dirty="0"/>
              <a:t>Тема 4. Тратим разумно, сберегаем и экономим.</a:t>
            </a:r>
          </a:p>
          <a:p>
            <a:r>
              <a:rPr lang="ru-RU" dirty="0"/>
              <a:t>Тема 5. Учимся занимать и отдавать долги.</a:t>
            </a:r>
          </a:p>
          <a:p>
            <a:r>
              <a:rPr lang="ru-RU" dirty="0"/>
              <a:t>Тема 6. Учимся планировать.</a:t>
            </a:r>
          </a:p>
          <a:p>
            <a:r>
              <a:rPr lang="ru-RU" dirty="0"/>
              <a:t>Тема 7. Богатство и бедность.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1080120" cy="1054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07279"/>
            <a:ext cx="2108154" cy="1355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86189"/>
            <a:ext cx="1597655" cy="1597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76" y="3921759"/>
            <a:ext cx="1747119" cy="1358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823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836712"/>
            <a:ext cx="424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Таким </a:t>
            </a:r>
            <a:r>
              <a:rPr lang="ru-RU" dirty="0"/>
              <a:t>образом, формирование финансовой грамотности приближает дошкольника к реальной жизни, пробуждает экономическое мышление, позволяет приобрести качества, присущие настоящей </a:t>
            </a:r>
            <a:r>
              <a:rPr lang="ru-RU" dirty="0" smtClean="0"/>
              <a:t>личности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17237"/>
            <a:ext cx="3690119" cy="3971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32" y="332656"/>
            <a:ext cx="2634049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850331"/>
            <a:ext cx="3705301" cy="3705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54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3195" y="548680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39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" y="0"/>
            <a:ext cx="9252519" cy="68580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95736" y="28529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88224" y="28529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роцесс 28"/>
          <p:cNvSpPr/>
          <p:nvPr/>
        </p:nvSpPr>
        <p:spPr>
          <a:xfrm>
            <a:off x="1921700" y="385894"/>
            <a:ext cx="5400600" cy="14776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Ведущим принципом включения экономического воспитания в образовательную деятельность выступает интеграция основных видов деятельности дошкольников: </a:t>
            </a:r>
          </a:p>
          <a:p>
            <a:pPr algn="ctr"/>
            <a:endParaRPr lang="ru-RU" dirty="0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1187624" y="2276872"/>
            <a:ext cx="201622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Социально-коммуникативной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6372200" y="2276872"/>
            <a:ext cx="2094182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художественно-творческой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68" y="2905742"/>
            <a:ext cx="3275856" cy="2183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79" y="4509120"/>
            <a:ext cx="3347864" cy="2144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4" y="3014337"/>
            <a:ext cx="3117417" cy="207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4780"/>
            <a:ext cx="2990106" cy="199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076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" y="0"/>
            <a:ext cx="9252519" cy="6858000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1921700" y="385894"/>
            <a:ext cx="5400600" cy="14776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Ведущим принципом включения экономического воспитания в образовательную деятельность выступает интеграция основных видов деятельности дошкольников: </a:t>
            </a:r>
          </a:p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7544" y="2276872"/>
            <a:ext cx="2232248" cy="57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познавательно-исследовательской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235007" y="2329476"/>
            <a:ext cx="2347967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двигательной.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04" y="3068960"/>
            <a:ext cx="2614406" cy="2348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00" y="4549415"/>
            <a:ext cx="2939819" cy="2204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9" y="2928055"/>
            <a:ext cx="2888298" cy="1805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84" y="4623576"/>
            <a:ext cx="2997616" cy="2056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06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" y="0"/>
            <a:ext cx="925251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908720"/>
            <a:ext cx="25202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Методы и приемы работы с детьми по финансовой грамотности</a:t>
            </a:r>
            <a:endParaRPr lang="ru-RU" b="1" i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220072" y="489383"/>
            <a:ext cx="2736304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стихов , сказок , пословиц, поговорок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2555776" y="2780928"/>
            <a:ext cx="3600400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Интеллектуальные игры и развлечения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300192" y="4653136"/>
            <a:ext cx="2736304" cy="15481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Тематические занятия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827584" y="5157192"/>
            <a:ext cx="2664296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5708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" y="0"/>
            <a:ext cx="92525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Игра </a:t>
            </a:r>
            <a:r>
              <a:rPr lang="ru-RU" b="1" dirty="0"/>
              <a:t>«Кто кем работает</a:t>
            </a:r>
            <a:r>
              <a:rPr lang="ru-RU" b="1" dirty="0" smtClean="0"/>
              <a:t>?»(творческая деятельность)</a:t>
            </a:r>
            <a:endParaRPr lang="ru-RU" b="1" dirty="0"/>
          </a:p>
          <a:p>
            <a:r>
              <a:rPr lang="ru-RU" b="1" dirty="0"/>
              <a:t>Цель.</a:t>
            </a:r>
            <a:r>
              <a:rPr lang="ru-RU" dirty="0"/>
              <a:t> На примере сказочных героев закрепить и расширить представление о профессии. Воспитывать желание познавать многообразный мир </a:t>
            </a:r>
            <a:r>
              <a:rPr lang="ru-RU" dirty="0" smtClean="0"/>
              <a:t>профессий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92696"/>
            <a:ext cx="3072244" cy="2047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3365041" cy="2245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450912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Игра </a:t>
            </a:r>
            <a:r>
              <a:rPr lang="ru-RU" b="1" dirty="0"/>
              <a:t>«Разложите товар</a:t>
            </a:r>
            <a:r>
              <a:rPr lang="ru-RU" b="1" dirty="0" smtClean="0"/>
              <a:t>»(познавательно-исследовательская деятельность)</a:t>
            </a:r>
            <a:endParaRPr lang="ru-RU" b="1" dirty="0"/>
          </a:p>
          <a:p>
            <a:r>
              <a:rPr lang="ru-RU" b="1" dirty="0"/>
              <a:t>Цель:</a:t>
            </a:r>
            <a:r>
              <a:rPr lang="ru-RU" dirty="0"/>
              <a:t> учить детей классифицировать предметы по общим признакам; закреплять знания малышей о разновидности торговых объектов.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52" y="3861048"/>
            <a:ext cx="2785616" cy="2792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4038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" y="0"/>
            <a:ext cx="92525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ИГРА </a:t>
            </a:r>
            <a:r>
              <a:rPr lang="ru-RU" b="1" dirty="0"/>
              <a:t>«УМЕЛЫЕ РУКИ</a:t>
            </a:r>
            <a:r>
              <a:rPr lang="ru-RU" b="1" dirty="0" smtClean="0"/>
              <a:t>»(двигательная и творческая деятельность)</a:t>
            </a:r>
            <a:endParaRPr lang="ru-RU" b="1" dirty="0"/>
          </a:p>
          <a:p>
            <a:r>
              <a:rPr lang="ru-RU" b="1" dirty="0"/>
              <a:t> Цель:</a:t>
            </a:r>
            <a:r>
              <a:rPr lang="ru-RU" dirty="0"/>
              <a:t> воспитывать бережное отношение к предметам, изготовление которых требует кропотливого труда разных по специальности людей; учить рационально использовать вещи, бывшие в употреблении.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258" y="3573016"/>
            <a:ext cx="3740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ИГРА </a:t>
            </a:r>
            <a:r>
              <a:rPr lang="ru-RU" b="1" dirty="0"/>
              <a:t>«НЕ ОШИБИТЕСЬ</a:t>
            </a:r>
            <a:r>
              <a:rPr lang="ru-RU" b="1" dirty="0" smtClean="0"/>
              <a:t>»(коммуникативная деятельность)</a:t>
            </a:r>
            <a:endParaRPr lang="ru-RU" b="1" dirty="0"/>
          </a:p>
          <a:p>
            <a:r>
              <a:rPr lang="ru-RU" b="1" dirty="0"/>
              <a:t>Цель</a:t>
            </a:r>
            <a:r>
              <a:rPr lang="ru-RU" dirty="0"/>
              <a:t>: закрепить знания детей о последовательности процесса покупки товара; формировать умение устанавливать логическую цепочку действий, объединенных одним сюжетом; развивать логическое мышление.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032448" cy="2692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4" y="3429000"/>
            <a:ext cx="4098032" cy="3073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2148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686" y="33265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Формирование основ финансовой грамотности целесообразно включать в образовательные области: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3960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Развитие </a:t>
            </a:r>
            <a:r>
              <a:rPr lang="ru-RU" dirty="0"/>
              <a:t>общения и взаимодействия ребенка со взрослыми и сверстниками может и должно строиться с использованием различных ролевых моделей, тесно связанных с ведением домохозяйства.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035829" cy="227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4280250" cy="3236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86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99" y="7573"/>
            <a:ext cx="48483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9109" y="70327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Социально-коммуникативное </a:t>
            </a:r>
            <a:r>
              <a:rPr lang="ru-RU" dirty="0"/>
              <a:t>развитие дошкольника при изучении основ финансовой грамотности </a:t>
            </a:r>
            <a:r>
              <a:rPr lang="ru-RU" dirty="0" smtClean="0"/>
              <a:t>формирование </a:t>
            </a:r>
            <a:r>
              <a:rPr lang="ru-RU" dirty="0"/>
              <a:t>позитивных установок к различным видам труда и </a:t>
            </a:r>
            <a:r>
              <a:rPr lang="ru-RU" dirty="0" smtClean="0"/>
              <a:t>творчества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068960" cy="306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657600" cy="205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09" y="3140968"/>
            <a:ext cx="3595556" cy="2434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341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218" y="256793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Познавательное </a:t>
            </a:r>
            <a:r>
              <a:rPr lang="ru-RU" b="1" dirty="0"/>
              <a:t>развитие осуществляется через исследование ребенком себя и мира вокруг, включая финансовую и социальную сферу.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176464" cy="2747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6488"/>
            <a:ext cx="3707904" cy="2694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039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472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Волков</cp:lastModifiedBy>
  <cp:revision>23</cp:revision>
  <dcterms:created xsi:type="dcterms:W3CDTF">2022-10-11T11:54:52Z</dcterms:created>
  <dcterms:modified xsi:type="dcterms:W3CDTF">2022-10-19T00:32:35Z</dcterms:modified>
</cp:coreProperties>
</file>