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4" r:id="rId4"/>
    <p:sldId id="284" r:id="rId5"/>
    <p:sldId id="289" r:id="rId6"/>
    <p:sldId id="290" r:id="rId7"/>
    <p:sldId id="287" r:id="rId8"/>
    <p:sldId id="294" r:id="rId9"/>
    <p:sldId id="292" r:id="rId10"/>
    <p:sldId id="277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59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4BC7A-CABD-45F9-9F09-7C7393B0E215}" type="datetimeFigureOut">
              <a:rPr lang="ru-RU" smtClean="0"/>
              <a:pPr/>
              <a:t>вт 17.11.20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5C21F-E28F-4315-8911-5962E108FB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 fontScale="90000"/>
          </a:bodyPr>
          <a:lstStyle/>
          <a:p>
            <a:r>
              <a:rPr lang="ru-RU" dirty="0"/>
              <a:t>  </a:t>
            </a:r>
            <a:r>
              <a:rPr lang="ru-RU" dirty="0" smtClean="0"/>
              <a:t>П</a:t>
            </a:r>
            <a:r>
              <a:rPr lang="ru-RU" sz="3600" dirty="0" smtClean="0"/>
              <a:t>риемы</a:t>
            </a:r>
            <a:r>
              <a:rPr lang="ru-RU" sz="3600" dirty="0"/>
              <a:t>, направленные на формирование читательской грамотности, языковой и речевой компетенции, которые </a:t>
            </a:r>
            <a:r>
              <a:rPr lang="ru-RU" sz="3600" dirty="0" smtClean="0"/>
              <a:t>использую </a:t>
            </a:r>
            <a:r>
              <a:rPr lang="ru-RU" sz="3600" dirty="0"/>
              <a:t>в своей повседневной деятельности.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> 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365104"/>
            <a:ext cx="8352928" cy="187220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Кись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Е.А.</a:t>
            </a:r>
          </a:p>
          <a:p>
            <a:pPr algn="l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l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II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квалификационная категория</a:t>
            </a:r>
          </a:p>
          <a:p>
            <a:pPr algn="l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МБОУ «ШИООО» д.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Харампур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8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482"/>
            <a:ext cx="9144000" cy="6833036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Monotype Corsiva" pitchFamily="66" charset="0"/>
              </a:rPr>
              <a:t>   </a:t>
            </a:r>
          </a:p>
          <a:p>
            <a:pPr>
              <a:buNone/>
            </a:pPr>
            <a:r>
              <a:rPr lang="ru-RU" dirty="0" smtClean="0">
                <a:latin typeface="Monotype Corsiva" pitchFamily="66" charset="0"/>
              </a:rPr>
              <a:t>     </a:t>
            </a: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Много на свете хороших книг, но эти книги хороши только для тех людей, которые умеют их читать. Умение читать хорошие книги вовсе не равносильно знанию грамоты. </a:t>
            </a:r>
          </a:p>
          <a:p>
            <a:pPr>
              <a:buNone/>
            </a:pPr>
            <a:r>
              <a:rPr lang="ru-RU" sz="4000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                                              Писарев Д. И.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8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33036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Спасибо за внимание!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Хороших вам книг!</a:t>
            </a:r>
          </a:p>
          <a:p>
            <a:endParaRPr lang="ru-RU" dirty="0"/>
          </a:p>
        </p:txBody>
      </p:sp>
      <p:pic>
        <p:nvPicPr>
          <p:cNvPr id="5" name="Рисунок 4" descr="75-600x372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5696" y="3573016"/>
            <a:ext cx="5040560" cy="3125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8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3406" y="0"/>
            <a:ext cx="9177406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Направления работы</a:t>
            </a:r>
            <a:endParaRPr lang="ru-RU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827584" y="1772816"/>
            <a:ext cx="7416824" cy="4464496"/>
            <a:chOff x="827584" y="1772816"/>
            <a:chExt cx="7416824" cy="4464496"/>
          </a:xfrm>
        </p:grpSpPr>
        <p:sp>
          <p:nvSpPr>
            <p:cNvPr id="4" name="Овал 3"/>
            <p:cNvSpPr/>
            <p:nvPr/>
          </p:nvSpPr>
          <p:spPr>
            <a:xfrm>
              <a:off x="827584" y="1772816"/>
              <a:ext cx="3384376" cy="2160240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tx2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tx2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tx2">
                      <a:lumMod val="50000"/>
                    </a:schemeClr>
                  </a:solidFill>
                </a:rPr>
                <a:t>Урочная деятельность</a:t>
              </a:r>
            </a:p>
            <a:p>
              <a:pPr algn="ctr"/>
              <a:r>
                <a:rPr lang="ru-RU" sz="2400" dirty="0" smtClean="0">
                  <a:solidFill>
                    <a:schemeClr val="tx2">
                      <a:lumMod val="50000"/>
                    </a:schemeClr>
                  </a:solidFill>
                </a:rPr>
                <a:t>(литературное и внеклассное чтение)</a:t>
              </a:r>
              <a:endParaRPr lang="ru-RU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4860032" y="1772816"/>
              <a:ext cx="3384376" cy="2160240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tx2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tx2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tx2">
                      <a:lumMod val="50000"/>
                    </a:schemeClr>
                  </a:solidFill>
                </a:rPr>
                <a:t>Внеклассная работа</a:t>
              </a:r>
              <a:endParaRPr lang="ru-RU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627784" y="4077072"/>
              <a:ext cx="3456384" cy="2160240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tx2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tx2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tx2">
                      <a:lumMod val="50000"/>
                    </a:schemeClr>
                  </a:solidFill>
                </a:rPr>
                <a:t>Домашнее чтение</a:t>
              </a:r>
              <a:endParaRPr lang="ru-RU" sz="24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482"/>
            <a:ext cx="9144000" cy="683303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76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 </a:t>
            </a:r>
            <a:r>
              <a:rPr lang="ru-RU" sz="2800" dirty="0" smtClean="0"/>
              <a:t>1. </a:t>
            </a:r>
            <a:r>
              <a:rPr lang="ru-RU" sz="2400" b="1" dirty="0" err="1" smtClean="0"/>
              <a:t>Ежеурочные</a:t>
            </a:r>
            <a:r>
              <a:rPr lang="ru-RU" sz="2400" b="1" dirty="0" smtClean="0"/>
              <a:t> </a:t>
            </a:r>
            <a:r>
              <a:rPr lang="ru-RU" sz="2400" b="1" dirty="0" smtClean="0"/>
              <a:t>пятиминутки чтения</a:t>
            </a:r>
            <a:r>
              <a:rPr lang="ru-RU" sz="2800" dirty="0" smtClean="0"/>
              <a:t> 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600" dirty="0" smtClean="0"/>
              <a:t>	В классе есть своя библиотечка интересных детских книг. Некоторые дети приносят свои книги. Каждый ученик читает книгу от начала до конца. В книгах лежат закладки, подписанные каждым учеником. </a:t>
            </a:r>
          </a:p>
          <a:p>
            <a:pPr marL="0" indent="0">
              <a:buNone/>
            </a:pPr>
            <a:r>
              <a:rPr lang="ru-RU" sz="2600" dirty="0" smtClean="0"/>
              <a:t>	В </a:t>
            </a:r>
            <a:r>
              <a:rPr lang="ru-RU" sz="2600" dirty="0"/>
              <a:t>начале каждого урока дети </a:t>
            </a:r>
            <a:r>
              <a:rPr lang="ru-RU" sz="2600" dirty="0" smtClean="0"/>
              <a:t>читают 5 минут. </a:t>
            </a:r>
            <a:r>
              <a:rPr lang="ru-RU" sz="2600" dirty="0"/>
              <a:t>Сначала вслух, отчего класс </a:t>
            </a:r>
            <a:r>
              <a:rPr lang="ru-RU" sz="2600" dirty="0" smtClean="0"/>
              <a:t>гудит, </a:t>
            </a:r>
            <a:r>
              <a:rPr lang="ru-RU" sz="2600" dirty="0"/>
              <a:t>словно улей. В третьем классе </a:t>
            </a:r>
            <a:r>
              <a:rPr lang="ru-RU" sz="2600" dirty="0" smtClean="0"/>
              <a:t>начинают читать про </a:t>
            </a:r>
            <a:r>
              <a:rPr lang="ru-RU" sz="2600" dirty="0"/>
              <a:t>себя. Но на каждом уроке в обязательном порядке</a:t>
            </a:r>
            <a:r>
              <a:rPr lang="ru-RU" sz="2600" dirty="0" smtClean="0"/>
              <a:t>!</a:t>
            </a:r>
          </a:p>
          <a:p>
            <a:pPr marL="0" indent="0">
              <a:buNone/>
            </a:pPr>
            <a:r>
              <a:rPr lang="ru-RU" sz="2600" dirty="0" smtClean="0"/>
              <a:t>Чтение начинаем со второй четверти 1 класса (до изучения всего алфавита тексты набираю сама, читающие дети читают детские сказки).</a:t>
            </a:r>
            <a:endParaRPr lang="ru-RU" sz="2600" dirty="0"/>
          </a:p>
        </p:txBody>
      </p:sp>
      <p:pic>
        <p:nvPicPr>
          <p:cNvPr id="10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9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482"/>
            <a:ext cx="9144000" cy="683303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607652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4400" dirty="0" smtClean="0"/>
              <a:t>                    2</a:t>
            </a:r>
            <a:r>
              <a:rPr lang="ru-RU" sz="4400" b="1" dirty="0" smtClean="0"/>
              <a:t>. </a:t>
            </a:r>
            <a:r>
              <a:rPr lang="ru-RU" sz="5100" b="1" dirty="0" smtClean="0"/>
              <a:t>Ведение </a:t>
            </a:r>
            <a:r>
              <a:rPr lang="ru-RU" sz="5100" b="1" dirty="0" smtClean="0"/>
              <a:t>дневников </a:t>
            </a:r>
            <a:r>
              <a:rPr lang="ru-RU" sz="5100" b="1" dirty="0" smtClean="0"/>
              <a:t>читателя</a:t>
            </a:r>
            <a:endParaRPr lang="ru-RU" sz="5100" dirty="0" smtClean="0"/>
          </a:p>
          <a:p>
            <a:endParaRPr lang="ru-RU" sz="5100" dirty="0" smtClean="0"/>
          </a:p>
          <a:p>
            <a:endParaRPr lang="ru-RU" sz="5100" dirty="0"/>
          </a:p>
          <a:p>
            <a:r>
              <a:rPr lang="ru-RU" sz="5100" dirty="0" smtClean="0"/>
              <a:t>1.Автор</a:t>
            </a:r>
            <a:endParaRPr lang="ru-RU" sz="5100" dirty="0" smtClean="0"/>
          </a:p>
          <a:p>
            <a:r>
              <a:rPr lang="ru-RU" sz="5100" dirty="0" smtClean="0"/>
              <a:t>2.Название </a:t>
            </a:r>
          </a:p>
          <a:p>
            <a:r>
              <a:rPr lang="ru-RU" sz="5100" dirty="0" smtClean="0"/>
              <a:t>3.Жанр (рассказ, басня, стихотворение, сказка, загадка…)</a:t>
            </a:r>
          </a:p>
          <a:p>
            <a:r>
              <a:rPr lang="ru-RU" sz="5100" dirty="0" smtClean="0"/>
              <a:t>4.Главные герои</a:t>
            </a:r>
          </a:p>
          <a:p>
            <a:r>
              <a:rPr lang="ru-RU" sz="5100" dirty="0" smtClean="0"/>
              <a:t>5.Краткое содержание (о чём? 1-2 предложения основной мысли текста)</a:t>
            </a:r>
          </a:p>
          <a:p>
            <a:r>
              <a:rPr lang="ru-RU" sz="5100" dirty="0" smtClean="0"/>
              <a:t>6. Работа со словарём (объяснить значение непонятных слов)</a:t>
            </a:r>
          </a:p>
          <a:p>
            <a:pPr marL="0" indent="0">
              <a:buNone/>
            </a:pPr>
            <a:r>
              <a:rPr lang="ru-RU" sz="5100" u="sng" dirty="0" smtClean="0"/>
              <a:t>Правила ведения дневника</a:t>
            </a:r>
            <a:endParaRPr lang="ru-RU" sz="5100" dirty="0" smtClean="0"/>
          </a:p>
          <a:p>
            <a:r>
              <a:rPr lang="ru-RU" sz="5100" dirty="0" smtClean="0"/>
              <a:t>Записывать информации о книге сразу после чтения.</a:t>
            </a:r>
          </a:p>
          <a:p>
            <a:r>
              <a:rPr lang="ru-RU" sz="5100" dirty="0" smtClean="0"/>
              <a:t>Если рассказ объёмный и на его чтение ушло несколько дней, то в графе «дата» указывайте, когда вы начали и закончили читать его.</a:t>
            </a:r>
          </a:p>
          <a:p>
            <a:r>
              <a:rPr lang="ru-RU" sz="5100" dirty="0" smtClean="0"/>
              <a:t>В конце краткого содержания пишется мнение о прочитанном.</a:t>
            </a:r>
          </a:p>
          <a:p>
            <a:r>
              <a:rPr lang="ru-RU" sz="5100" dirty="0" smtClean="0"/>
              <a:t>Если произведение понравилось, и хочется порекомендовать его друзьям, то нужно указать почему.</a:t>
            </a:r>
          </a:p>
          <a:p>
            <a:r>
              <a:rPr lang="ru-RU" sz="5100" dirty="0" smtClean="0"/>
              <a:t>Можно делать иллюстрации к произведениям, кроссворды, </a:t>
            </a:r>
            <a:r>
              <a:rPr lang="ru-RU" sz="5100" dirty="0" err="1" smtClean="0"/>
              <a:t>сканворды</a:t>
            </a:r>
            <a:r>
              <a:rPr lang="ru-RU" sz="5100" dirty="0" smtClean="0"/>
              <a:t>, задачки, написать письмо автору книги или героям.</a:t>
            </a:r>
          </a:p>
          <a:p>
            <a:pPr marL="0" indent="0">
              <a:buNone/>
            </a:pPr>
            <a:endParaRPr lang="ru-RU" sz="26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9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482"/>
            <a:ext cx="9144000" cy="683303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607652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    3. </a:t>
            </a:r>
            <a:r>
              <a:rPr lang="ru-RU" b="1" i="1" dirty="0"/>
              <a:t>Работа с </a:t>
            </a:r>
            <a:r>
              <a:rPr lang="ru-RU" b="1" i="1" dirty="0" smtClean="0"/>
              <a:t>вопросником.</a:t>
            </a:r>
          </a:p>
          <a:p>
            <a:pPr marL="0" indent="0" algn="ctr">
              <a:buNone/>
            </a:pPr>
            <a:r>
              <a:rPr lang="ru-RU" b="1" dirty="0"/>
              <a:t>Л.Н. Толстой «Лев и собачка»</a:t>
            </a:r>
          </a:p>
          <a:p>
            <a:r>
              <a:rPr lang="ru-RU" dirty="0"/>
              <a:t>1.	Назовите главных героев произведения.</a:t>
            </a:r>
          </a:p>
          <a:p>
            <a:r>
              <a:rPr lang="ru-RU" dirty="0"/>
              <a:t>2.	Где происходят </a:t>
            </a:r>
            <a:r>
              <a:rPr lang="ru-RU" dirty="0" smtClean="0"/>
              <a:t>события произведения?</a:t>
            </a:r>
            <a:endParaRPr lang="ru-RU" dirty="0"/>
          </a:p>
          <a:p>
            <a:r>
              <a:rPr lang="ru-RU" dirty="0"/>
              <a:t>3.	Какие чувства испытывала собачка, оказавшись в клетке со львом. Подтвердите </a:t>
            </a:r>
            <a:r>
              <a:rPr lang="ru-RU" dirty="0" smtClean="0"/>
              <a:t>словами </a:t>
            </a:r>
            <a:r>
              <a:rPr lang="ru-RU" dirty="0"/>
              <a:t>из текста.</a:t>
            </a:r>
          </a:p>
          <a:p>
            <a:r>
              <a:rPr lang="ru-RU" dirty="0"/>
              <a:t>4.	Как автор относится к собачке? Подтвердите словами из текста.</a:t>
            </a:r>
          </a:p>
          <a:p>
            <a:r>
              <a:rPr lang="ru-RU" dirty="0" smtClean="0"/>
              <a:t>5</a:t>
            </a:r>
            <a:r>
              <a:rPr lang="ru-RU" dirty="0"/>
              <a:t>.	Как лев относился к собачке? Найдите в тексте соответствующие глаголы.</a:t>
            </a:r>
          </a:p>
          <a:p>
            <a:r>
              <a:rPr lang="ru-RU" dirty="0"/>
              <a:t>6.	Что однажды произошло?</a:t>
            </a:r>
          </a:p>
          <a:p>
            <a:r>
              <a:rPr lang="ru-RU" dirty="0"/>
              <a:t>7.	Что случилось с собачкой через год?</a:t>
            </a:r>
          </a:p>
          <a:p>
            <a:r>
              <a:rPr lang="ru-RU" dirty="0"/>
              <a:t>8.	Перечитайте описание поведения льва после смерти собачки. Подберите слова-ассоциации.</a:t>
            </a:r>
          </a:p>
          <a:p>
            <a:r>
              <a:rPr lang="ru-RU" dirty="0"/>
              <a:t>9.	Чем заканчивается быль?</a:t>
            </a:r>
          </a:p>
          <a:p>
            <a:r>
              <a:rPr lang="ru-RU" dirty="0"/>
              <a:t>10.	</a:t>
            </a:r>
            <a:r>
              <a:rPr lang="ru-RU" dirty="0" smtClean="0"/>
              <a:t>Каково </a:t>
            </a:r>
            <a:r>
              <a:rPr lang="ru-RU" dirty="0"/>
              <a:t>ваше впечатление от рассказа?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10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9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9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008" y="24964"/>
            <a:ext cx="9144000" cy="683303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60765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sz="2600" dirty="0" smtClean="0"/>
          </a:p>
          <a:p>
            <a:pPr algn="ctr">
              <a:buNone/>
            </a:pPr>
            <a:r>
              <a:rPr lang="ru-RU" dirty="0" smtClean="0"/>
              <a:t>              4. </a:t>
            </a:r>
            <a:r>
              <a:rPr lang="ru-RU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Логическая цепочка</a:t>
            </a:r>
            <a:endParaRPr lang="ru-RU" dirty="0"/>
          </a:p>
          <a:p>
            <a:pPr marL="0" lvl="0" indent="269875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Драгунсий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«Он живой и светится»</a:t>
            </a:r>
          </a:p>
          <a:p>
            <a:pPr marL="0" lvl="0" indent="269875" fontAlgn="base">
              <a:spcBef>
                <a:spcPct val="0"/>
              </a:spcBef>
              <a:spcAft>
                <a:spcPct val="0"/>
              </a:spcAft>
              <a:buNone/>
            </a:pPr>
            <a:endParaRPr lang="ru-RU" dirty="0">
              <a:ea typeface="Times New Roman" pitchFamily="18" charset="0"/>
              <a:cs typeface="Times New Roman" pitchFamily="18" charset="0"/>
            </a:endParaRPr>
          </a:p>
          <a:p>
            <a:pPr marL="0" lvl="0" indent="269875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Подумайте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, на сколько частей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можно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разделить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текст и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определите границы частей.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чём идёт речь в первой части рассказа? (</a:t>
            </a:r>
            <a:r>
              <a:rPr lang="ru-RU" i="1" dirty="0">
                <a:ea typeface="Times New Roman" pitchFamily="18" charset="0"/>
                <a:cs typeface="Times New Roman" pitchFamily="18" charset="0"/>
              </a:rPr>
              <a:t>о том, как Дениска ждал маму)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Arial Unicode MS" pitchFamily="34" charset="-128"/>
                <a:cs typeface="Times New Roman" pitchFamily="18" charset="0"/>
              </a:rPr>
              <a:t>- Какими словами она заканчивается? </a:t>
            </a:r>
            <a:r>
              <a:rPr lang="ru-RU" i="1" dirty="0">
                <a:ea typeface="Arial Unicode MS" pitchFamily="34" charset="-128"/>
                <a:cs typeface="Times New Roman" pitchFamily="18" charset="0"/>
              </a:rPr>
              <a:t>(и не заставлял её сидеть на песке и скучать)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Times New Roman" pitchFamily="18" charset="0"/>
              </a:rPr>
              <a:t>- 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Озаглавьте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эту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часть.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Что в ней главное? </a:t>
            </a:r>
            <a:r>
              <a:rPr lang="ru-RU" i="1" dirty="0">
                <a:ea typeface="Times New Roman" pitchFamily="18" charset="0"/>
                <a:cs typeface="Times New Roman" pitchFamily="18" charset="0"/>
              </a:rPr>
              <a:t>("Ожидание мамы").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i="1" dirty="0">
                <a:ea typeface="Times New Roman" pitchFamily="18" charset="0"/>
                <a:cs typeface="Times New Roman" pitchFamily="18" charset="0"/>
              </a:rPr>
              <a:t>- О </a:t>
            </a:r>
            <a:r>
              <a:rPr lang="ru-RU" dirty="0">
                <a:ea typeface="Times New Roman" pitchFamily="18" charset="0"/>
                <a:cs typeface="Times New Roman" pitchFamily="18" charset="0"/>
              </a:rPr>
              <a:t>чем рассказывается во второй части? (</a:t>
            </a:r>
            <a:r>
              <a:rPr lang="ru-RU" i="1" dirty="0">
                <a:ea typeface="Times New Roman" pitchFamily="18" charset="0"/>
                <a:cs typeface="Times New Roman" pitchFamily="18" charset="0"/>
              </a:rPr>
              <a:t>О разговоре двух мальчиков)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Times New Roman" pitchFamily="18" charset="0"/>
              </a:rPr>
              <a:t>- О чём они говорили? (</a:t>
            </a:r>
            <a:r>
              <a:rPr lang="ru-RU" i="1" dirty="0">
                <a:ea typeface="Times New Roman" pitchFamily="18" charset="0"/>
                <a:cs typeface="Times New Roman" pitchFamily="18" charset="0"/>
              </a:rPr>
              <a:t>Мишка предлагал обменять Денискин самосвал на марку, плавательный круг, но Дениска не соглашался)</a:t>
            </a:r>
            <a:endParaRPr lang="ru-RU" dirty="0"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Times New Roman" pitchFamily="18" charset="0"/>
              </a:rPr>
              <a:t>- Какими словами заканчивается 2-я часть? </a:t>
            </a:r>
            <a:r>
              <a:rPr lang="ru-RU" i="1" dirty="0">
                <a:ea typeface="Times New Roman" pitchFamily="18" charset="0"/>
                <a:cs typeface="Times New Roman" pitchFamily="18" charset="0"/>
              </a:rPr>
              <a:t>(«… тогда увидишь»)</a:t>
            </a:r>
            <a:endParaRPr lang="ru-RU" dirty="0">
              <a:ea typeface="Times New Roman" pitchFamily="18" charset="0"/>
              <a:cs typeface="Arial" pitchFamily="34" charset="0"/>
            </a:endParaRPr>
          </a:p>
          <a:p>
            <a:pPr marL="0" lvl="0" indent="2698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>
                <a:ea typeface="Times New Roman" pitchFamily="18" charset="0"/>
                <a:cs typeface="Arial" pitchFamily="34" charset="0"/>
              </a:rPr>
              <a:t>-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Озаглавьте её. </a:t>
            </a:r>
            <a:r>
              <a:rPr lang="ru-RU" dirty="0">
                <a:ea typeface="Times New Roman" pitchFamily="18" charset="0"/>
                <a:cs typeface="Arial" pitchFamily="34" charset="0"/>
              </a:rPr>
              <a:t> </a:t>
            </a:r>
            <a:r>
              <a:rPr lang="ru-RU" i="1" dirty="0">
                <a:ea typeface="Times New Roman" pitchFamily="18" charset="0"/>
                <a:cs typeface="Arial" pitchFamily="34" charset="0"/>
              </a:rPr>
              <a:t>("Новая игрушка Дениски") и т.д.</a:t>
            </a:r>
            <a:r>
              <a:rPr lang="ru-RU" dirty="0"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2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9054"/>
            <a:ext cx="9144000" cy="68330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r>
              <a:rPr lang="ru-RU" b="1" dirty="0" smtClean="0"/>
              <a:t>   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1750" y="548680"/>
            <a:ext cx="8363272" cy="576064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ru-RU" sz="2800" b="1" dirty="0" smtClean="0"/>
              <a:t>               5. Словарная </a:t>
            </a:r>
            <a:r>
              <a:rPr lang="ru-RU" sz="2800" b="1" dirty="0" smtClean="0"/>
              <a:t>работа. </a:t>
            </a:r>
            <a:endParaRPr lang="ru-RU" sz="2800" b="1" dirty="0" smtClean="0"/>
          </a:p>
          <a:p>
            <a:pPr lvl="0">
              <a:buFontTx/>
              <a:buChar char="-"/>
            </a:pPr>
            <a:endParaRPr lang="ru-RU" sz="3300" dirty="0" smtClean="0"/>
          </a:p>
          <a:p>
            <a:pPr lvl="0">
              <a:buFontTx/>
              <a:buChar char="-"/>
            </a:pPr>
            <a:r>
              <a:rPr lang="ru-RU" sz="3300" dirty="0" smtClean="0"/>
              <a:t>объяснение </a:t>
            </a:r>
            <a:r>
              <a:rPr lang="ru-RU" sz="3300" dirty="0"/>
              <a:t>значения слов с помощью показа предметов, учебных картинок, работа с синонимами и антонимами, пословицами и загадками. </a:t>
            </a:r>
            <a:endParaRPr lang="ru-RU" sz="3300" dirty="0" smtClean="0"/>
          </a:p>
          <a:p>
            <a:pPr lvl="0">
              <a:buFontTx/>
              <a:buChar char="-"/>
            </a:pPr>
            <a:r>
              <a:rPr lang="ru-RU" sz="3300" dirty="0" smtClean="0"/>
              <a:t>Все </a:t>
            </a:r>
            <a:r>
              <a:rPr lang="ru-RU" sz="3300" dirty="0"/>
              <a:t>трудные слова </a:t>
            </a:r>
            <a:r>
              <a:rPr lang="ru-RU" sz="3300" dirty="0" smtClean="0"/>
              <a:t>выписываю </a:t>
            </a:r>
            <a:r>
              <a:rPr lang="ru-RU" sz="3300" dirty="0"/>
              <a:t>перед уроком на доску или карточку. Как правило, значение этих слов </a:t>
            </a:r>
            <a:r>
              <a:rPr lang="ru-RU" sz="3300" dirty="0" smtClean="0"/>
              <a:t>объясняют </a:t>
            </a:r>
            <a:r>
              <a:rPr lang="ru-RU" sz="3300" dirty="0"/>
              <a:t>сами дети, если же они </a:t>
            </a:r>
            <a:r>
              <a:rPr lang="ru-RU" sz="3300" dirty="0" smtClean="0"/>
              <a:t>затрудняются, </a:t>
            </a:r>
            <a:r>
              <a:rPr lang="ru-RU" sz="3300" dirty="0"/>
              <a:t>то находили объяснение трудных слов в толковом словаре самостоятельно</a:t>
            </a:r>
            <a:r>
              <a:rPr lang="ru-RU" sz="3300" dirty="0" smtClean="0"/>
              <a:t>.</a:t>
            </a:r>
          </a:p>
          <a:p>
            <a:pPr marL="0" lvl="0" indent="0">
              <a:buNone/>
            </a:pPr>
            <a:r>
              <a:rPr lang="ru-RU" sz="3300" dirty="0" smtClean="0"/>
              <a:t>- </a:t>
            </a:r>
            <a:r>
              <a:rPr lang="ru-RU" sz="3300" dirty="0" smtClean="0"/>
              <a:t>Уточнение </a:t>
            </a:r>
            <a:r>
              <a:rPr lang="ru-RU" sz="3300" dirty="0"/>
              <a:t>по ключевым словам своих предположений.</a:t>
            </a:r>
          </a:p>
          <a:p>
            <a:endParaRPr lang="ru-RU" dirty="0"/>
          </a:p>
        </p:txBody>
      </p:sp>
      <p:pic>
        <p:nvPicPr>
          <p:cNvPr id="6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0932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6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9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9054"/>
            <a:ext cx="9144000" cy="68330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r>
              <a:rPr lang="ru-RU" b="1" dirty="0" smtClean="0"/>
              <a:t>   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1750" y="548680"/>
            <a:ext cx="8363272" cy="576064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2800" b="1" dirty="0" smtClean="0"/>
              <a:t>               6. </a:t>
            </a:r>
            <a:r>
              <a:rPr lang="ru-RU" b="1" dirty="0" smtClean="0"/>
              <a:t>Кластер</a:t>
            </a:r>
          </a:p>
          <a:p>
            <a:pPr marL="0" lvl="0" indent="0" algn="ctr">
              <a:buNone/>
            </a:pPr>
            <a:r>
              <a:rPr lang="ru-RU" b="1" dirty="0" smtClean="0"/>
              <a:t>Имя прилагательное</a:t>
            </a:r>
            <a:endParaRPr lang="ru-RU" b="1" dirty="0"/>
          </a:p>
        </p:txBody>
      </p:sp>
      <p:pic>
        <p:nvPicPr>
          <p:cNvPr id="6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09320"/>
            <a:ext cx="304800" cy="304800"/>
          </a:xfrm>
          <a:prstGeom prst="rect">
            <a:avLst/>
          </a:prstGeom>
        </p:spPr>
      </p:pic>
      <p:pic>
        <p:nvPicPr>
          <p:cNvPr id="7" name="Рисунок 6" descr="i?id=47981539dbac53a24ae2ec27856a817c-l&amp;n=13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1600" y="1988840"/>
            <a:ext cx="7416824" cy="389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829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9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9054"/>
            <a:ext cx="9144000" cy="68330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r>
              <a:rPr lang="ru-RU" b="1" dirty="0" smtClean="0"/>
              <a:t>   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1750" y="548680"/>
            <a:ext cx="8363272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              7.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Тонкий и Толстый вопрос</a:t>
            </a:r>
            <a:endParaRPr lang="ru-RU" sz="2800" dirty="0"/>
          </a:p>
          <a:p>
            <a:pPr marL="0" lvl="0" indent="0" algn="ctr">
              <a:buNone/>
            </a:pPr>
            <a:r>
              <a:rPr lang="ru-RU" sz="2800" b="1" dirty="0" smtClean="0"/>
              <a:t> творчество А.С. Пушкина</a:t>
            </a:r>
            <a:endParaRPr lang="ru-RU" dirty="0"/>
          </a:p>
        </p:txBody>
      </p:sp>
      <p:pic>
        <p:nvPicPr>
          <p:cNvPr id="6" name="MS900074853[1].wav">
            <a:hlinkClick r:id="" action="ppaction://media"/>
          </p:cNvPr>
          <p:cNvPicPr>
            <a:picLocks noRot="1" noChangeAspect="1"/>
          </p:cNvPicPr>
          <p:nvPr>
            <a:wavAudioFile r:embed="rId1" name="MS900074853[1].wav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09320"/>
            <a:ext cx="304800" cy="3048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1458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68491"/>
              </p:ext>
            </p:extLst>
          </p:nvPr>
        </p:nvGraphicFramePr>
        <p:xfrm>
          <a:off x="621751" y="1768386"/>
          <a:ext cx="6989042" cy="3486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4156">
                  <a:extLst>
                    <a:ext uri="{9D8B030D-6E8A-4147-A177-3AD203B41FA5}">
                      <a16:colId xmlns:a16="http://schemas.microsoft.com/office/drawing/2014/main" val="3322753147"/>
                    </a:ext>
                  </a:extLst>
                </a:gridCol>
                <a:gridCol w="3494886">
                  <a:extLst>
                    <a:ext uri="{9D8B030D-6E8A-4147-A177-3AD203B41FA5}">
                      <a16:colId xmlns:a16="http://schemas.microsoft.com/office/drawing/2014/main" val="370813572"/>
                    </a:ext>
                  </a:extLst>
                </a:gridCol>
              </a:tblGrid>
              <a:tr h="232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 dirty="0">
                          <a:effectLst/>
                        </a:rPr>
                        <a:t>«Тонкие» вопросы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</a:rPr>
                        <a:t>«Толстые» вопросы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885032"/>
                  </a:ext>
                </a:extLst>
              </a:tr>
              <a:tr h="3189671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Назовите дату рождения А. С. Пушкина </a:t>
                      </a: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в произведениях поэта раскрывается мудрость народа?</a:t>
                      </a: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 smtClean="0">
                        <a:effectLst/>
                      </a:endParaRPr>
                    </a:p>
                    <a:p>
                      <a:endParaRPr lang="ru-RU" sz="11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Почему «Сказки» А. С. Пушкина  переведены на иностранные языки?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9803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40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9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295</Words>
  <Application>Microsoft Office PowerPoint</Application>
  <PresentationFormat>Экран (4:3)</PresentationFormat>
  <Paragraphs>76</Paragraphs>
  <Slides>11</Slides>
  <Notes>0</Notes>
  <HiddenSlides>0</HiddenSlides>
  <MMClips>7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Unicode MS</vt:lpstr>
      <vt:lpstr>Calibri</vt:lpstr>
      <vt:lpstr>Monotype Corsiva</vt:lpstr>
      <vt:lpstr>Times New Roman</vt:lpstr>
      <vt:lpstr>Тема Office</vt:lpstr>
      <vt:lpstr>  Приемы, направленные на формирование читательской грамотности, языковой и речевой компетенции, которые использую в своей повседневной деятельности.   </vt:lpstr>
      <vt:lpstr>Направления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     </vt:lpstr>
      <vt:lpstr>     </vt:lpstr>
      <vt:lpstr>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 читательской    компетентности младших школьников  на основе использования инновационных технологий</dc:title>
  <dc:creator>swetlaschka</dc:creator>
  <cp:lastModifiedBy>Пользователь</cp:lastModifiedBy>
  <cp:revision>75</cp:revision>
  <dcterms:created xsi:type="dcterms:W3CDTF">2013-02-05T17:19:28Z</dcterms:created>
  <dcterms:modified xsi:type="dcterms:W3CDTF">2020-11-17T12:25:55Z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593631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