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40" r:id="rId2"/>
    <p:sldId id="260" r:id="rId3"/>
    <p:sldId id="277" r:id="rId4"/>
    <p:sldId id="262" r:id="rId5"/>
    <p:sldId id="297" r:id="rId6"/>
    <p:sldId id="269" r:id="rId7"/>
    <p:sldId id="264" r:id="rId8"/>
    <p:sldId id="317" r:id="rId9"/>
    <p:sldId id="266" r:id="rId10"/>
    <p:sldId id="325" r:id="rId11"/>
    <p:sldId id="327" r:id="rId12"/>
    <p:sldId id="329" r:id="rId13"/>
    <p:sldId id="298" r:id="rId14"/>
    <p:sldId id="305" r:id="rId15"/>
    <p:sldId id="323" r:id="rId16"/>
    <p:sldId id="322" r:id="rId17"/>
    <p:sldId id="336" r:id="rId18"/>
    <p:sldId id="335" r:id="rId19"/>
    <p:sldId id="289" r:id="rId20"/>
    <p:sldId id="339" r:id="rId21"/>
    <p:sldId id="333" r:id="rId22"/>
    <p:sldId id="281" r:id="rId23"/>
    <p:sldId id="282" r:id="rId24"/>
    <p:sldId id="276" r:id="rId25"/>
    <p:sldId id="319" r:id="rId26"/>
    <p:sldId id="337" r:id="rId27"/>
    <p:sldId id="331" r:id="rId28"/>
    <p:sldId id="341" r:id="rId29"/>
    <p:sldId id="309" r:id="rId30"/>
    <p:sldId id="343" r:id="rId31"/>
    <p:sldId id="34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окументы пользователя\Сад\Desktop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0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5055"/>
            <a:ext cx="881449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ru-RU" sz="2000" b="1" dirty="0" smtClean="0">
                <a:solidFill>
                  <a:prstClr val="black"/>
                </a:solidFill>
                <a:ea typeface="+mj-ea"/>
                <a:cs typeface="+mj-cs"/>
              </a:rPr>
              <a:t>МБДОУ </a:t>
            </a: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>д/с № 44 «Алёнушка» город-курорт Анапа</a:t>
            </a:r>
            <a:b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dirty="0" smtClean="0">
                <a:solidFill>
                  <a:prstClr val="black"/>
                </a:solidFill>
                <a:ea typeface="+mj-ea"/>
                <a:cs typeface="+mj-cs"/>
              </a:rPr>
              <a:t>Изучение </a:t>
            </a: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свойств песка </a:t>
            </a:r>
            <a:b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  <a:t>в познавательно-исследовательской деятельности </a:t>
            </a:r>
            <a:br>
              <a:rPr lang="ru-RU" sz="28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44531"/>
            <a:ext cx="6992937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17681"/>
            <a:ext cx="4572000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25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Феникс\Downloads\20221003_08533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13569" r="8225" b="2135"/>
          <a:stretch/>
        </p:blipFill>
        <p:spPr bwMode="auto">
          <a:xfrm>
            <a:off x="4704422" y="2636912"/>
            <a:ext cx="4116050" cy="3888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Феникс\AppData\Local\Microsoft\Windows\INetCache\Content.Word\20221003_0909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9" t="-10061" r="2439" b="10061"/>
          <a:stretch/>
        </p:blipFill>
        <p:spPr bwMode="auto">
          <a:xfrm>
            <a:off x="107504" y="2636912"/>
            <a:ext cx="3528392" cy="374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9632" y="260648"/>
            <a:ext cx="6876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«Экспериментируем с песком»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436" y="951644"/>
            <a:ext cx="42484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Цель: </a:t>
            </a:r>
            <a:r>
              <a:rPr lang="ru-RU" sz="2000" b="1" dirty="0" smtClean="0">
                <a:solidFill>
                  <a:prstClr val="black"/>
                </a:solidFill>
              </a:rPr>
              <a:t>развивать представления </a:t>
            </a:r>
            <a:r>
              <a:rPr lang="ru-RU" sz="2000" b="1" dirty="0">
                <a:solidFill>
                  <a:prstClr val="black"/>
                </a:solidFill>
              </a:rPr>
              <a:t>об особенностях сухого и мокрого </a:t>
            </a:r>
            <a:r>
              <a:rPr lang="ru-RU" sz="2000" b="1" dirty="0" smtClean="0">
                <a:solidFill>
                  <a:prstClr val="black"/>
                </a:solidFill>
              </a:rPr>
              <a:t>песка</a:t>
            </a:r>
            <a:r>
              <a:rPr lang="ru-RU" sz="2000" b="1" dirty="0">
                <a:solidFill>
                  <a:prstClr val="black"/>
                </a:solidFill>
              </a:rPr>
              <a:t>.</a:t>
            </a:r>
            <a:endParaRPr lang="ru-RU" sz="2000" b="1" dirty="0" smtClean="0">
              <a:solidFill>
                <a:prstClr val="black"/>
              </a:solidFill>
            </a:endParaRPr>
          </a:p>
          <a:p>
            <a:r>
              <a:rPr lang="ru-RU" sz="2000" b="1" dirty="0">
                <a:solidFill>
                  <a:srgbClr val="FF0000"/>
                </a:solidFill>
              </a:rPr>
              <a:t>Вывод: </a:t>
            </a:r>
            <a:r>
              <a:rPr lang="ru-RU" sz="2000" b="1" dirty="0">
                <a:solidFill>
                  <a:prstClr val="black"/>
                </a:solidFill>
              </a:rPr>
              <a:t> Слои песка и отдельные песчинки могут передвигаться относительно друг друга.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951644"/>
            <a:ext cx="32403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Рассматривание песка через лупу</a:t>
            </a:r>
          </a:p>
          <a:p>
            <a:r>
              <a:rPr lang="ru-RU" sz="2000" b="1" dirty="0" smtClean="0">
                <a:solidFill>
                  <a:srgbClr val="FF0000"/>
                </a:solidFill>
              </a:rPr>
              <a:t>Цель: </a:t>
            </a:r>
            <a:r>
              <a:rPr lang="ru-RU" sz="2000" b="1" dirty="0" smtClean="0">
                <a:solidFill>
                  <a:prstClr val="black"/>
                </a:solidFill>
              </a:rPr>
              <a:t>развивать умение </a:t>
            </a:r>
            <a:r>
              <a:rPr lang="ru-RU" sz="2000" b="1" dirty="0">
                <a:solidFill>
                  <a:prstClr val="black"/>
                </a:solidFill>
              </a:rPr>
              <a:t>сосредотачивать внимание на объекте.</a:t>
            </a:r>
          </a:p>
        </p:txBody>
      </p:sp>
    </p:spTree>
    <p:extLst>
      <p:ext uri="{BB962C8B-B14F-4D97-AF65-F5344CB8AC3E}">
        <p14:creationId xmlns:p14="http://schemas.microsoft.com/office/powerpoint/2010/main" val="21232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88640"/>
            <a:ext cx="3346704" cy="711770"/>
          </a:xfrm>
        </p:spPr>
        <p:txBody>
          <a:bodyPr/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rgbClr val="C00000"/>
                </a:solidFill>
              </a:rPr>
              <a:t>Свойства </a:t>
            </a:r>
            <a:r>
              <a:rPr lang="ru-RU" dirty="0">
                <a:solidFill>
                  <a:srgbClr val="C00000"/>
                </a:solidFill>
              </a:rPr>
              <a:t>мокрого </a:t>
            </a:r>
            <a:r>
              <a:rPr lang="ru-RU" dirty="0" smtClean="0">
                <a:solidFill>
                  <a:srgbClr val="C00000"/>
                </a:solidFill>
              </a:rPr>
              <a:t>песка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908720"/>
            <a:ext cx="3744416" cy="2743200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Цель: </a:t>
            </a:r>
            <a:r>
              <a:rPr lang="ru-RU" b="1" dirty="0"/>
              <a:t>Показать, что мокрый песок не пересыпается, может принимать любую форму, которая сохраняется до его высыхания</a:t>
            </a:r>
            <a:r>
              <a:rPr lang="ru-RU" b="1" dirty="0" smtClean="0"/>
              <a:t>.</a:t>
            </a:r>
          </a:p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Вывод:</a:t>
            </a:r>
            <a:r>
              <a:rPr lang="ru-RU" b="1" dirty="0"/>
              <a:t> Мокрый песок нельзя пересыпать, зато из него можно лепить. Он принимает любую форму, пока не высохнет. Это происходит потому, что в мокром песке песчинки склеивает между собой вода, а в сухом песке между п</a:t>
            </a:r>
            <a:r>
              <a:rPr lang="ru-RU" dirty="0"/>
              <a:t>есчинками находится воздух.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7302" y="188640"/>
            <a:ext cx="4461202" cy="118264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«</a:t>
            </a:r>
            <a:r>
              <a:rPr lang="ru-RU" dirty="0">
                <a:solidFill>
                  <a:srgbClr val="C00000"/>
                </a:solidFill>
              </a:rPr>
              <a:t>На мокром песке остаются следы, отпечатки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76056" y="836712"/>
            <a:ext cx="3888432" cy="720080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>
                <a:solidFill>
                  <a:srgbClr val="FF0000"/>
                </a:solidFill>
              </a:rPr>
              <a:t>Вывод: </a:t>
            </a:r>
            <a:r>
              <a:rPr lang="ru-RU" b="1" dirty="0"/>
              <a:t>На мокром песке остаются следы, отпечатки, а на сухом нет.</a:t>
            </a:r>
          </a:p>
        </p:txBody>
      </p:sp>
      <p:pic>
        <p:nvPicPr>
          <p:cNvPr id="7" name="Рисунок 6" descr="C:\Users\Феникс\Downloads\20221003_103859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4" t="11548" b="18301"/>
          <a:stretch/>
        </p:blipFill>
        <p:spPr bwMode="auto">
          <a:xfrm>
            <a:off x="4283968" y="1484784"/>
            <a:ext cx="3600400" cy="26001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39089" r="10160" b="10792"/>
          <a:stretch/>
        </p:blipFill>
        <p:spPr bwMode="auto">
          <a:xfrm>
            <a:off x="5076056" y="4149080"/>
            <a:ext cx="3888432" cy="259397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Феникс\AppData\Local\Microsoft\Windows\INetCache\Content.Word\20220929_1556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2" r="5722"/>
          <a:stretch/>
        </p:blipFill>
        <p:spPr bwMode="auto">
          <a:xfrm>
            <a:off x="179512" y="3645024"/>
            <a:ext cx="3744416" cy="309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36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Научно-познавательная </a:t>
            </a:r>
            <a:r>
              <a:rPr lang="ru-RU" sz="2400" b="1" dirty="0" smtClean="0">
                <a:solidFill>
                  <a:srgbClr val="C00000"/>
                </a:solidFill>
              </a:rPr>
              <a:t>(аналитическая</a:t>
            </a:r>
            <a:r>
              <a:rPr lang="ru-RU" sz="2400" b="1" dirty="0">
                <a:solidFill>
                  <a:srgbClr val="C00000"/>
                </a:solidFill>
              </a:rPr>
              <a:t>) деятельность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endParaRPr lang="ru-RU" sz="2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Большой </a:t>
            </a:r>
            <a:r>
              <a:rPr lang="ru-RU" sz="2400" b="1" dirty="0">
                <a:solidFill>
                  <a:prstClr val="black"/>
                </a:solidFill>
              </a:rPr>
              <a:t>интерес у ребят вызвало наблюдение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«Можно </a:t>
            </a:r>
            <a:r>
              <a:rPr lang="ru-RU" sz="2400" b="1" dirty="0">
                <a:solidFill>
                  <a:prstClr val="black"/>
                </a:solidFill>
              </a:rPr>
              <a:t>ли найти металлические предметы в песке?»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916832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70C0"/>
                </a:solidFill>
              </a:rPr>
              <a:t>Магнит водили над поверхностью песка и все, что «спряталось» в песке, словно по </a:t>
            </a:r>
            <a:r>
              <a:rPr lang="ru-RU" sz="2400" b="1" dirty="0" smtClean="0">
                <a:solidFill>
                  <a:srgbClr val="0070C0"/>
                </a:solidFill>
              </a:rPr>
              <a:t>волшебству, </a:t>
            </a:r>
            <a:r>
              <a:rPr lang="ru-RU" sz="2400" b="1" dirty="0">
                <a:solidFill>
                  <a:srgbClr val="0070C0"/>
                </a:solidFill>
              </a:rPr>
              <a:t>к нему прикрепилось, т. е. </a:t>
            </a:r>
            <a:r>
              <a:rPr lang="ru-RU" sz="2400" b="1" dirty="0" err="1">
                <a:solidFill>
                  <a:srgbClr val="0070C0"/>
                </a:solidFill>
              </a:rPr>
              <a:t>примагнитилось</a:t>
            </a:r>
            <a:r>
              <a:rPr lang="ru-RU" sz="2400" b="1" dirty="0">
                <a:solidFill>
                  <a:srgbClr val="0070C0"/>
                </a:solidFill>
              </a:rPr>
              <a:t>.</a:t>
            </a:r>
          </a:p>
          <a:p>
            <a:r>
              <a:rPr lang="ru-RU" sz="2400" b="1" u="sng" dirty="0">
                <a:solidFill>
                  <a:srgbClr val="FF0000"/>
                </a:solidFill>
              </a:rPr>
              <a:t>Вывод:</a:t>
            </a:r>
            <a:r>
              <a:rPr lang="ru-RU" sz="2400" b="1" dirty="0">
                <a:solidFill>
                  <a:srgbClr val="FF0000"/>
                </a:solidFill>
              </a:rPr>
              <a:t> </a:t>
            </a:r>
            <a:r>
              <a:rPr lang="ru-RU" sz="2400" b="1" dirty="0">
                <a:solidFill>
                  <a:srgbClr val="0070C0"/>
                </a:solidFill>
              </a:rPr>
              <a:t>Магнит взаимодействует с металлическими предметами через песок.</a:t>
            </a:r>
          </a:p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pic>
        <p:nvPicPr>
          <p:cNvPr id="3074" name="Picture 2" descr="D:\Документы пользователя\Сад\Desktop\Борзилова СЮ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43" b="9220"/>
          <a:stretch/>
        </p:blipFill>
        <p:spPr bwMode="auto">
          <a:xfrm>
            <a:off x="4211960" y="3543300"/>
            <a:ext cx="3587501" cy="31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6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7"/>
            <a:ext cx="4968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32657"/>
            <a:ext cx="504056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Рисунок 3" descr="C:\Users\Феникс\Downloads\20220930_212717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53" y="2316544"/>
            <a:ext cx="5256043" cy="432512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692030" y="2364225"/>
            <a:ext cx="30968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Играть с песком сегодня стало возможно не только на улице в хорошую погоду, но и дома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8641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Знакомство </a:t>
            </a:r>
            <a:endParaRPr lang="ru-RU" sz="3600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с </a:t>
            </a:r>
            <a:r>
              <a:rPr lang="ru-RU" sz="3600" dirty="0">
                <a:solidFill>
                  <a:srgbClr val="C00000"/>
                </a:solidFill>
              </a:rPr>
              <a:t>кинетическим </a:t>
            </a:r>
            <a:endParaRPr lang="ru-RU" sz="3600" dirty="0" smtClean="0">
              <a:solidFill>
                <a:srgbClr val="C00000"/>
              </a:solidFill>
            </a:endParaRPr>
          </a:p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песком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D:\Документы пользователя\Сад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6" r="10585" b="6133"/>
          <a:stretch/>
        </p:blipFill>
        <p:spPr bwMode="auto">
          <a:xfrm>
            <a:off x="4677024" y="185047"/>
            <a:ext cx="4273017" cy="212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45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3933056"/>
            <a:ext cx="2736304" cy="2592288"/>
          </a:xfrm>
        </p:spPr>
        <p:txBody>
          <a:bodyPr/>
          <a:lstStyle/>
          <a:p>
            <a:pPr marL="0" indent="0" algn="l">
              <a:buNone/>
            </a:pPr>
            <a:r>
              <a:rPr lang="ru-RU" sz="1800" dirty="0" smtClean="0">
                <a:solidFill>
                  <a:srgbClr val="C00000"/>
                </a:solidFill>
              </a:rPr>
              <a:t>Песочные часы</a:t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                    </a:t>
            </a:r>
            <a:r>
              <a:rPr lang="ru-RU" sz="1800" dirty="0">
                <a:solidFill>
                  <a:schemeClr val="tx1"/>
                </a:solidFill>
              </a:rPr>
              <a:t>Андрей Усачёв </a:t>
            </a: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Люблю </a:t>
            </a:r>
            <a:r>
              <a:rPr lang="ru-RU" sz="1800" dirty="0">
                <a:solidFill>
                  <a:srgbClr val="C00000"/>
                </a:solidFill>
              </a:rPr>
              <a:t>часы песочные. </a:t>
            </a: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Пускай </a:t>
            </a:r>
            <a:r>
              <a:rPr lang="ru-RU" sz="1800" dirty="0">
                <a:solidFill>
                  <a:srgbClr val="C00000"/>
                </a:solidFill>
              </a:rPr>
              <a:t>они неточные... </a:t>
            </a: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Но </a:t>
            </a:r>
            <a:r>
              <a:rPr lang="ru-RU" sz="1800" dirty="0">
                <a:solidFill>
                  <a:srgbClr val="C00000"/>
                </a:solidFill>
              </a:rPr>
              <a:t>радуют приятно взгляд, </a:t>
            </a:r>
            <a:r>
              <a:rPr lang="ru-RU" sz="1800" dirty="0" smtClean="0">
                <a:solidFill>
                  <a:srgbClr val="C00000"/>
                </a:solidFill>
              </a:rPr>
              <a:t/>
            </a:r>
            <a:br>
              <a:rPr lang="ru-RU" sz="1800" dirty="0" smtClean="0">
                <a:solidFill>
                  <a:srgbClr val="C00000"/>
                </a:solidFill>
              </a:rPr>
            </a:br>
            <a:r>
              <a:rPr lang="ru-RU" sz="1800" dirty="0" smtClean="0">
                <a:solidFill>
                  <a:srgbClr val="C00000"/>
                </a:solidFill>
              </a:rPr>
              <a:t>И </a:t>
            </a:r>
            <a:r>
              <a:rPr lang="ru-RU" sz="1800" dirty="0">
                <a:solidFill>
                  <a:srgbClr val="C00000"/>
                </a:solidFill>
              </a:rPr>
              <a:t>время может течь назад!</a:t>
            </a:r>
          </a:p>
        </p:txBody>
      </p:sp>
      <p:pic>
        <p:nvPicPr>
          <p:cNvPr id="3" name="Рисунок 2" descr="C:\Users\Феникс\Downloads\20221003_09004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4220941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97468"/>
            <a:ext cx="583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«Знакомство с песочными часами»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112" y="620687"/>
            <a:ext cx="63811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- Песочные часы - это </a:t>
            </a:r>
            <a:r>
              <a:rPr lang="ru-RU" sz="2400" b="1" dirty="0"/>
              <a:t>прибор для изменения времени.</a:t>
            </a:r>
          </a:p>
          <a:p>
            <a:r>
              <a:rPr lang="ru-RU" sz="2400" b="1" dirty="0" smtClean="0"/>
              <a:t>- Мы </a:t>
            </a:r>
            <a:r>
              <a:rPr lang="ru-RU" sz="2400" b="1" dirty="0"/>
              <a:t>можем наблюдать текучесть одной минуты.</a:t>
            </a:r>
          </a:p>
        </p:txBody>
      </p:sp>
      <p:pic>
        <p:nvPicPr>
          <p:cNvPr id="5122" name="Picture 2" descr="D:\Документы пользователя\Сад\Desktop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76672"/>
            <a:ext cx="2235254" cy="326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88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Феникс\AppData\Local\Microsoft\Windows\INetCache\Content.Word\20221003_09113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3"/>
          <a:stretch/>
        </p:blipFill>
        <p:spPr bwMode="auto">
          <a:xfrm>
            <a:off x="323528" y="2241561"/>
            <a:ext cx="4140460" cy="3995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404665"/>
            <a:ext cx="784887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Рассматривание и </a:t>
            </a:r>
            <a:r>
              <a:rPr lang="ru-RU" sz="2800" b="1" dirty="0" smtClean="0">
                <a:solidFill>
                  <a:srgbClr val="C00000"/>
                </a:solidFill>
              </a:rPr>
              <a:t>беседы о </a:t>
            </a:r>
            <a:r>
              <a:rPr lang="ru-RU" sz="2800" b="1" dirty="0">
                <a:solidFill>
                  <a:srgbClr val="C00000"/>
                </a:solidFill>
              </a:rPr>
              <a:t>скульптурах из </a:t>
            </a:r>
            <a:r>
              <a:rPr lang="ru-RU" sz="2800" b="1" dirty="0" smtClean="0">
                <a:solidFill>
                  <a:srgbClr val="C00000"/>
                </a:solidFill>
              </a:rPr>
              <a:t>песка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1220" y="1041232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Цель: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Развивать </a:t>
            </a:r>
            <a:r>
              <a:rPr lang="ru-RU" sz="2400" b="1" dirty="0">
                <a:solidFill>
                  <a:prstClr val="black"/>
                </a:solidFill>
              </a:rPr>
              <a:t>речевую активность, коммуникативные навыки, внимание, </a:t>
            </a:r>
            <a:r>
              <a:rPr lang="ru-RU" sz="2400" b="1" dirty="0" smtClean="0">
                <a:solidFill>
                  <a:prstClr val="black"/>
                </a:solidFill>
              </a:rPr>
              <a:t>память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146" name="Picture 2" descr="D:\Документы пользователя\Сад\Desktop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59" y="2852936"/>
            <a:ext cx="4116938" cy="30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09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020780" cy="432048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rgbClr val="C00000"/>
                </a:solidFill>
                <a:effectLst/>
              </a:rPr>
              <a:t>«Песочная страна» (рисование 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 </a:t>
            </a:r>
            <a:r>
              <a:rPr lang="ru-RU" sz="2800" dirty="0">
                <a:solidFill>
                  <a:srgbClr val="C00000"/>
                </a:solidFill>
                <a:effectLst/>
              </a:rPr>
              <a:t>песком)</a:t>
            </a:r>
            <a:br>
              <a:rPr lang="ru-RU" sz="2800" dirty="0">
                <a:solidFill>
                  <a:srgbClr val="C00000"/>
                </a:solidFill>
                <a:effectLst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5" y="836712"/>
            <a:ext cx="84459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сухой песок, листы бумаги с нарисованными картинками,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клей-карандаш на каждого ребенка.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Предложить детям обвести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рисунок клеящим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карандашом,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клей насыпать сухой песок.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Стряхнув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лишний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песок,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посмотреть, что получилось. </a:t>
            </a:r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Сухим песком можно рисовать. 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" name="Рисунок 3" descr="C:\Users\Феникс\AppData\Local\Microsoft\Windows\INetCache\Content.Word\20221003_1659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46" r="24796"/>
          <a:stretch/>
        </p:blipFill>
        <p:spPr bwMode="auto">
          <a:xfrm>
            <a:off x="6238234" y="2276872"/>
            <a:ext cx="2741418" cy="3265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Феникс\Downloads\20220930_093854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9" r="17595"/>
          <a:stretch/>
        </p:blipFill>
        <p:spPr bwMode="auto">
          <a:xfrm>
            <a:off x="3347864" y="3284984"/>
            <a:ext cx="2808312" cy="3253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Феникс\AppData\Local\Microsoft\Windows\INetCache\Content.Word\20220930_090558 (1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122" r="-2439"/>
          <a:stretch/>
        </p:blipFill>
        <p:spPr bwMode="auto">
          <a:xfrm>
            <a:off x="179512" y="2780928"/>
            <a:ext cx="2952328" cy="32536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68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maam.ru/upload/blogs/3404353bb40e5e48ead89ebba3f7bdf2.jp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149080"/>
            <a:ext cx="346701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504" y="188640"/>
            <a:ext cx="4685572" cy="3170099"/>
          </a:xfrm>
          <a:prstGeom prst="rect">
            <a:avLst/>
          </a:prstGeom>
          <a:solidFill>
            <a:srgbClr val="FEFAF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C00000"/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Существуют различные способы рисования цветным песком. На начальном этапе надо иметь под рукой клей ПВА, картон под основу, простой карандаш, можно использовать цветные картинки, чтобы ребенок мог повторить нужный цвет.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C00000"/>
              </a:solidFill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C00000"/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Рисунок 3" descr="https://avatars.mds.yandex.net/get-mpic/5227339/img_id5164381426463834260.jpeg/ori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804" y="1916832"/>
            <a:ext cx="2448272" cy="253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Феникс\AppData\Local\Microsoft\Windows\INetCache\Content.Word\20220930_1115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2" r="4852"/>
          <a:stretch/>
        </p:blipFill>
        <p:spPr bwMode="auto">
          <a:xfrm>
            <a:off x="4932040" y="188640"/>
            <a:ext cx="4122407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943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Феникс\AppData\Local\Microsoft\Windows\INetCache\Content.Word\20221003_1059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57325"/>
            <a:ext cx="352839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Феникс\AppData\Local\Microsoft\Windows\INetCache\Content.Word\20221003_1107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1" b="7802"/>
          <a:stretch/>
        </p:blipFill>
        <p:spPr bwMode="auto">
          <a:xfrm>
            <a:off x="4860032" y="2060848"/>
            <a:ext cx="3600400" cy="410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88640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Экспериментируем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песком: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«Окраска песка гуашью»</a:t>
            </a:r>
          </a:p>
          <a:p>
            <a:pPr algn="ctr"/>
            <a:endParaRPr lang="ru-RU" sz="20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Песок можно красить в разные цвета.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8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195" y="266681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Игра «Картина из загадок</a:t>
            </a:r>
            <a:r>
              <a:rPr lang="ru-RU" sz="2800" b="1" dirty="0" smtClean="0"/>
              <a:t>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789901"/>
            <a:ext cx="453650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 Жёлтая тарелка на небе висит.</a:t>
            </a:r>
          </a:p>
          <a:p>
            <a:r>
              <a:rPr lang="ru-RU" dirty="0"/>
              <a:t>Жёлтая тарелка всем тепло </a:t>
            </a:r>
            <a:r>
              <a:rPr lang="ru-RU" dirty="0" smtClean="0"/>
              <a:t>дарит.</a:t>
            </a:r>
          </a:p>
          <a:p>
            <a:endParaRPr lang="ru-RU" dirty="0" smtClean="0"/>
          </a:p>
          <a:p>
            <a:r>
              <a:rPr lang="ru-RU" dirty="0" smtClean="0"/>
              <a:t>2</a:t>
            </a:r>
            <a:r>
              <a:rPr lang="ru-RU" dirty="0"/>
              <a:t>. Ветерок-пастушок затрубил в свой рожок.</a:t>
            </a:r>
          </a:p>
          <a:p>
            <a:r>
              <a:rPr lang="ru-RU" dirty="0" smtClean="0"/>
              <a:t>Собрались овечки у небесной речки.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3. Течёт, течёт - не вытечет,</a:t>
            </a:r>
          </a:p>
          <a:p>
            <a:r>
              <a:rPr lang="ru-RU" dirty="0"/>
              <a:t>Бежит, бежит - не </a:t>
            </a:r>
            <a:r>
              <a:rPr lang="ru-RU" dirty="0" smtClean="0"/>
              <a:t>выбежит.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/>
              <a:t>4</a:t>
            </a:r>
            <a:r>
              <a:rPr lang="ru-RU" dirty="0" smtClean="0"/>
              <a:t>. Как </a:t>
            </a:r>
            <a:r>
              <a:rPr lang="ru-RU" dirty="0"/>
              <a:t>над речкой, над рекой</a:t>
            </a:r>
          </a:p>
          <a:p>
            <a:r>
              <a:rPr lang="ru-RU" dirty="0"/>
              <a:t>Появился вдруг цветной </a:t>
            </a:r>
            <a:endParaRPr lang="ru-RU" dirty="0" smtClean="0"/>
          </a:p>
          <a:p>
            <a:r>
              <a:rPr lang="ru-RU" dirty="0" smtClean="0"/>
              <a:t>Чудо </a:t>
            </a:r>
            <a:r>
              <a:rPr lang="ru-RU" dirty="0"/>
              <a:t>мостик </a:t>
            </a:r>
            <a:r>
              <a:rPr lang="ru-RU" dirty="0" smtClean="0"/>
              <a:t>подвесной.</a:t>
            </a:r>
          </a:p>
          <a:p>
            <a:endParaRPr lang="ru-RU" dirty="0" smtClean="0"/>
          </a:p>
          <a:p>
            <a:r>
              <a:rPr lang="ru-RU" dirty="0" smtClean="0"/>
              <a:t>5</a:t>
            </a:r>
            <a:r>
              <a:rPr lang="ru-RU" dirty="0"/>
              <a:t>. Она под осень умирает.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вновь весною оживает. </a:t>
            </a:r>
            <a:endParaRPr lang="ru-RU" dirty="0" smtClean="0"/>
          </a:p>
          <a:p>
            <a:r>
              <a:rPr lang="ru-RU" dirty="0" smtClean="0"/>
              <a:t>Иглой </a:t>
            </a:r>
            <a:r>
              <a:rPr lang="ru-RU" dirty="0"/>
              <a:t>зелёной выйдет к свету, </a:t>
            </a:r>
            <a:endParaRPr lang="ru-RU" dirty="0" smtClean="0"/>
          </a:p>
          <a:p>
            <a:r>
              <a:rPr lang="ru-RU" dirty="0" smtClean="0"/>
              <a:t>Растёт</a:t>
            </a:r>
            <a:r>
              <a:rPr lang="ru-RU" dirty="0"/>
              <a:t>, цветёт всё лето. </a:t>
            </a:r>
            <a:endParaRPr lang="ru-RU" dirty="0" smtClean="0"/>
          </a:p>
          <a:p>
            <a:r>
              <a:rPr lang="ru-RU" dirty="0" smtClean="0"/>
              <a:t>Коровам </a:t>
            </a:r>
            <a:r>
              <a:rPr lang="ru-RU" dirty="0"/>
              <a:t>без неё - беда: </a:t>
            </a:r>
            <a:endParaRPr lang="ru-RU" dirty="0" smtClean="0"/>
          </a:p>
          <a:p>
            <a:r>
              <a:rPr lang="ru-RU" dirty="0" smtClean="0"/>
              <a:t>Она </a:t>
            </a:r>
            <a:r>
              <a:rPr lang="ru-RU" dirty="0"/>
              <a:t>их главная еда. </a:t>
            </a: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4" name="Picture 2" descr="D:\Документы пользователя\Сад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8" b="10412"/>
          <a:stretch/>
        </p:blipFill>
        <p:spPr bwMode="auto">
          <a:xfrm>
            <a:off x="5161079" y="883471"/>
            <a:ext cx="1933650" cy="163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 пользователя\Сад\Desktop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61" y="1702024"/>
            <a:ext cx="2664296" cy="18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окументы пользователя\Сад\Desktop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9" b="12461"/>
          <a:stretch/>
        </p:blipFill>
        <p:spPr bwMode="auto">
          <a:xfrm>
            <a:off x="3993601" y="3363100"/>
            <a:ext cx="3690207" cy="334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5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231228" y="116632"/>
            <a:ext cx="7301744" cy="4524315"/>
          </a:xfrm>
          <a:prstGeom prst="rect">
            <a:avLst/>
          </a:prstGeom>
          <a:solidFill>
            <a:srgbClr val="FEFAF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 одном мгновении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видеть вечность, 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Огромный мир - в зерне песка,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 единой горсти - бесконечность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И небо - в чашечке цветка.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                                              Уильям Блейк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6" name="Picture 2" descr="D:\Документы пользователя\Сад\Desktop\Борзилова СЮ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6" t="18940" b="23214"/>
          <a:stretch/>
        </p:blipFill>
        <p:spPr bwMode="auto">
          <a:xfrm>
            <a:off x="395536" y="3140968"/>
            <a:ext cx="3672408" cy="362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3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2088232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Кроме </a:t>
            </a:r>
            <a: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плоских рисунков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мы с детьми создаем </a:t>
            </a:r>
            <a: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объемные композиции с помощью цветного песка. Для этого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используем </a:t>
            </a:r>
            <a: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различные стеклянные сосуды, которые 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заполняем </a:t>
            </a:r>
            <a: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цветным песком.</a:t>
            </a:r>
            <a: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cs typeface="Arial" pitchFamily="34" charset="0"/>
              </a:rPr>
              <a:t/>
            </a:r>
            <a:br>
              <a:rPr lang="ru-RU" sz="2400" dirty="0">
                <a:solidFill>
                  <a:srgbClr val="C00000"/>
                </a:solidFill>
                <a:effectLst/>
                <a:latin typeface="Georgia" pitchFamily="18" charset="0"/>
                <a:cs typeface="Arial" pitchFamily="34" charset="0"/>
              </a:rPr>
            </a:br>
            <a:endParaRPr lang="ru-RU" sz="2400" dirty="0"/>
          </a:p>
        </p:txBody>
      </p:sp>
      <p:pic>
        <p:nvPicPr>
          <p:cNvPr id="1026" name="Picture 2" descr="https://podarokmos.ru/wp-content/uploads/a/f/2/af204d6be0675fdf01cd9d88f289644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437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maam.ru/upload/blogs/1810ac3bc49820ccb19294a52e087f8e.jp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76872"/>
            <a:ext cx="3240360" cy="34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60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449430" cy="13681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C00000"/>
                </a:solidFill>
                <a:effectLst/>
              </a:rPr>
              <a:t>Песок – прекрасный материал для творчества. Так появляются на свет замки, лабиринты, картины и скульптуры, созданные из </a:t>
            </a:r>
            <a:r>
              <a:rPr lang="ru-RU" sz="2800" dirty="0" smtClean="0">
                <a:solidFill>
                  <a:srgbClr val="C00000"/>
                </a:solidFill>
                <a:effectLst/>
              </a:rPr>
              <a:t>песка.</a:t>
            </a:r>
            <a:r>
              <a:rPr lang="ru-RU" dirty="0">
                <a:solidFill>
                  <a:srgbClr val="C00000"/>
                </a:solidFill>
                <a:effectLst/>
              </a:rPr>
              <a:t/>
            </a:r>
            <a:br>
              <a:rPr lang="ru-RU" dirty="0">
                <a:solidFill>
                  <a:srgbClr val="C00000"/>
                </a:solidFill>
                <a:effectLst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Феникс\AppData\Local\Microsoft\Windows\INetCache\Content.Word\20220928_164624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3" r="-2425"/>
          <a:stretch/>
        </p:blipFill>
        <p:spPr bwMode="auto">
          <a:xfrm>
            <a:off x="4887741" y="2348880"/>
            <a:ext cx="4176464" cy="4327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Феникс\AppData\Local\Microsoft\Windows\INetCache\Content.Word\20220929_1707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7" r="-9922"/>
          <a:stretch/>
        </p:blipFill>
        <p:spPr bwMode="auto">
          <a:xfrm>
            <a:off x="251520" y="1628800"/>
            <a:ext cx="4636221" cy="4333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48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95536" y="836712"/>
            <a:ext cx="3675567" cy="1284489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Мокрый песок невозможно сыпать струйкой из ладони, зато он может принимать любую нужную нам форму.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81082" cy="449768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4"/>
          </p:nvPr>
        </p:nvSpPr>
        <p:spPr>
          <a:xfrm>
            <a:off x="4716016" y="908720"/>
            <a:ext cx="3383359" cy="792088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Делаем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дорожки и узоры из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песка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9672" y="188640"/>
            <a:ext cx="432048" cy="504056"/>
          </a:xfrm>
        </p:spPr>
        <p:txBody>
          <a:bodyPr/>
          <a:lstStyle/>
          <a:p>
            <a:pPr marL="0" indent="0">
              <a:buNone/>
            </a:pPr>
            <a:r>
              <a:rPr lang="ru-RU" sz="1000" dirty="0">
                <a:solidFill>
                  <a:srgbClr val="C00000"/>
                </a:solidFill>
              </a:rPr>
              <a:t/>
            </a:r>
            <a:br>
              <a:rPr lang="ru-RU" sz="1000" dirty="0">
                <a:solidFill>
                  <a:srgbClr val="C00000"/>
                </a:solidFill>
              </a:rPr>
            </a:br>
            <a:endParaRPr lang="ru-RU" sz="1000" dirty="0"/>
          </a:p>
        </p:txBody>
      </p:sp>
      <p:pic>
        <p:nvPicPr>
          <p:cNvPr id="7" name="Рисунок 6" descr="C:\Users\Феникс\AppData\Local\Microsoft\Windows\INetCache\Content.Word\20220929_16080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/>
          <a:stretch/>
        </p:blipFill>
        <p:spPr bwMode="auto">
          <a:xfrm>
            <a:off x="4644008" y="1700808"/>
            <a:ext cx="42660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Феникс\AppData\Local\Microsoft\Windows\INetCache\Content.Word\20220929_1556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032448" cy="4488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 1"/>
          <p:cNvSpPr>
            <a:spLocks noGrp="1"/>
          </p:cNvSpPr>
          <p:nvPr>
            <p:ph type="body" idx="1"/>
          </p:nvPr>
        </p:nvSpPr>
        <p:spPr>
          <a:xfrm>
            <a:off x="2987824" y="188640"/>
            <a:ext cx="3600400" cy="5345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b="0" dirty="0"/>
              <a:t> </a:t>
            </a:r>
            <a:r>
              <a:rPr lang="ru-RU" dirty="0">
                <a:solidFill>
                  <a:srgbClr val="C00000"/>
                </a:solidFill>
              </a:rPr>
              <a:t>Песок сухой и </a:t>
            </a:r>
            <a:r>
              <a:rPr lang="ru-RU" dirty="0" smtClean="0">
                <a:solidFill>
                  <a:srgbClr val="C00000"/>
                </a:solidFill>
              </a:rPr>
              <a:t>мокрый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6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65592" y="2564904"/>
            <a:ext cx="1108188" cy="1588214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83568" y="5013176"/>
            <a:ext cx="15841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 descr="C:\Users\Феникс\Downloads\IMG_20220927_201953_540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22855" r="13569" b="11666"/>
          <a:stretch/>
        </p:blipFill>
        <p:spPr bwMode="auto">
          <a:xfrm>
            <a:off x="3995936" y="2924944"/>
            <a:ext cx="5012912" cy="37532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Феникс\Downloads\2022-09-28-13-06-34 (2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7" r="9236"/>
          <a:stretch/>
        </p:blipFill>
        <p:spPr bwMode="auto">
          <a:xfrm>
            <a:off x="171988" y="404664"/>
            <a:ext cx="4191511" cy="3749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D:\Документы пользователя\Сад\Desktop\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8"/>
          <a:stretch/>
        </p:blipFill>
        <p:spPr bwMode="auto">
          <a:xfrm>
            <a:off x="5580112" y="184318"/>
            <a:ext cx="2831976" cy="261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Феникс\AppData\Local\Microsoft\Windows\INetCache\Content.Word\20220930_16182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t="20565" r="1300" b="33950"/>
          <a:stretch/>
        </p:blipFill>
        <p:spPr bwMode="auto">
          <a:xfrm>
            <a:off x="4499208" y="788804"/>
            <a:ext cx="4623435" cy="36055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37453" y="188640"/>
            <a:ext cx="40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49728" y="908720"/>
            <a:ext cx="4249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/>
              <a:t>При создании композиций </a:t>
            </a:r>
          </a:p>
          <a:p>
            <a:pPr lvl="0" algn="ctr"/>
            <a:r>
              <a:rPr lang="ru-RU" sz="2400" b="1" dirty="0" smtClean="0"/>
              <a:t>на песке </a:t>
            </a:r>
            <a:r>
              <a:rPr lang="ru-RU" sz="2400" b="1" dirty="0" smtClean="0">
                <a:solidFill>
                  <a:prstClr val="black"/>
                </a:solidFill>
              </a:rPr>
              <a:t>развиваем у детей речевые способности - побуждаем детей к озвучиванию действий.</a:t>
            </a:r>
            <a:endParaRPr lang="ru-RU" sz="2400" b="1" dirty="0">
              <a:solidFill>
                <a:prstClr val="black"/>
              </a:solidFill>
            </a:endParaRPr>
          </a:p>
          <a:p>
            <a:pPr lvl="0" algn="ctr"/>
            <a:endParaRPr lang="ru-RU" sz="2400" b="1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D:\Документы пользователя\Сад\Desktop\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91"/>
          <a:stretch/>
        </p:blipFill>
        <p:spPr bwMode="auto">
          <a:xfrm>
            <a:off x="395536" y="3421247"/>
            <a:ext cx="468223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7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5373216"/>
            <a:ext cx="8424935" cy="926975"/>
          </a:xfrm>
        </p:spPr>
        <p:txBody>
          <a:bodyPr/>
          <a:lstStyle/>
          <a:p>
            <a:pPr marL="0" indent="0" algn="l">
              <a:buNone/>
            </a:pPr>
            <a:endParaRPr lang="ru-RU" sz="2000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53396" t="5287" r="7685" b="31739"/>
          <a:stretch/>
        </p:blipFill>
        <p:spPr bwMode="auto">
          <a:xfrm>
            <a:off x="251520" y="1340768"/>
            <a:ext cx="2520280" cy="35034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4" descr="https://www.maam.ru/upload/blogs/detsad-231512-1415114423.jp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t="4570" r="18996" b="3763"/>
          <a:stretch/>
        </p:blipFill>
        <p:spPr bwMode="auto">
          <a:xfrm>
            <a:off x="3018313" y="1844824"/>
            <a:ext cx="2665308" cy="34750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Объект 6" descr="https://labigr.ru/upload/iblock/48a/96t2wer56hnx0crqiyyquc3lcpzl9frw.JPEG"/>
          <p:cNvPicPr>
            <a:picLocks noGrp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3204261" cy="351564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Текст 3"/>
          <p:cNvSpPr>
            <a:spLocks noGrp="1"/>
          </p:cNvSpPr>
          <p:nvPr>
            <p:ph type="body" idx="1"/>
          </p:nvPr>
        </p:nvSpPr>
        <p:spPr>
          <a:xfrm>
            <a:off x="684213" y="404813"/>
            <a:ext cx="7848600" cy="568325"/>
          </a:xfrm>
        </p:spPr>
        <p:txBody>
          <a:bodyPr/>
          <a:lstStyle/>
          <a:p>
            <a:r>
              <a:rPr lang="ru-RU" sz="4000" dirty="0" smtClean="0">
                <a:solidFill>
                  <a:srgbClr val="FF0000"/>
                </a:solidFill>
              </a:rPr>
              <a:t>Н</a:t>
            </a:r>
            <a:r>
              <a:rPr lang="ru-RU" sz="4000" dirty="0" smtClean="0">
                <a:solidFill>
                  <a:srgbClr val="00B050"/>
                </a:solidFill>
              </a:rPr>
              <a:t>А</a:t>
            </a:r>
            <a:r>
              <a:rPr lang="ru-RU" sz="4000" dirty="0" smtClean="0">
                <a:solidFill>
                  <a:srgbClr val="C00000"/>
                </a:solidFill>
              </a:rPr>
              <a:t>Ш</a:t>
            </a:r>
            <a:r>
              <a:rPr lang="ru-RU" sz="4000" dirty="0" smtClean="0">
                <a:solidFill>
                  <a:srgbClr val="00B0F0"/>
                </a:solidFill>
              </a:rPr>
              <a:t>И</a:t>
            </a:r>
            <a:r>
              <a:rPr lang="ru-RU" sz="4000" dirty="0" smtClean="0">
                <a:solidFill>
                  <a:srgbClr val="C00000"/>
                </a:solidFill>
              </a:rPr>
              <a:t> П</a:t>
            </a:r>
            <a:r>
              <a:rPr lang="ru-RU" sz="4000" dirty="0" smtClean="0">
                <a:solidFill>
                  <a:srgbClr val="FFC000"/>
                </a:solidFill>
              </a:rPr>
              <a:t>Е</a:t>
            </a:r>
            <a:r>
              <a:rPr lang="ru-RU" sz="4000" dirty="0" smtClean="0">
                <a:solidFill>
                  <a:srgbClr val="00B050"/>
                </a:solidFill>
              </a:rPr>
              <a:t>С</a:t>
            </a:r>
            <a:r>
              <a:rPr lang="ru-RU" sz="4000" dirty="0" smtClean="0">
                <a:solidFill>
                  <a:srgbClr val="0070C0"/>
                </a:solidFill>
              </a:rPr>
              <a:t>О</a:t>
            </a:r>
            <a:r>
              <a:rPr lang="ru-RU" sz="4000" dirty="0" smtClean="0">
                <a:solidFill>
                  <a:srgbClr val="FF0000"/>
                </a:solidFill>
              </a:rPr>
              <a:t>Ч</a:t>
            </a:r>
            <a:r>
              <a:rPr lang="ru-RU" sz="4000" dirty="0" smtClean="0">
                <a:solidFill>
                  <a:srgbClr val="7030A0"/>
                </a:solidFill>
              </a:rPr>
              <a:t>Н</a:t>
            </a:r>
            <a:r>
              <a:rPr lang="ru-RU" sz="4000" dirty="0" smtClean="0">
                <a:solidFill>
                  <a:srgbClr val="00B050"/>
                </a:solidFill>
              </a:rPr>
              <a:t>Ы</a:t>
            </a:r>
            <a:r>
              <a:rPr lang="ru-RU" sz="4000" dirty="0" smtClean="0">
                <a:solidFill>
                  <a:srgbClr val="FFC000"/>
                </a:solidFill>
              </a:rPr>
              <a:t>Е </a:t>
            </a:r>
            <a:r>
              <a:rPr lang="ru-RU" sz="4000" dirty="0">
                <a:solidFill>
                  <a:srgbClr val="C00000"/>
                </a:solidFill>
              </a:rPr>
              <a:t>Ф</a:t>
            </a:r>
            <a:r>
              <a:rPr lang="ru-RU" sz="4000" dirty="0">
                <a:solidFill>
                  <a:srgbClr val="00B0F0"/>
                </a:solidFill>
              </a:rPr>
              <a:t>А</a:t>
            </a:r>
            <a:r>
              <a:rPr lang="ru-RU" sz="4000" dirty="0">
                <a:solidFill>
                  <a:srgbClr val="00B050"/>
                </a:solidFill>
              </a:rPr>
              <a:t>Н</a:t>
            </a:r>
            <a:r>
              <a:rPr lang="ru-RU" sz="4000" dirty="0">
                <a:solidFill>
                  <a:srgbClr val="FFC000"/>
                </a:solidFill>
              </a:rPr>
              <a:t>Т</a:t>
            </a:r>
            <a:r>
              <a:rPr lang="ru-RU" sz="4000" dirty="0">
                <a:solidFill>
                  <a:srgbClr val="7030A0"/>
                </a:solidFill>
              </a:rPr>
              <a:t>А</a:t>
            </a:r>
            <a:r>
              <a:rPr lang="ru-RU" sz="4000" dirty="0">
                <a:solidFill>
                  <a:srgbClr val="FF0000"/>
                </a:solidFill>
              </a:rPr>
              <a:t>З</a:t>
            </a:r>
            <a:r>
              <a:rPr lang="ru-RU" sz="4000" dirty="0">
                <a:solidFill>
                  <a:srgbClr val="0070C0"/>
                </a:solidFill>
              </a:rPr>
              <a:t>И</a:t>
            </a:r>
            <a:r>
              <a:rPr lang="ru-RU" sz="4000" dirty="0">
                <a:solidFill>
                  <a:srgbClr val="FF0000"/>
                </a:solidFill>
              </a:rPr>
              <a:t>И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6414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Феникс\AppData\Local\Microsoft\Windows\INetCache\Content.Word\20220930_1557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0" r="3041" b="8705"/>
          <a:stretch/>
        </p:blipFill>
        <p:spPr bwMode="auto">
          <a:xfrm>
            <a:off x="1243511" y="1358771"/>
            <a:ext cx="6624736" cy="53825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404664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Игра «Мы песочек очищали,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за </a:t>
            </a:r>
            <a:r>
              <a:rPr lang="ru-RU" sz="2800" b="1" dirty="0">
                <a:solidFill>
                  <a:srgbClr val="C00000"/>
                </a:solidFill>
              </a:rPr>
              <a:t>минуту </a:t>
            </a:r>
            <a:r>
              <a:rPr lang="ru-RU" sz="2800" b="1" dirty="0" smtClean="0">
                <a:solidFill>
                  <a:srgbClr val="C00000"/>
                </a:solidFill>
              </a:rPr>
              <a:t>успевали»</a:t>
            </a:r>
          </a:p>
        </p:txBody>
      </p:sp>
    </p:spTree>
    <p:extLst>
      <p:ext uri="{BB962C8B-B14F-4D97-AF65-F5344CB8AC3E}">
        <p14:creationId xmlns:p14="http://schemas.microsoft.com/office/powerpoint/2010/main" val="240918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332656"/>
            <a:ext cx="4752528" cy="57606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Подвижная игра «Песчинки» 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1052736"/>
            <a:ext cx="82809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приглашаю вас на игру. Вокруг себя повернись и в песчинки превратись. Вот как много у нас песка. Весь песок сухой. Он сыпучий. Вдруг подул сильный ветер. Все песчинки поднялись кверху и закружились, полетели.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кружатся. </a:t>
            </a:r>
            <a:endParaRPr lang="ru-RU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Ветер притих, и песчинки осторожно опустились на землю.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садятся на корточки. </a:t>
            </a:r>
            <a:endParaRPr lang="ru-RU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Вдруг вновь подул ветер и поднял весь песок вверх. Полетели песчинки, закружились.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кружатся</a:t>
            </a:r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Посмотрела в окно хозяйка и думает: что-то пыльно на улице, песок летит в лицо. Взяла она лейку с водой, да и стала песок поливать. Поливает она песок водой. Песчинки намокают и опускаются на землю. </a:t>
            </a:r>
            <a:r>
              <a:rPr lang="ru-RU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садятся на корточки. </a:t>
            </a:r>
            <a:endParaRPr lang="ru-RU" b="1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Мокрый песок не сыпучий. Из него можно лепить. Возьмитесь за руки и образуйте круг-каравай. Дети берутся за руки и образуют круг.</a:t>
            </a:r>
          </a:p>
        </p:txBody>
      </p:sp>
    </p:spTree>
    <p:extLst>
      <p:ext uri="{BB962C8B-B14F-4D97-AF65-F5344CB8AC3E}">
        <p14:creationId xmlns:p14="http://schemas.microsoft.com/office/powerpoint/2010/main" val="36903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окументы пользователя\Сад\Desktop\16651256048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4" b="32170"/>
          <a:stretch/>
        </p:blipFill>
        <p:spPr bwMode="auto">
          <a:xfrm>
            <a:off x="323528" y="332656"/>
            <a:ext cx="3912822" cy="29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окументы пользователя\Сад\Desktop\16651258276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05" b="23955"/>
          <a:stretch/>
        </p:blipFill>
        <p:spPr bwMode="auto">
          <a:xfrm>
            <a:off x="4818601" y="332657"/>
            <a:ext cx="3864243" cy="295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Документы пользователя\Сад\Desktop\166512577787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05"/>
          <a:stretch/>
        </p:blipFill>
        <p:spPr bwMode="auto">
          <a:xfrm>
            <a:off x="2699792" y="3573016"/>
            <a:ext cx="3678796" cy="310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94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сделанный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детьми: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Песок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это очень мелкие камешки разного цвета,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формы, разного размера;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песке можно найти мелкие частички металла.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Песок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тяжёлый – он опускается на дно баночки;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пыль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лёгкая – осталась на поверхности,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размешивании окрасила воду;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мокрый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песок меняет цвет.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Песок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хорошо пропускает воду;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влажного песка можно лепить предметы, 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сухой не держит форму.</a:t>
            </a:r>
          </a:p>
        </p:txBody>
      </p:sp>
      <p:pic>
        <p:nvPicPr>
          <p:cNvPr id="13314" name="Picture 2" descr="D:\Документы пользователя\Сад\Desktop\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/>
          <a:stretch/>
        </p:blipFill>
        <p:spPr bwMode="auto">
          <a:xfrm>
            <a:off x="6588224" y="4653136"/>
            <a:ext cx="2247543" cy="19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окументы пользователя\Сад\Desktop\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49423"/>
            <a:ext cx="2816829" cy="211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22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35697" y="260648"/>
            <a:ext cx="720079" cy="7920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6040" y="188639"/>
            <a:ext cx="4320480" cy="49552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Цель:</a:t>
            </a:r>
            <a:r>
              <a:rPr lang="ru-RU" sz="3600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Познакомить </a:t>
            </a:r>
            <a:r>
              <a:rPr lang="ru-RU" sz="3600" b="1" dirty="0">
                <a:solidFill>
                  <a:srgbClr val="C00000"/>
                </a:solidFill>
              </a:rPr>
              <a:t>детей с песком как с природным </a:t>
            </a:r>
            <a:r>
              <a:rPr lang="ru-RU" sz="3600" b="1" dirty="0" smtClean="0">
                <a:solidFill>
                  <a:srgbClr val="C00000"/>
                </a:solidFill>
              </a:rPr>
              <a:t>материалом и его </a:t>
            </a:r>
            <a:r>
              <a:rPr lang="ru-RU" sz="3600" b="1" dirty="0">
                <a:solidFill>
                  <a:srgbClr val="C00000"/>
                </a:solidFill>
              </a:rPr>
              <a:t>составом, дать представления о свойствах песка.</a:t>
            </a:r>
          </a:p>
          <a:p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8" name="Picture 4" descr="D:\Документы пользователя\Сад\Desktop\Борзилова СЮ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0"/>
          <a:stretch/>
        </p:blipFill>
        <p:spPr bwMode="auto">
          <a:xfrm>
            <a:off x="4788024" y="2492896"/>
            <a:ext cx="4248472" cy="419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25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260648"/>
            <a:ext cx="8424936" cy="19442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324791" y="184079"/>
            <a:ext cx="8496944" cy="1012674"/>
          </a:xfrm>
          <a:prstGeom prst="flowChartPunchedTap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Из выше сказанного следует:</a:t>
            </a:r>
          </a:p>
          <a:p>
            <a:pPr algn="ctr"/>
            <a:endParaRPr lang="ru-RU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316245" y="1196753"/>
            <a:ext cx="8496944" cy="2520281"/>
          </a:xfrm>
          <a:prstGeom prst="flowChartPunchedTap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становятся самостоятельнее, успешнее, расширяется круг их интересов, они инициативны в выдвижении и проверке гипотез. </a:t>
            </a:r>
            <a:endParaRPr lang="ru-RU" sz="2800" b="1" dirty="0"/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316245" y="3501008"/>
            <a:ext cx="8496944" cy="2880320"/>
          </a:xfrm>
          <a:prstGeom prst="flowChartPunched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lvl="0" algn="ctr">
              <a:spcBef>
                <a:spcPct val="20000"/>
              </a:spcBef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познавательно-исследовательской деятельности проводятся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соответствии с программой воспитания по формированию разносторонне развитой личности и закладывают в детях качества успешных исследователей.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49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969288"/>
          </a:xfrm>
        </p:spPr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r="6653"/>
          <a:stretch/>
        </p:blipFill>
        <p:spPr bwMode="auto">
          <a:xfrm>
            <a:off x="611560" y="0"/>
            <a:ext cx="7884368" cy="687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D:\Документы пользователя\Сад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72816"/>
            <a:ext cx="1907704" cy="172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5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74998" y="332656"/>
            <a:ext cx="7964871" cy="6124754"/>
          </a:xfrm>
          <a:prstGeom prst="rect">
            <a:avLst/>
          </a:prstGeom>
          <a:solidFill>
            <a:srgbClr val="FEFAF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достижения поставленной цели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решаются следующие задачи: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Учить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детей выделять и ставить проблему, которую необходимо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разрешить; 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предлагать возможные решения, проверять эти возможные решения практическим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путем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Способствовать внедрению в практику работы  инновационных методик и технологий, направленных на всестороннее развитие личности ребёнка-дошкольника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•  Развивать кинестетическую чувствительность и мелкую моторику рук;</a:t>
            </a:r>
            <a:r>
              <a:rPr lang="ru-RU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• Развивать речевую активность, коммуникативные навыки, внимание, </a:t>
            </a: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память.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0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yslide.ru/documents_7/fef39f6d0d38e853a479601579c37f88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6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3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kirgizskaski.ru/wp-content/uploads/4/2/a/42a90dfbc7cf18c15c14ab90b29239f9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2" y="3284984"/>
            <a:ext cx="5158740" cy="309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rulend.ru/images/products/40/46/10/4046109-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363" y="2852936"/>
            <a:ext cx="3780000" cy="38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7504" y="404664"/>
            <a:ext cx="892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группе создан уголок экспериментирования, </a:t>
            </a:r>
          </a:p>
          <a:p>
            <a:pPr algn="ctr"/>
            <a:r>
              <a:rPr lang="ru-RU" sz="2400" b="1" dirty="0" smtClean="0"/>
              <a:t>где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/>
              <a:t>созданы благоприятные условия </a:t>
            </a:r>
            <a:r>
              <a:rPr lang="ru-RU" sz="2400" b="1" dirty="0"/>
              <a:t>для практических исследований воспитанников и заинтересованности детей в самостоятельном поиске </a:t>
            </a:r>
            <a:r>
              <a:rPr lang="ru-RU" sz="2400" b="1" dirty="0" smtClean="0"/>
              <a:t>информации. Когда мы собираемся экспериментировать с песком, мы «отправляемся» </a:t>
            </a:r>
          </a:p>
          <a:p>
            <a:pPr algn="ctr"/>
            <a:r>
              <a:rPr lang="ru-RU" sz="2400" b="1" dirty="0" smtClean="0"/>
              <a:t>в </a:t>
            </a:r>
            <a:r>
              <a:rPr lang="ru-RU" sz="2400" b="1" i="1" dirty="0" smtClean="0"/>
              <a:t>«Песочную страну».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124318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786409" y="260648"/>
            <a:ext cx="7668344" cy="5693866"/>
          </a:xfrm>
          <a:prstGeom prst="rect">
            <a:avLst/>
          </a:prstGeom>
          <a:solidFill>
            <a:srgbClr val="FEFAF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Введение в игровую среду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(</a:t>
            </a:r>
            <a:r>
              <a:rPr lang="ru-RU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ahoma" pitchFamily="34" charset="0"/>
              </a:rPr>
              <a:t>д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ля активизации внимания ребенка в начале игры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предлагаются стихотворные вступления)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eorgia" pitchFamily="18" charset="0"/>
              <a:ea typeface="Times New Roman" pitchFamily="18" charset="0"/>
              <a:cs typeface="Tahom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В ладошки наши посмотри,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В них доброту, любовь найди.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Чтоб злодеев побеждать,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Мало просто много знать.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Надо быть активным,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Смелым, добрым, сильным.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А еще желательно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Делать все внимательно!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5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5040559" cy="172819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Для мотивации детей к деятельности я также использую загадки и стишки о песке: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68155" y="1772816"/>
            <a:ext cx="3528392" cy="2448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800" dirty="0"/>
              <a:t>Из камней он появился, </a:t>
            </a:r>
            <a:endParaRPr lang="ru-RU" sz="1800" dirty="0" smtClean="0"/>
          </a:p>
          <a:p>
            <a:pPr marL="45720" indent="0">
              <a:buNone/>
            </a:pPr>
            <a:r>
              <a:rPr lang="ru-RU" sz="1800" dirty="0" smtClean="0"/>
              <a:t>Зёрнами </a:t>
            </a:r>
            <a:r>
              <a:rPr lang="ru-RU" sz="1800" dirty="0"/>
              <a:t>на свет явился: </a:t>
            </a:r>
            <a:endParaRPr lang="ru-RU" sz="1800" dirty="0" smtClean="0"/>
          </a:p>
          <a:p>
            <a:pPr marL="45720" indent="0">
              <a:buNone/>
            </a:pPr>
            <a:r>
              <a:rPr lang="ru-RU" sz="1800" dirty="0" smtClean="0"/>
              <a:t>Жёлтый</a:t>
            </a:r>
            <a:r>
              <a:rPr lang="ru-RU" sz="1800" dirty="0"/>
              <a:t>, красный, </a:t>
            </a:r>
            <a:r>
              <a:rPr lang="ru-RU" sz="1800" dirty="0" smtClean="0"/>
              <a:t>белый</a:t>
            </a:r>
          </a:p>
          <a:p>
            <a:pPr marL="45720" indent="0">
              <a:buNone/>
            </a:pPr>
            <a:r>
              <a:rPr lang="ru-RU" sz="1800" dirty="0" smtClean="0"/>
              <a:t>Или светло-серый. </a:t>
            </a:r>
          </a:p>
          <a:p>
            <a:pPr marL="45720" indent="0">
              <a:buNone/>
            </a:pPr>
            <a:r>
              <a:rPr lang="ru-RU" sz="1800" dirty="0" smtClean="0"/>
              <a:t>То </a:t>
            </a:r>
            <a:r>
              <a:rPr lang="ru-RU" sz="1800" dirty="0"/>
              <a:t>морской он, то – речной. </a:t>
            </a:r>
            <a:endParaRPr lang="ru-RU" sz="1800" dirty="0" smtClean="0"/>
          </a:p>
          <a:p>
            <a:pPr marL="45720" indent="0">
              <a:buNone/>
            </a:pPr>
            <a:r>
              <a:rPr lang="ru-RU" sz="1800" dirty="0" smtClean="0"/>
              <a:t>Отгадайте</a:t>
            </a:r>
            <a:r>
              <a:rPr lang="ru-RU" sz="1800" dirty="0"/>
              <a:t>, кто такой! </a:t>
            </a:r>
            <a:r>
              <a:rPr lang="ru-RU" sz="1800" dirty="0" smtClean="0"/>
              <a:t>   (</a:t>
            </a:r>
            <a:r>
              <a:rPr lang="ru-RU" sz="1800" dirty="0"/>
              <a:t>Песок)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652120" y="188640"/>
            <a:ext cx="3312368" cy="4248472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dirty="0" smtClean="0"/>
              <a:t>Лежал </a:t>
            </a:r>
            <a:r>
              <a:rPr lang="ru-RU" dirty="0"/>
              <a:t>песок, </a:t>
            </a:r>
            <a:r>
              <a:rPr lang="ru-RU" dirty="0" smtClean="0"/>
              <a:t>Скучал </a:t>
            </a:r>
            <a:r>
              <a:rPr lang="ru-RU" dirty="0"/>
              <a:t>песок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Сто </a:t>
            </a:r>
            <a:r>
              <a:rPr lang="ru-RU" dirty="0"/>
              <a:t>тысяч лет, наверно.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Он </a:t>
            </a:r>
            <a:r>
              <a:rPr lang="ru-RU" dirty="0"/>
              <a:t>был ужасно одинок</a:t>
            </a:r>
            <a:r>
              <a:rPr lang="ru-RU" dirty="0" smtClean="0"/>
              <a:t>,</a:t>
            </a:r>
          </a:p>
          <a:p>
            <a:pPr marL="45720" indent="0">
              <a:buNone/>
            </a:pPr>
            <a:r>
              <a:rPr lang="ru-RU" dirty="0" smtClean="0"/>
              <a:t>И </a:t>
            </a:r>
            <a:r>
              <a:rPr lang="ru-RU" dirty="0"/>
              <a:t>это было скверно.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Не </a:t>
            </a:r>
            <a:r>
              <a:rPr lang="ru-RU" dirty="0"/>
              <a:t>в радость были песни гроз,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Не </a:t>
            </a:r>
            <a:r>
              <a:rPr lang="ru-RU" dirty="0"/>
              <a:t>в радость - дождь из тучек.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Скучал </a:t>
            </a:r>
            <a:r>
              <a:rPr lang="ru-RU" dirty="0"/>
              <a:t>в жару, скучал в мороз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Весь </a:t>
            </a:r>
            <a:r>
              <a:rPr lang="ru-RU" dirty="0"/>
              <a:t>мир песку был скучен...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И </a:t>
            </a:r>
            <a:r>
              <a:rPr lang="ru-RU" dirty="0"/>
              <a:t>так ещё сто тысяч лет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Хранил </a:t>
            </a:r>
            <a:r>
              <a:rPr lang="ru-RU" dirty="0"/>
              <a:t>бы он унынье</a:t>
            </a:r>
            <a:r>
              <a:rPr lang="ru-RU" dirty="0" smtClean="0"/>
              <a:t>,</a:t>
            </a:r>
          </a:p>
          <a:p>
            <a:pPr marL="45720" indent="0">
              <a:buNone/>
            </a:pPr>
            <a:r>
              <a:rPr lang="ru-RU" dirty="0" smtClean="0"/>
              <a:t>Но </a:t>
            </a:r>
            <a:r>
              <a:rPr lang="ru-RU" dirty="0"/>
              <a:t>был доставлен к нам чуть свет</a:t>
            </a:r>
            <a:r>
              <a:rPr lang="ru-RU" dirty="0" smtClean="0"/>
              <a:t>,</a:t>
            </a:r>
          </a:p>
          <a:p>
            <a:pPr marL="45720" indent="0">
              <a:buNone/>
            </a:pPr>
            <a:r>
              <a:rPr lang="ru-RU" dirty="0" smtClean="0"/>
              <a:t>И </a:t>
            </a:r>
            <a:r>
              <a:rPr lang="ru-RU" dirty="0"/>
              <a:t>не скучает, вовсе нет</a:t>
            </a:r>
            <a:r>
              <a:rPr lang="ru-RU" dirty="0" smtClean="0"/>
              <a:t>,</a:t>
            </a:r>
          </a:p>
          <a:p>
            <a:pPr marL="45720" indent="0">
              <a:buNone/>
            </a:pPr>
            <a:r>
              <a:rPr lang="ru-RU" dirty="0" smtClean="0"/>
              <a:t>В </a:t>
            </a:r>
            <a:r>
              <a:rPr lang="ru-RU" dirty="0"/>
              <a:t>песочнице отныне. </a:t>
            </a:r>
            <a:endParaRPr lang="ru-RU" dirty="0" smtClean="0"/>
          </a:p>
          <a:p>
            <a:pPr marL="45720" indent="0" algn="r">
              <a:buNone/>
            </a:pPr>
            <a:r>
              <a:rPr lang="ru-RU" dirty="0" smtClean="0"/>
              <a:t>В</a:t>
            </a:r>
            <a:r>
              <a:rPr lang="ru-RU" dirty="0"/>
              <a:t>. Бредихин 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050" name="Picture 2" descr="D:\Документы пользователя\Сад\Desktop\Борзилова СЮ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47"/>
          <a:stretch/>
        </p:blipFill>
        <p:spPr bwMode="auto">
          <a:xfrm>
            <a:off x="611560" y="4077072"/>
            <a:ext cx="3217647" cy="20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/>
          <a:stretch/>
        </p:blipFill>
        <p:spPr bwMode="auto">
          <a:xfrm>
            <a:off x="4572000" y="3649054"/>
            <a:ext cx="2926829" cy="3131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1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39552" y="188640"/>
            <a:ext cx="7956376" cy="5472608"/>
          </a:xfrm>
          <a:prstGeom prst="rect">
            <a:avLst/>
          </a:prstGeom>
          <a:solidFill>
            <a:srgbClr val="FEFAF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Правила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ahoma" pitchFamily="34" charset="0"/>
              </a:rPr>
              <a:t>(н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еобходимо ознакомить детей с правилами игры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в </a:t>
            </a:r>
            <a:r>
              <a:rPr lang="ru-RU" sz="2000" i="1" dirty="0" smtClean="0">
                <a:solidFill>
                  <a:srgbClr val="000000"/>
                </a:solidFill>
                <a:latin typeface="Georgia" pitchFamily="18" charset="0"/>
                <a:ea typeface="Times New Roman" pitchFamily="18" charset="0"/>
                <a:cs typeface="Tahoma" pitchFamily="34" charset="0"/>
              </a:rPr>
              <a:t>«П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есочной стране»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Здесь нельзя кусаться, драться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И в глаза песком кидаться!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Стран чужих не разорять!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Песок — мирная страна.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Можно строить и чудить,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Можно много сотворить: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Горы, реки и моря,</a:t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Чтобы жизнь вокруг была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DE104B"/>
                </a:solidFill>
                <a:effectLst/>
                <a:latin typeface="Georgia" pitchFamily="18" charset="0"/>
                <a:ea typeface="Times New Roman" pitchFamily="18" charset="0"/>
                <a:cs typeface="Tahoma" pitchFamily="34" charset="0"/>
              </a:rPr>
              <a:t>     Дети, поняли меня?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DE104B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1086</TotalTime>
  <Words>1121</Words>
  <Application>Microsoft Office PowerPoint</Application>
  <PresentationFormat>Экран (4:3)</PresentationFormat>
  <Paragraphs>185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Воздушный поток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мотивации детей к деятельности я также использую загадки и стишки о песке: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Песочные часы                     Андрей Усачёв   Люблю часы песочные.  Пускай они неточные...  Но радуют приятно взгляд,  И время может течь назад!</vt:lpstr>
      <vt:lpstr>Презентация PowerPoint</vt:lpstr>
      <vt:lpstr>«Песочная страна» (рисование  песком) </vt:lpstr>
      <vt:lpstr>Презентация PowerPoint</vt:lpstr>
      <vt:lpstr>Презентация PowerPoint</vt:lpstr>
      <vt:lpstr>Презентация PowerPoint</vt:lpstr>
      <vt:lpstr>Кроме плоских рисунков мы с детьми создаем объемные композиции с помощью цветного песка. Для этого используем различные стеклянные сосуды, которые заполняем цветным песком. </vt:lpstr>
      <vt:lpstr>Песок – прекрасный материал для творчества. Так появляются на свет замки, лабиринты, картины и скульптуры, созданные из песка.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Подвижная игра «Песчинки»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ПЕСОЧНЫЕ ФАНТАЗИИ</dc:title>
  <dc:creator>Феникс</dc:creator>
  <cp:lastModifiedBy>САД</cp:lastModifiedBy>
  <cp:revision>105</cp:revision>
  <dcterms:created xsi:type="dcterms:W3CDTF">2022-09-30T17:43:43Z</dcterms:created>
  <dcterms:modified xsi:type="dcterms:W3CDTF">2022-10-10T09:23:11Z</dcterms:modified>
</cp:coreProperties>
</file>