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5" r:id="rId3"/>
    <p:sldId id="256" r:id="rId4"/>
    <p:sldId id="257" r:id="rId5"/>
    <p:sldId id="258" r:id="rId6"/>
    <p:sldId id="259" r:id="rId7"/>
    <p:sldId id="26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524328" cy="114300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Игра: «Начало слова за тобой». Назови </a:t>
            </a:r>
            <a:r>
              <a:rPr lang="ru-RU" sz="3200" i="1" dirty="0" smtClean="0"/>
              <a:t>какое слово </a:t>
            </a:r>
            <a:r>
              <a:rPr lang="ru-RU" sz="3200" i="1" dirty="0" smtClean="0"/>
              <a:t>получилось.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Ребёнок:                Взрослый:              </a:t>
            </a:r>
            <a:r>
              <a:rPr lang="ru-RU" dirty="0" smtClean="0"/>
              <a:t>Ребёнок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БА </a:t>
            </a:r>
            <a:r>
              <a:rPr lang="ru-RU" dirty="0" smtClean="0"/>
              <a:t>                         лет                          балет</a:t>
            </a:r>
          </a:p>
          <a:p>
            <a:pPr>
              <a:buNone/>
            </a:pPr>
            <a:r>
              <a:rPr lang="ru-RU" dirty="0" smtClean="0"/>
              <a:t>                               тон                          батон</a:t>
            </a:r>
          </a:p>
          <a:p>
            <a:pPr>
              <a:buNone/>
            </a:pPr>
            <a:r>
              <a:rPr lang="ru-RU" dirty="0" smtClean="0"/>
              <a:t>                               </a:t>
            </a:r>
            <a:r>
              <a:rPr lang="ru-RU" dirty="0" err="1" smtClean="0"/>
              <a:t>нан</a:t>
            </a:r>
            <a:r>
              <a:rPr lang="ru-RU" dirty="0" smtClean="0"/>
              <a:t>                          </a:t>
            </a:r>
            <a:r>
              <a:rPr lang="ru-RU" dirty="0" smtClean="0"/>
              <a:t>банан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dirty="0" err="1" smtClean="0"/>
              <a:t>гет</a:t>
            </a:r>
            <a:r>
              <a:rPr lang="ru-RU" dirty="0" smtClean="0"/>
              <a:t>                           багет</a:t>
            </a:r>
          </a:p>
          <a:p>
            <a:pPr>
              <a:buNone/>
            </a:pPr>
            <a:r>
              <a:rPr lang="ru-RU" dirty="0" smtClean="0"/>
              <a:t>                               ран                          баран</a:t>
            </a:r>
          </a:p>
          <a:p>
            <a:pPr>
              <a:buNone/>
            </a:pPr>
            <a:r>
              <a:rPr lang="ru-RU" dirty="0" smtClean="0"/>
              <a:t>                               тут                           батут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О ком говорят о девочке </a:t>
            </a:r>
            <a:r>
              <a:rPr lang="ru-RU" sz="2800" dirty="0" smtClean="0"/>
              <a:t>Васе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или о мальчике </a:t>
            </a:r>
            <a:r>
              <a:rPr lang="ru-RU" sz="2800" dirty="0" smtClean="0"/>
              <a:t>Васе.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Рассмотри картинки и покажи где: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709160"/>
          </a:xfrm>
        </p:spPr>
        <p:txBody>
          <a:bodyPr/>
          <a:lstStyle/>
          <a:p>
            <a:pPr lvl="0">
              <a:buNone/>
              <a:defRPr/>
            </a:pPr>
            <a:r>
              <a:rPr lang="ru-RU" dirty="0" smtClean="0"/>
              <a:t>Вася разозлился. Вася обрадовалась. Вася загрустила. Вася испугался. Вася обрадовался. Вася испугалась. Вася загрустил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В</a:t>
            </a:r>
            <a:r>
              <a:rPr lang="ru-RU" dirty="0" smtClean="0"/>
              <a:t>ася разозлилась.</a:t>
            </a:r>
            <a:endParaRPr lang="ru-RU" dirty="0" smtClean="0"/>
          </a:p>
        </p:txBody>
      </p:sp>
      <p:pic>
        <p:nvPicPr>
          <p:cNvPr id="3074" name="Picture 2" descr="C:\Users\Данила\Pictures\Дипломы\hello_html_18bcfe0b.png"/>
          <p:cNvPicPr>
            <a:picLocks noChangeAspect="1" noChangeArrowheads="1"/>
          </p:cNvPicPr>
          <p:nvPr/>
        </p:nvPicPr>
        <p:blipFill>
          <a:blip r:embed="rId2" cstate="print"/>
          <a:srcRect l="26646" t="51014" r="51411"/>
          <a:stretch>
            <a:fillRect/>
          </a:stretch>
        </p:blipFill>
        <p:spPr bwMode="auto">
          <a:xfrm>
            <a:off x="6588224" y="4797152"/>
            <a:ext cx="1224136" cy="1931113"/>
          </a:xfrm>
          <a:prstGeom prst="rect">
            <a:avLst/>
          </a:prstGeom>
          <a:noFill/>
        </p:spPr>
      </p:pic>
      <p:pic>
        <p:nvPicPr>
          <p:cNvPr id="6" name="Picture 2" descr="C:\Users\Данила\Pictures\Дипломы\hello_html_18bcfe0b.png"/>
          <p:cNvPicPr>
            <a:picLocks noChangeAspect="1" noChangeArrowheads="1"/>
          </p:cNvPicPr>
          <p:nvPr/>
        </p:nvPicPr>
        <p:blipFill>
          <a:blip r:embed="rId2" cstate="print"/>
          <a:srcRect l="3907" r="74149" b="51204"/>
          <a:stretch>
            <a:fillRect/>
          </a:stretch>
        </p:blipFill>
        <p:spPr bwMode="auto">
          <a:xfrm>
            <a:off x="5580112" y="2780928"/>
            <a:ext cx="1224136" cy="1923642"/>
          </a:xfrm>
          <a:prstGeom prst="rect">
            <a:avLst/>
          </a:prstGeom>
          <a:noFill/>
        </p:spPr>
      </p:pic>
      <p:pic>
        <p:nvPicPr>
          <p:cNvPr id="7" name="Picture 2" descr="C:\Users\Данила\Pictures\Дипломы\hello_html_18bcfe0b.png"/>
          <p:cNvPicPr>
            <a:picLocks noChangeAspect="1" noChangeArrowheads="1"/>
          </p:cNvPicPr>
          <p:nvPr/>
        </p:nvPicPr>
        <p:blipFill>
          <a:blip r:embed="rId2" cstate="print"/>
          <a:srcRect l="27235" r="50821" b="51204"/>
          <a:stretch>
            <a:fillRect/>
          </a:stretch>
        </p:blipFill>
        <p:spPr bwMode="auto">
          <a:xfrm>
            <a:off x="7380312" y="2708920"/>
            <a:ext cx="1296144" cy="2036797"/>
          </a:xfrm>
          <a:prstGeom prst="rect">
            <a:avLst/>
          </a:prstGeom>
          <a:noFill/>
        </p:spPr>
      </p:pic>
      <p:pic>
        <p:nvPicPr>
          <p:cNvPr id="8" name="Picture 2" descr="C:\Users\Данила\Pictures\Дипломы\hello_html_18bcfe0b.png"/>
          <p:cNvPicPr>
            <a:picLocks noChangeAspect="1" noChangeArrowheads="1"/>
          </p:cNvPicPr>
          <p:nvPr/>
        </p:nvPicPr>
        <p:blipFill>
          <a:blip r:embed="rId2" cstate="print"/>
          <a:srcRect l="72508" r="3616" b="51204"/>
          <a:stretch>
            <a:fillRect/>
          </a:stretch>
        </p:blipFill>
        <p:spPr bwMode="auto">
          <a:xfrm>
            <a:off x="4572000" y="4725144"/>
            <a:ext cx="1368152" cy="1975948"/>
          </a:xfrm>
          <a:prstGeom prst="rect">
            <a:avLst/>
          </a:prstGeom>
          <a:noFill/>
        </p:spPr>
      </p:pic>
      <p:pic>
        <p:nvPicPr>
          <p:cNvPr id="3075" name="Picture 3" descr="C:\Users\Данила\Pictures\Дипломы\hello_html_39623a1a.jpg"/>
          <p:cNvPicPr>
            <a:picLocks noChangeAspect="1" noChangeArrowheads="1"/>
          </p:cNvPicPr>
          <p:nvPr/>
        </p:nvPicPr>
        <p:blipFill>
          <a:blip r:embed="rId3" cstate="print"/>
          <a:srcRect t="52627" r="76252"/>
          <a:stretch>
            <a:fillRect/>
          </a:stretch>
        </p:blipFill>
        <p:spPr bwMode="auto">
          <a:xfrm>
            <a:off x="107504" y="4653136"/>
            <a:ext cx="1368152" cy="2052590"/>
          </a:xfrm>
          <a:prstGeom prst="rect">
            <a:avLst/>
          </a:prstGeom>
          <a:noFill/>
        </p:spPr>
      </p:pic>
      <p:pic>
        <p:nvPicPr>
          <p:cNvPr id="10" name="Picture 3" descr="C:\Users\Данила\Pictures\Дипломы\hello_html_39623a1a.jpg"/>
          <p:cNvPicPr>
            <a:picLocks noChangeAspect="1" noChangeArrowheads="1"/>
          </p:cNvPicPr>
          <p:nvPr/>
        </p:nvPicPr>
        <p:blipFill>
          <a:blip r:embed="rId3" cstate="print"/>
          <a:srcRect l="78976" t="9122" r="442" b="49723"/>
          <a:stretch>
            <a:fillRect/>
          </a:stretch>
        </p:blipFill>
        <p:spPr bwMode="auto">
          <a:xfrm>
            <a:off x="3779912" y="2924944"/>
            <a:ext cx="1080120" cy="1624354"/>
          </a:xfrm>
          <a:prstGeom prst="rect">
            <a:avLst/>
          </a:prstGeom>
          <a:noFill/>
        </p:spPr>
      </p:pic>
      <p:pic>
        <p:nvPicPr>
          <p:cNvPr id="11" name="Picture 3" descr="C:\Users\Данила\Pictures\Дипломы\hello_html_39623a1a.jpg"/>
          <p:cNvPicPr>
            <a:picLocks noChangeAspect="1" noChangeArrowheads="1"/>
          </p:cNvPicPr>
          <p:nvPr/>
        </p:nvPicPr>
        <p:blipFill>
          <a:blip r:embed="rId3" cstate="print"/>
          <a:srcRect l="53645" t="52627" r="22423"/>
          <a:stretch>
            <a:fillRect/>
          </a:stretch>
        </p:blipFill>
        <p:spPr bwMode="auto">
          <a:xfrm>
            <a:off x="2771800" y="4725144"/>
            <a:ext cx="1296144" cy="1929582"/>
          </a:xfrm>
          <a:prstGeom prst="rect">
            <a:avLst/>
          </a:prstGeom>
          <a:noFill/>
        </p:spPr>
      </p:pic>
      <p:pic>
        <p:nvPicPr>
          <p:cNvPr id="12" name="Picture 3" descr="C:\Users\Данила\Pictures\Дипломы\hello_html_39623a1a.jpg"/>
          <p:cNvPicPr>
            <a:picLocks noChangeAspect="1" noChangeArrowheads="1"/>
          </p:cNvPicPr>
          <p:nvPr/>
        </p:nvPicPr>
        <p:blipFill>
          <a:blip r:embed="rId3" cstate="print"/>
          <a:srcRect l="52061" r="21024" b="49723"/>
          <a:stretch>
            <a:fillRect/>
          </a:stretch>
        </p:blipFill>
        <p:spPr bwMode="auto">
          <a:xfrm>
            <a:off x="1547664" y="3140968"/>
            <a:ext cx="1224136" cy="1719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анила\Pictures\Дипломы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56984" cy="664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48264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sz="3600" dirty="0" smtClean="0"/>
              <a:t>«</a:t>
            </a:r>
            <a:r>
              <a:rPr lang="ru-RU" sz="3600" dirty="0" smtClean="0"/>
              <a:t>Покажи и проговори</a:t>
            </a:r>
            <a:r>
              <a:rPr lang="ru-RU" sz="3600" dirty="0" smtClean="0"/>
              <a:t>»    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692696"/>
            <a:ext cx="5040560" cy="374441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Взрослый </a:t>
            </a:r>
            <a:r>
              <a:rPr lang="ru-RU" dirty="0" smtClean="0"/>
              <a:t>произносит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предложение</a:t>
            </a:r>
            <a:r>
              <a:rPr lang="ru-RU" dirty="0" smtClean="0"/>
              <a:t>, ребёнок </a:t>
            </a:r>
            <a:r>
              <a:rPr lang="ru-RU" dirty="0" smtClean="0"/>
              <a:t>находит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соответствующий </a:t>
            </a:r>
            <a:r>
              <a:rPr lang="ru-RU" dirty="0" smtClean="0"/>
              <a:t>рисунок </a:t>
            </a:r>
            <a:r>
              <a:rPr lang="ru-RU" dirty="0" smtClean="0"/>
              <a:t>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повторяет фразу:</a:t>
            </a:r>
            <a:endParaRPr lang="ru-RU" i="1" dirty="0" smtClean="0"/>
          </a:p>
          <a:p>
            <a:pPr>
              <a:spcBef>
                <a:spcPts val="150"/>
              </a:spcBef>
              <a:buNone/>
            </a:pPr>
            <a:r>
              <a:rPr lang="ru-RU" i="1" dirty="0" smtClean="0"/>
              <a:t>У </a:t>
            </a:r>
            <a:r>
              <a:rPr lang="ru-RU" i="1" dirty="0" smtClean="0"/>
              <a:t>Зои удочка </a:t>
            </a:r>
            <a:r>
              <a:rPr lang="ru-RU" i="1" dirty="0" smtClean="0"/>
              <a:t>. У </a:t>
            </a:r>
            <a:r>
              <a:rPr lang="ru-RU" i="1" dirty="0" smtClean="0"/>
              <a:t>О</a:t>
            </a:r>
            <a:r>
              <a:rPr lang="ru-RU" i="1" dirty="0" smtClean="0"/>
              <a:t>ли дудочка</a:t>
            </a:r>
            <a:r>
              <a:rPr lang="ru-RU" i="1" dirty="0" smtClean="0"/>
              <a:t>, </a:t>
            </a:r>
            <a:r>
              <a:rPr lang="ru-RU" i="1" dirty="0" smtClean="0"/>
              <a:t>У Маши дочка, У Вари  уточка, У </a:t>
            </a:r>
            <a:r>
              <a:rPr lang="ru-RU" i="1" dirty="0" err="1" smtClean="0"/>
              <a:t>Элины</a:t>
            </a:r>
            <a:r>
              <a:rPr lang="ru-RU" i="1" dirty="0" smtClean="0"/>
              <a:t> юбочка, У Лиды бочка, У Лены</a:t>
            </a:r>
            <a:r>
              <a:rPr lang="ru-RU" dirty="0" smtClean="0"/>
              <a:t> курточка, у Лизы булочка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2050" name="Picture 2" descr="C:\Users\Данила\Pictures\Дипломы\рыбная-ловля-девушки-на-белой-предпосылке-115561920.jpg"/>
          <p:cNvPicPr>
            <a:picLocks noChangeAspect="1" noChangeArrowheads="1"/>
          </p:cNvPicPr>
          <p:nvPr/>
        </p:nvPicPr>
        <p:blipFill>
          <a:blip r:embed="rId2" cstate="print"/>
          <a:srcRect t="4601"/>
          <a:stretch>
            <a:fillRect/>
          </a:stretch>
        </p:blipFill>
        <p:spPr bwMode="auto">
          <a:xfrm>
            <a:off x="107504" y="4509120"/>
            <a:ext cx="2103084" cy="2204864"/>
          </a:xfrm>
          <a:prstGeom prst="rect">
            <a:avLst/>
          </a:prstGeom>
          <a:noFill/>
        </p:spPr>
      </p:pic>
      <p:pic>
        <p:nvPicPr>
          <p:cNvPr id="2051" name="Picture 3" descr="C:\Users\Данила\Pictures\Дипломы\sweet-little-girl-playing-flute-young-musician-vector-17101902.jpg"/>
          <p:cNvPicPr>
            <a:picLocks noChangeAspect="1" noChangeArrowheads="1"/>
          </p:cNvPicPr>
          <p:nvPr/>
        </p:nvPicPr>
        <p:blipFill>
          <a:blip r:embed="rId3" cstate="print"/>
          <a:srcRect l="14650" t="8139" r="15028" b="15896"/>
          <a:stretch>
            <a:fillRect/>
          </a:stretch>
        </p:blipFill>
        <p:spPr bwMode="auto">
          <a:xfrm>
            <a:off x="179512" y="116632"/>
            <a:ext cx="1728192" cy="2016224"/>
          </a:xfrm>
          <a:prstGeom prst="rect">
            <a:avLst/>
          </a:prstGeom>
          <a:noFill/>
        </p:spPr>
      </p:pic>
      <p:pic>
        <p:nvPicPr>
          <p:cNvPr id="2053" name="Picture 5" descr="C:\Users\Данила\Pictures\Дипломы\изображение-в-водном-цвете-миленькая-балерина-молодая-девушка-синем-156254742.jpg"/>
          <p:cNvPicPr>
            <a:picLocks noChangeAspect="1" noChangeArrowheads="1"/>
          </p:cNvPicPr>
          <p:nvPr/>
        </p:nvPicPr>
        <p:blipFill>
          <a:blip r:embed="rId4" cstate="print"/>
          <a:srcRect l="9154" r="6864" b="3214"/>
          <a:stretch>
            <a:fillRect/>
          </a:stretch>
        </p:blipFill>
        <p:spPr bwMode="auto">
          <a:xfrm>
            <a:off x="7380312" y="1628800"/>
            <a:ext cx="1656184" cy="2376264"/>
          </a:xfrm>
          <a:prstGeom prst="rect">
            <a:avLst/>
          </a:prstGeom>
          <a:noFill/>
        </p:spPr>
      </p:pic>
      <p:pic>
        <p:nvPicPr>
          <p:cNvPr id="2054" name="Picture 6" descr="C:\Users\Данила\Pictures\Дипломы\32m58PICq3XSSabCfT745_PIC2018.png_860.png"/>
          <p:cNvPicPr>
            <a:picLocks noChangeAspect="1" noChangeArrowheads="1"/>
          </p:cNvPicPr>
          <p:nvPr/>
        </p:nvPicPr>
        <p:blipFill>
          <a:blip r:embed="rId5" cstate="print"/>
          <a:srcRect l="21875" r="15625"/>
          <a:stretch>
            <a:fillRect/>
          </a:stretch>
        </p:blipFill>
        <p:spPr bwMode="auto">
          <a:xfrm flipH="1">
            <a:off x="7380312" y="4221088"/>
            <a:ext cx="1584176" cy="2413982"/>
          </a:xfrm>
          <a:prstGeom prst="rect">
            <a:avLst/>
          </a:prstGeom>
          <a:noFill/>
        </p:spPr>
      </p:pic>
      <p:pic>
        <p:nvPicPr>
          <p:cNvPr id="2055" name="Picture 7" descr="C:\Users\Данила\Pictures\Дипломы\75237a1b152b88a38238380898d720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437112"/>
            <a:ext cx="1728192" cy="2245245"/>
          </a:xfrm>
          <a:prstGeom prst="rect">
            <a:avLst/>
          </a:prstGeom>
          <a:noFill/>
        </p:spPr>
      </p:pic>
      <p:pic>
        <p:nvPicPr>
          <p:cNvPr id="2056" name="Picture 8" descr="C:\Users\Данила\Pictures\Дипломы\4eaa223c4b38b32debab598207717efa.jpg"/>
          <p:cNvPicPr>
            <a:picLocks noChangeAspect="1" noChangeArrowheads="1"/>
          </p:cNvPicPr>
          <p:nvPr/>
        </p:nvPicPr>
        <p:blipFill>
          <a:blip r:embed="rId7" cstate="print"/>
          <a:srcRect l="9054" r="6444"/>
          <a:stretch>
            <a:fillRect/>
          </a:stretch>
        </p:blipFill>
        <p:spPr bwMode="auto">
          <a:xfrm>
            <a:off x="179512" y="2276872"/>
            <a:ext cx="2016224" cy="2073275"/>
          </a:xfrm>
          <a:prstGeom prst="rect">
            <a:avLst/>
          </a:prstGeom>
          <a:noFill/>
        </p:spPr>
      </p:pic>
      <p:pic>
        <p:nvPicPr>
          <p:cNvPr id="2057" name="Picture 9" descr="C:\Users\Данила\Pictures\Дипломы\girl-in-red-coat-and-rubber-boots-kid-in-autumn-vector-13816345.jpg"/>
          <p:cNvPicPr>
            <a:picLocks noChangeAspect="1" noChangeArrowheads="1"/>
          </p:cNvPicPr>
          <p:nvPr/>
        </p:nvPicPr>
        <p:blipFill>
          <a:blip r:embed="rId8" cstate="print"/>
          <a:srcRect l="21486" t="4421" r="21219" b="11582"/>
          <a:stretch>
            <a:fillRect/>
          </a:stretch>
        </p:blipFill>
        <p:spPr bwMode="auto">
          <a:xfrm>
            <a:off x="2339752" y="4581128"/>
            <a:ext cx="1368152" cy="2166241"/>
          </a:xfrm>
          <a:prstGeom prst="rect">
            <a:avLst/>
          </a:prstGeom>
          <a:noFill/>
        </p:spPr>
      </p:pic>
      <p:pic>
        <p:nvPicPr>
          <p:cNvPr id="2058" name="Picture 10" descr="C:\Users\Данила\Pictures\Дипломы\822c6c081f8777b2cc296cacf086ef7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437112"/>
            <a:ext cx="1481402" cy="2222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5940152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«Кто к нам пришёл?»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7776864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Называется </a:t>
            </a:r>
            <a:r>
              <a:rPr lang="ru-RU" dirty="0" smtClean="0"/>
              <a:t>ряд сходных слов, </a:t>
            </a:r>
            <a:r>
              <a:rPr lang="ru-RU" dirty="0" smtClean="0"/>
              <a:t>одно </a:t>
            </a:r>
            <a:r>
              <a:rPr lang="ru-RU" dirty="0" smtClean="0"/>
              <a:t>из них повторяется много </a:t>
            </a:r>
            <a:r>
              <a:rPr lang="ru-RU" dirty="0" smtClean="0"/>
              <a:t>раз. Это слово «</a:t>
            </a:r>
            <a:r>
              <a:rPr lang="ru-RU" dirty="0" smtClean="0">
                <a:solidFill>
                  <a:srgbClr val="FF0000"/>
                </a:solidFill>
              </a:rPr>
              <a:t>Гвоздь</a:t>
            </a:r>
            <a:r>
              <a:rPr lang="ru-RU" dirty="0" smtClean="0"/>
              <a:t>». </a:t>
            </a:r>
            <a:r>
              <a:rPr lang="ru-RU" dirty="0" smtClean="0"/>
              <a:t>Когда услышишь это слово ты должен либо сказать: «тук-тук</a:t>
            </a:r>
            <a:r>
              <a:rPr lang="ru-RU" dirty="0" smtClean="0"/>
              <a:t>» или </a:t>
            </a:r>
            <a:r>
              <a:rPr lang="ru-RU" dirty="0" smtClean="0"/>
              <a:t>сымитировать забивание гвоздя (показать). </a:t>
            </a:r>
          </a:p>
          <a:p>
            <a:pPr>
              <a:buNone/>
            </a:pPr>
            <a:r>
              <a:rPr lang="ru-RU" i="1" dirty="0" smtClean="0"/>
              <a:t>Г</a:t>
            </a:r>
            <a:r>
              <a:rPr lang="ru-RU" i="1" dirty="0" smtClean="0"/>
              <a:t>усь</a:t>
            </a:r>
            <a:r>
              <a:rPr lang="ru-RU" i="1" dirty="0" smtClean="0"/>
              <a:t>, кость</a:t>
            </a:r>
            <a:r>
              <a:rPr lang="ru-RU" i="1" dirty="0" smtClean="0"/>
              <a:t>,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Гвоздь</a:t>
            </a:r>
            <a:r>
              <a:rPr lang="ru-RU" i="1" dirty="0" smtClean="0"/>
              <a:t>, </a:t>
            </a:r>
            <a:r>
              <a:rPr lang="ru-RU" i="1" dirty="0" smtClean="0"/>
              <a:t>куст, гроздь, рост</a:t>
            </a:r>
            <a:r>
              <a:rPr lang="ru-RU" i="1" dirty="0" smtClean="0"/>
              <a:t>,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Гвоздь</a:t>
            </a:r>
            <a:r>
              <a:rPr lang="ru-RU" i="1" dirty="0" smtClean="0"/>
              <a:t>, </a:t>
            </a:r>
            <a:r>
              <a:rPr lang="ru-RU" i="1" dirty="0" smtClean="0"/>
              <a:t>трость, </a:t>
            </a:r>
            <a:r>
              <a:rPr lang="ru-RU" i="1" dirty="0" smtClean="0"/>
              <a:t>брось, </a:t>
            </a:r>
            <a:r>
              <a:rPr lang="ru-RU" dirty="0" smtClean="0"/>
              <a:t>злость,</a:t>
            </a:r>
            <a:r>
              <a:rPr lang="ru-RU" dirty="0" smtClean="0">
                <a:solidFill>
                  <a:srgbClr val="FF0000"/>
                </a:solidFill>
              </a:rPr>
              <a:t> Гвоздь</a:t>
            </a:r>
            <a:r>
              <a:rPr lang="ru-RU" dirty="0" smtClean="0"/>
              <a:t>,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гость, </a:t>
            </a:r>
            <a:r>
              <a:rPr lang="ru-RU" dirty="0" smtClean="0">
                <a:solidFill>
                  <a:srgbClr val="FF0000"/>
                </a:solidFill>
              </a:rPr>
              <a:t>Гвоздь</a:t>
            </a:r>
            <a:r>
              <a:rPr lang="ru-RU" i="1" dirty="0" smtClean="0"/>
              <a:t>,</a:t>
            </a:r>
            <a:r>
              <a:rPr lang="ru-RU" dirty="0" smtClean="0"/>
              <a:t> прост, клёст, дрозд, </a:t>
            </a:r>
            <a:r>
              <a:rPr lang="ru-RU" dirty="0" smtClean="0">
                <a:solidFill>
                  <a:srgbClr val="FF0000"/>
                </a:solidFill>
              </a:rPr>
              <a:t>Гвоздь</a:t>
            </a:r>
            <a:r>
              <a:rPr lang="ru-RU" dirty="0" smtClean="0"/>
              <a:t>, рост, тост,</a:t>
            </a:r>
            <a:r>
              <a:rPr lang="ru-RU" dirty="0" smtClean="0">
                <a:solidFill>
                  <a:srgbClr val="FF0000"/>
                </a:solidFill>
              </a:rPr>
              <a:t> Гвоздь</a:t>
            </a:r>
            <a:r>
              <a:rPr lang="ru-RU" i="1" dirty="0" smtClean="0"/>
              <a:t>,</a:t>
            </a:r>
            <a:r>
              <a:rPr lang="ru-RU" dirty="0" smtClean="0"/>
              <a:t> непрост, хвост,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Гвоздь</a:t>
            </a:r>
            <a:r>
              <a:rPr lang="ru-RU" i="1" dirty="0" smtClean="0"/>
              <a:t>, </a:t>
            </a:r>
            <a:r>
              <a:rPr lang="ru-RU" dirty="0" smtClean="0"/>
              <a:t>мост, пост, </a:t>
            </a:r>
            <a:r>
              <a:rPr lang="ru-RU" dirty="0" smtClean="0">
                <a:solidFill>
                  <a:srgbClr val="FF0000"/>
                </a:solidFill>
              </a:rPr>
              <a:t>Гвоздь</a:t>
            </a:r>
            <a:r>
              <a:rPr lang="ru-RU" dirty="0" smtClean="0"/>
              <a:t>, мороз, дождь, вождь,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Гвоздь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1642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Игра: «Назови один предмет»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091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Взрослый: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       Ребенок: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/>
              <a:t>Окуни </a:t>
            </a:r>
            <a:r>
              <a:rPr lang="ru-RU" dirty="0" smtClean="0"/>
              <a:t>–             окунь</a:t>
            </a:r>
          </a:p>
          <a:p>
            <a:pPr algn="ctr">
              <a:buNone/>
            </a:pPr>
            <a:r>
              <a:rPr lang="ru-RU" dirty="0" smtClean="0"/>
              <a:t>Олени  -            олень</a:t>
            </a:r>
          </a:p>
          <a:p>
            <a:pPr algn="ctr">
              <a:buNone/>
            </a:pPr>
            <a:r>
              <a:rPr lang="ru-RU" dirty="0" smtClean="0"/>
              <a:t>Петухи –           петух</a:t>
            </a:r>
          </a:p>
          <a:p>
            <a:pPr algn="ctr">
              <a:buNone/>
            </a:pPr>
            <a:r>
              <a:rPr lang="ru-RU" dirty="0" smtClean="0"/>
              <a:t>Батоны –          батон</a:t>
            </a:r>
          </a:p>
          <a:p>
            <a:pPr algn="ctr">
              <a:buNone/>
            </a:pPr>
            <a:r>
              <a:rPr lang="ru-RU" dirty="0" smtClean="0"/>
              <a:t>Пакеты –          пакет</a:t>
            </a:r>
          </a:p>
          <a:p>
            <a:pPr algn="ctr">
              <a:buNone/>
            </a:pPr>
            <a:r>
              <a:rPr lang="ru-RU" dirty="0" smtClean="0"/>
              <a:t>Билеты –          билет</a:t>
            </a:r>
          </a:p>
          <a:p>
            <a:pPr algn="ctr">
              <a:buNone/>
            </a:pPr>
            <a:r>
              <a:rPr lang="ru-RU" dirty="0" smtClean="0"/>
              <a:t>Кубики –         кубик</a:t>
            </a:r>
          </a:p>
          <a:p>
            <a:pPr algn="ctr">
              <a:buNone/>
            </a:pPr>
            <a:r>
              <a:rPr lang="ru-RU" dirty="0" smtClean="0"/>
              <a:t>Утюги –          утюг</a:t>
            </a:r>
          </a:p>
          <a:p>
            <a:pPr algn="ctr">
              <a:buNone/>
            </a:pPr>
            <a:r>
              <a:rPr lang="ru-RU" dirty="0" smtClean="0"/>
              <a:t>Вагоны –         вагон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80728"/>
          </a:xfrm>
        </p:spPr>
        <p:txBody>
          <a:bodyPr/>
          <a:lstStyle/>
          <a:p>
            <a:r>
              <a:rPr lang="ru-RU" dirty="0" smtClean="0"/>
              <a:t>Игра: «Путаница».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1612776"/>
          </a:xfrm>
        </p:spPr>
        <p:txBody>
          <a:bodyPr/>
          <a:lstStyle/>
          <a:p>
            <a:pPr lvl="0">
              <a:buNone/>
              <a:defRPr/>
            </a:pPr>
            <a:r>
              <a:rPr lang="ru-RU" dirty="0" smtClean="0"/>
              <a:t>Рассмотри картинки </a:t>
            </a:r>
            <a:r>
              <a:rPr lang="ru-RU" dirty="0" smtClean="0"/>
              <a:t>(Мальчик, мяч). </a:t>
            </a:r>
            <a:endParaRPr lang="ru-RU" dirty="0" smtClean="0"/>
          </a:p>
          <a:p>
            <a:pPr marL="411163" lvl="0" indent="-142875">
              <a:buNone/>
              <a:tabLst>
                <a:tab pos="0" algn="l"/>
              </a:tabLst>
              <a:defRPr/>
            </a:pPr>
            <a:r>
              <a:rPr lang="ru-RU" dirty="0" smtClean="0"/>
              <a:t>Слова- признаки перепутались. Их нужно вернуть хозяевам. </a:t>
            </a:r>
            <a:r>
              <a:rPr lang="ru-RU" dirty="0" smtClean="0"/>
              <a:t>(мальчику и </a:t>
            </a:r>
            <a:r>
              <a:rPr lang="ru-RU" dirty="0" smtClean="0">
                <a:solidFill>
                  <a:srgbClr val="FFFF00"/>
                </a:solidFill>
              </a:rPr>
              <a:t>мячу</a:t>
            </a:r>
            <a:r>
              <a:rPr lang="ru-RU" dirty="0" smtClean="0"/>
              <a:t>)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75856" y="2420888"/>
            <a:ext cx="2160240" cy="410445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Прыгучий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/>
              <a:t>Радостный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Баскетбольный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Круглый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Большой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/>
              <a:t>Весёлый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Сильный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Гладкий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/>
              <a:t>Ловкий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Футбольный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/>
              <a:t>Быстрый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/>
              <a:t>Счастливый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Данила\Pictures\Дипломы\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2420888"/>
            <a:ext cx="2808312" cy="3740358"/>
          </a:xfrm>
          <a:prstGeom prst="rect">
            <a:avLst/>
          </a:prstGeom>
          <a:noFill/>
        </p:spPr>
      </p:pic>
      <p:pic>
        <p:nvPicPr>
          <p:cNvPr id="4099" name="Picture 3" descr="C:\Users\Данила\Pictures\Дипломы\thumb_l_4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36912"/>
            <a:ext cx="3430437" cy="340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всё. Спасибо!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Данила\Pictures\Дипломы\hello_html_m7ea606b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243</TotalTime>
  <Words>254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Игра: «Начало слова за тобой». Назови какое слово получилось.</vt:lpstr>
      <vt:lpstr>О ком говорят о девочке Васе или о мальчике Васе.  Рассмотри картинки и покажи где: </vt:lpstr>
      <vt:lpstr>Слайд 3</vt:lpstr>
      <vt:lpstr>            «Покажи и проговори»     </vt:lpstr>
      <vt:lpstr>«Кто к нам пришёл?» </vt:lpstr>
      <vt:lpstr>Игра: «Назови один предмет»</vt:lpstr>
      <vt:lpstr>Игра: «Путаница».</vt:lpstr>
      <vt:lpstr>Это всё. 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Данила</dc:creator>
  <cp:lastModifiedBy>Данила</cp:lastModifiedBy>
  <cp:revision>26</cp:revision>
  <dcterms:created xsi:type="dcterms:W3CDTF">2021-04-27T12:37:40Z</dcterms:created>
  <dcterms:modified xsi:type="dcterms:W3CDTF">2021-04-27T18:43:07Z</dcterms:modified>
</cp:coreProperties>
</file>