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3360CF4-0FF5-48A1-A179-43DE2E971201}">
  <a:tblStyle styleId="{F3360CF4-0FF5-48A1-A179-43DE2E97120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6.jp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1982172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latin typeface="Arial"/>
                <a:ea typeface="Arial"/>
                <a:cs typeface="Arial"/>
                <a:sym typeface="Arial"/>
              </a:rPr>
              <a:t>Про Баланс Белого, Профили, Форматы съемки</a:t>
            </a:r>
            <a:br>
              <a:rPr lang="ru-RU" sz="4000">
                <a:latin typeface="Arial"/>
                <a:ea typeface="Arial"/>
                <a:cs typeface="Arial"/>
                <a:sym typeface="Arial"/>
              </a:rPr>
            </a:br>
            <a:r>
              <a:rPr lang="ru-RU" sz="4000">
                <a:latin typeface="Arial"/>
                <a:ea typeface="Arial"/>
                <a:cs typeface="Arial"/>
                <a:sym typeface="Arial"/>
              </a:rPr>
              <a:t>и</a:t>
            </a:r>
            <a:br>
              <a:rPr lang="ru-RU" sz="4000">
                <a:latin typeface="Arial"/>
                <a:ea typeface="Arial"/>
                <a:cs typeface="Arial"/>
                <a:sym typeface="Arial"/>
              </a:rPr>
            </a:br>
            <a:r>
              <a:rPr lang="ru-RU" sz="4000">
                <a:latin typeface="Arial"/>
                <a:ea typeface="Arial"/>
                <a:cs typeface="Arial"/>
                <a:sym typeface="Arial"/>
              </a:rPr>
              <a:t>кое-что еще…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ФОРМАТЫ СЪЕМКИ (RAW vs JPEG)</a:t>
            </a:r>
            <a:endParaRPr sz="4800"/>
          </a:p>
        </p:txBody>
      </p:sp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8845" y="3466531"/>
            <a:ext cx="4903045" cy="3266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27546" y="1313645"/>
            <a:ext cx="5181600" cy="215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Главная задача формата JPG — передать максимально качественную картинку с минимальными затратами объема памяти.</a:t>
            </a:r>
            <a:endParaRPr/>
          </a:p>
        </p:txBody>
      </p:sp>
      <p:sp>
        <p:nvSpPr>
          <p:cNvPr id="157" name="Google Shape;157;p22"/>
          <p:cNvSpPr txBox="1"/>
          <p:nvPr>
            <p:ph idx="2" type="body"/>
          </p:nvPr>
        </p:nvSpPr>
        <p:spPr>
          <a:xfrm>
            <a:off x="6346209" y="1325563"/>
            <a:ext cx="5519950" cy="2140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При съемке в RAW в файл с фотографией сохраняется вся информация с матрицы фотоаппарата = обширные возможности в обработке.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7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658" y="0"/>
            <a:ext cx="92926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814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Еще кое-что… Цветовые сочетания!</a:t>
            </a:r>
            <a:endParaRPr sz="4800"/>
          </a:p>
        </p:txBody>
      </p:sp>
      <p:pic>
        <p:nvPicPr>
          <p:cNvPr id="183" name="Google Shape;18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0889" l="0" r="0" t="18265"/>
          <a:stretch/>
        </p:blipFill>
        <p:spPr>
          <a:xfrm>
            <a:off x="0" y="1665026"/>
            <a:ext cx="12192000" cy="416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Монохроматическая палитра (ведущий цвет)</a:t>
            </a:r>
            <a:endParaRPr sz="4800"/>
          </a:p>
        </p:txBody>
      </p:sp>
      <p:pic>
        <p:nvPicPr>
          <p:cNvPr id="189" name="Google Shape;189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733" l="0" r="0" t="13246"/>
          <a:stretch/>
        </p:blipFill>
        <p:spPr>
          <a:xfrm>
            <a:off x="274625" y="1528548"/>
            <a:ext cx="11544336" cy="480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Аналоговая палитра </a:t>
            </a:r>
            <a:br>
              <a:rPr lang="ru-RU" sz="4800"/>
            </a:br>
            <a:r>
              <a:rPr lang="ru-RU" sz="4800"/>
              <a:t>(единое цветовое пространство)</a:t>
            </a:r>
            <a:endParaRPr sz="4800"/>
          </a:p>
        </p:txBody>
      </p:sp>
      <p:pic>
        <p:nvPicPr>
          <p:cNvPr id="195" name="Google Shape;19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0949" y="1614886"/>
            <a:ext cx="8830102" cy="496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Комплементарная палитра (противопоставляющие цвета)</a:t>
            </a:r>
            <a:endParaRPr sz="4800"/>
          </a:p>
        </p:txBody>
      </p:sp>
      <p:pic>
        <p:nvPicPr>
          <p:cNvPr id="201" name="Google Shape;20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673" l="0" r="0" t="13246"/>
          <a:stretch/>
        </p:blipFill>
        <p:spPr>
          <a:xfrm>
            <a:off x="255593" y="1787857"/>
            <a:ext cx="11581161" cy="475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Трехцветная палитра</a:t>
            </a:r>
            <a:br>
              <a:rPr lang="ru-RU" sz="4800"/>
            </a:br>
            <a:r>
              <a:rPr lang="ru-RU" sz="4800"/>
              <a:t>(три противоположных цвета)</a:t>
            </a:r>
            <a:endParaRPr sz="4800"/>
          </a:p>
        </p:txBody>
      </p:sp>
      <p:pic>
        <p:nvPicPr>
          <p:cNvPr id="207" name="Google Shape;20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017" y="1593612"/>
            <a:ext cx="8923966" cy="5017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Баланс белого</a:t>
            </a:r>
            <a:endParaRPr/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Баланс белого – это состав света, отраженного от объекта, зависящий от цветовой температуры источника освещения.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Любой источник света обладает определенной цветовой температурой.</a:t>
            </a:r>
            <a:endParaRPr/>
          </a:p>
        </p:txBody>
      </p:sp>
      <p:sp>
        <p:nvSpPr>
          <p:cNvPr id="91" name="Google Shape;91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ru-RU"/>
              <a:t>Естественный свет (утро, день, вечер, ночь. Источник света – солнце)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ru-RU"/>
              <a:t>Искусственный свет (лампы. Источник света - прибор)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838199" y="0"/>
            <a:ext cx="10515600" cy="736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Ведущий цвет</a:t>
            </a:r>
            <a:endParaRPr/>
          </a:p>
        </p:txBody>
      </p:sp>
      <p:pic>
        <p:nvPicPr>
          <p:cNvPr id="213" name="Google Shape;213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287" y="952168"/>
            <a:ext cx="9797423" cy="550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Задание №4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ru-RU"/>
              <a:t>Мой</a:t>
            </a:r>
            <a:r>
              <a:rPr lang="ru-RU"/>
              <a:t> </a:t>
            </a:r>
            <a:r>
              <a:rPr b="1" lang="ru-RU"/>
              <a:t>учитель</a:t>
            </a:r>
            <a:r>
              <a:rPr lang="ru-RU"/>
              <a:t>: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сделайте 5 фотографий любого Учителя Академической Гимназии 56, разных по температуре и цветовому наполнению (1 портрет, 1 макро-снимок, 2 снимка среднего плана и 1 снимок общего плана)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МАКСИМУМ ТВОРЧЕСТВА И СМЫСЛА!</a:t>
            </a:r>
            <a:endParaRPr/>
          </a:p>
        </p:txBody>
      </p:sp>
      <p:sp>
        <p:nvSpPr>
          <p:cNvPr id="220" name="Google Shape;22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ru-RU"/>
              <a:t>Моя первая четверть </a:t>
            </a:r>
            <a:r>
              <a:rPr lang="ru-RU"/>
              <a:t>(задние на 2 недели вперед):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Сделайте 10 снимков в формате RAW, отражающих основные события, прошедшие в Гимназии (события, персонажей и окружение выбираете вы сами)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Отразите не менее 5 событий, прошедших, или тех, что будут проходить в течение 2 недель.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ЦВЕТОВАЯ ТЕМПЕРАТУРА</a:t>
            </a:r>
            <a:endParaRPr sz="4800"/>
          </a:p>
        </p:txBody>
      </p:sp>
      <p:pic>
        <p:nvPicPr>
          <p:cNvPr id="97" name="Google Shape;9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25149"/>
            <a:ext cx="12091916" cy="47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ЦВЕТОВАЯ ТЕМПЕРАТУРА</a:t>
            </a:r>
            <a:endParaRPr sz="4800"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4048" l="0" r="0" t="11057"/>
          <a:stretch/>
        </p:blipFill>
        <p:spPr>
          <a:xfrm>
            <a:off x="3961916" y="4176214"/>
            <a:ext cx="3511172" cy="215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10748" l="0" r="0" t="725"/>
          <a:stretch/>
        </p:blipFill>
        <p:spPr>
          <a:xfrm>
            <a:off x="7805950" y="4176215"/>
            <a:ext cx="3903260" cy="215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368" y="1690688"/>
            <a:ext cx="3463685" cy="194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1916" y="1686195"/>
            <a:ext cx="3511172" cy="195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7">
            <a:alphaModFix/>
          </a:blip>
          <a:srcRect b="0" l="7048" r="10098" t="0"/>
          <a:stretch/>
        </p:blipFill>
        <p:spPr>
          <a:xfrm>
            <a:off x="7805950" y="1686195"/>
            <a:ext cx="3903260" cy="195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8">
            <a:alphaModFix/>
          </a:blip>
          <a:srcRect b="0" l="7417" r="0" t="0"/>
          <a:stretch/>
        </p:blipFill>
        <p:spPr>
          <a:xfrm>
            <a:off x="289368" y="4180114"/>
            <a:ext cx="3458623" cy="215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ИСКУССТВЕННЫЕ ИСТОЧНИКИ СВЕТА / ТЕМПЕРАТУРА</a:t>
            </a:r>
            <a:endParaRPr sz="4000"/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218364" y="13255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{F3360CF4-0FF5-48A1-A179-43DE2E971201}</a:tableStyleId>
              </a:tblPr>
              <a:tblGrid>
                <a:gridCol w="2934275"/>
                <a:gridCol w="2934275"/>
                <a:gridCol w="2934275"/>
                <a:gridCol w="2934275"/>
              </a:tblGrid>
              <a:tr h="710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Лампы накаливания </a:t>
                      </a:r>
                      <a:br>
                        <a:rPr lang="ru-RU" sz="1800" u="none" cap="none" strike="noStrike"/>
                      </a:br>
                      <a:r>
                        <a:rPr lang="ru-RU" sz="1800" u="none" cap="none" strike="noStrike"/>
                        <a:t>(2500-3500К)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Галогенные лампы </a:t>
                      </a:r>
                      <a:br>
                        <a:rPr lang="ru-RU" sz="1800"/>
                      </a:br>
                      <a:r>
                        <a:rPr lang="ru-RU" sz="1800"/>
                        <a:t>(3000-3500К)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Флуоресцентные</a:t>
                      </a:r>
                      <a:r>
                        <a:rPr lang="ru-RU" sz="1800"/>
                        <a:t> лампы </a:t>
                      </a:r>
                      <a:br>
                        <a:rPr lang="ru-RU" sz="1800"/>
                      </a:br>
                      <a:r>
                        <a:rPr lang="ru-RU" sz="1800"/>
                        <a:t>(3500-4500К)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LED-лампы </a:t>
                      </a:r>
                      <a:br>
                        <a:rPr lang="ru-RU" sz="1800"/>
                      </a:br>
                      <a:r>
                        <a:rPr lang="ru-RU" sz="1800"/>
                        <a:t>(3200-6000К)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36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Работают по принципу</a:t>
                      </a:r>
                      <a:r>
                        <a:rPr lang="ru-RU" sz="1800"/>
                        <a:t> нагревания проволоки внутри (преимущественно холодный свет, дающий желтый цвет)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Работают по принципу лампы накаливания, но содержит газы, что увеличивает срок работы. Преимущественно холодный либо нейтральный свет, дающий</a:t>
                      </a:r>
                      <a:r>
                        <a:rPr lang="ru-RU" sz="1800"/>
                        <a:t> либо желтый, либо белый цвет.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Работает по принципу свечения газа внутри лампы. Такой свет в разы ярче ламп накаливания. Преимущественно дает нейтральный</a:t>
                      </a:r>
                      <a:r>
                        <a:rPr lang="ru-RU" sz="1800"/>
                        <a:t> свет, белого цвета – около 4000-4500К.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Работают по принципу испускания света от светодиодов. Большое количество диодов в приборах дает возможность сделать свет как рассеянным, так и направленным. Свет при этом может регулироваться, и быть и холодным, и теплым, и нейтральным. Цвет при этом также варьируется от 2500</a:t>
                      </a:r>
                      <a:r>
                        <a:rPr lang="ru-RU" sz="1800"/>
                        <a:t> до 6000 К.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-1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ИСКУССТВЕННЕ ИСТОЧНИКИ СВЕТА НА ДЕЛЕ</a:t>
            </a:r>
            <a:endParaRPr/>
          </a:p>
        </p:txBody>
      </p:sp>
      <p:pic>
        <p:nvPicPr>
          <p:cNvPr id="120" name="Google Shape;12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6466" r="4460" t="0"/>
          <a:stretch/>
        </p:blipFill>
        <p:spPr>
          <a:xfrm>
            <a:off x="273811" y="1322842"/>
            <a:ext cx="5090615" cy="2386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811" y="4057147"/>
            <a:ext cx="3904410" cy="260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13284" l="0" r="0" t="12684"/>
          <a:stretch/>
        </p:blipFill>
        <p:spPr>
          <a:xfrm>
            <a:off x="5364426" y="4057147"/>
            <a:ext cx="4686415" cy="260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6">
            <a:alphaModFix/>
          </a:blip>
          <a:srcRect b="8507" l="0" r="0" t="0"/>
          <a:stretch/>
        </p:blipFill>
        <p:spPr>
          <a:xfrm>
            <a:off x="6987491" y="1322842"/>
            <a:ext cx="3482031" cy="23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0469522" y="2194350"/>
            <a:ext cx="14540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Лампа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накаливания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364426" y="2192990"/>
            <a:ext cx="13263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Галогенные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лампы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0050841" y="4925934"/>
            <a:ext cx="19093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Флуоресцентные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лампы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178221" y="4925933"/>
            <a:ext cx="8418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лампы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ЕСЛИ ПРОСТО – ЭТО НАСТРОЕНИЕ</a:t>
            </a:r>
            <a:endParaRPr sz="4800"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838200" y="2083965"/>
            <a:ext cx="10515600" cy="174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Баланс белого определяет настроение картинки. Если мы хотим дневного света, тепла – мы ставим высокие значения = холодный свет, теплый цвет. Если мы хотим ночного света, холода – мы ставим низкие значения = теплый свет, холодный цвет.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7787" r="7001" t="0"/>
          <a:stretch/>
        </p:blipFill>
        <p:spPr>
          <a:xfrm>
            <a:off x="7897718" y="4597765"/>
            <a:ext cx="4162567" cy="207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7484" r="5146" t="0"/>
          <a:stretch/>
        </p:blipFill>
        <p:spPr>
          <a:xfrm>
            <a:off x="4107976" y="4597765"/>
            <a:ext cx="3671248" cy="207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5">
            <a:alphaModFix/>
          </a:blip>
          <a:srcRect b="0" l="0" r="0" t="20059"/>
          <a:stretch/>
        </p:blipFill>
        <p:spPr>
          <a:xfrm>
            <a:off x="81246" y="4592657"/>
            <a:ext cx="3908236" cy="208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ПРОФИЛИ КАМЕРЫ / СТИЛЬ ИЗОБРАЖЕНИЯ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838200" y="1825625"/>
            <a:ext cx="10515600" cy="1545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Суть технологии заключается в применении предварительно созданных стилей обработки изображения для получения снимков в формате </a:t>
            </a:r>
            <a:r>
              <a:rPr lang="ru-RU" u="sng"/>
              <a:t>JPEG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794" y="3871059"/>
            <a:ext cx="30480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2688" y="3870076"/>
            <a:ext cx="3016153" cy="231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957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