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872207"/>
          </a:xfrm>
        </p:spPr>
        <p:txBody>
          <a:bodyPr>
            <a:normAutofit/>
          </a:bodyPr>
          <a:lstStyle/>
          <a:p>
            <a:r>
              <a:rPr lang="ru-RU" sz="3100" b="1" i="1" dirty="0">
                <a:latin typeface="Times New Roman"/>
                <a:ea typeface="Calibri"/>
                <a:cs typeface="Times New Roman"/>
              </a:rPr>
              <a:t>Технология </a:t>
            </a:r>
            <a:r>
              <a:rPr lang="ru-RU" sz="3100" b="1" i="1" dirty="0" smtClean="0">
                <a:latin typeface="Times New Roman"/>
                <a:ea typeface="Calibri"/>
                <a:cs typeface="Times New Roman"/>
              </a:rPr>
              <a:t>формирующего оценивания </a:t>
            </a:r>
            <a:r>
              <a:rPr lang="ru-RU" sz="3100" b="1" i="1" dirty="0">
                <a:latin typeface="Times New Roman"/>
                <a:ea typeface="Calibri"/>
                <a:cs typeface="Times New Roman"/>
              </a:rPr>
              <a:t>на уроках истории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08" y="1700808"/>
            <a:ext cx="6696744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012160" y="3429000"/>
            <a:ext cx="3131840" cy="3423383"/>
          </a:xfrm>
        </p:spPr>
        <p:txBody>
          <a:bodyPr>
            <a:noAutofit/>
          </a:bodyPr>
          <a:lstStyle/>
          <a:p>
            <a:pPr algn="r"/>
            <a:r>
              <a:rPr lang="ru-RU" sz="1400" dirty="0" smtClean="0"/>
              <a:t>Автор</a:t>
            </a:r>
          </a:p>
          <a:p>
            <a:pPr algn="r"/>
            <a:r>
              <a:rPr lang="ru-RU" sz="1400" dirty="0" smtClean="0"/>
              <a:t>Петрова Татьяна Анатольевна</a:t>
            </a:r>
          </a:p>
          <a:p>
            <a:pPr algn="r"/>
            <a:r>
              <a:rPr lang="ru-RU" sz="1400" dirty="0" smtClean="0"/>
              <a:t>Учитель истории и  обществознания</a:t>
            </a:r>
          </a:p>
          <a:p>
            <a:pPr algn="r"/>
            <a:r>
              <a:rPr lang="ru-RU" sz="1400" dirty="0" smtClean="0"/>
              <a:t>КОГОАУ «Вятский многопрофильный лицей» г. Вятские Поляны</a:t>
            </a:r>
          </a:p>
        </p:txBody>
      </p:sp>
    </p:spTree>
    <p:extLst>
      <p:ext uri="{BB962C8B-B14F-4D97-AF65-F5344CB8AC3E}">
        <p14:creationId xmlns:p14="http://schemas.microsoft.com/office/powerpoint/2010/main" val="263330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  <a:cs typeface="Times New Roman"/>
              </a:rPr>
              <a:t>Формирующее оценивание для обучающихся</a:t>
            </a:r>
            <a:r>
              <a:rPr lang="ru-RU" sz="2800" dirty="0">
                <a:ea typeface="Times New Roman"/>
                <a:cs typeface="Times New Roman"/>
              </a:rPr>
              <a:t/>
            </a:r>
            <a:br>
              <a:rPr lang="ru-RU" sz="2800" dirty="0">
                <a:ea typeface="Times New Roman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может помогать учиться на ошибках; понять, что важно; понять, что у них получается;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обнаруживать, что они не знают;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может помогать обнаруживать, что они не умеют делать.</a:t>
            </a:r>
            <a:endParaRPr lang="ru-RU" sz="2400" dirty="0">
              <a:ea typeface="Times New Roman"/>
              <a:cs typeface="Times New Roman"/>
            </a:endParaRPr>
          </a:p>
          <a:p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440" y="3933056"/>
            <a:ext cx="463883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Формы учета </a:t>
            </a:r>
            <a:r>
              <a:rPr lang="ru-RU" sz="4000" dirty="0" smtClean="0"/>
              <a:t>знаний</a:t>
            </a:r>
            <a:r>
              <a:rPr lang="ru-RU" sz="4000" dirty="0"/>
              <a:t> </a:t>
            </a:r>
            <a:r>
              <a:rPr lang="ru-RU" sz="4000" dirty="0" smtClean="0"/>
              <a:t>на уроках истории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53400" cy="449580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лист индивидуальных достижений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диагностические карты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цветовая символика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знаковая символика</a:t>
            </a:r>
          </a:p>
          <a:p>
            <a:pPr>
              <a:buFont typeface="Arial"/>
              <a:buChar char="•"/>
            </a:pPr>
            <a:r>
              <a:rPr lang="ru-RU" dirty="0" smtClean="0">
                <a:solidFill>
                  <a:srgbClr val="333333"/>
                </a:solidFill>
                <a:latin typeface="Helvetica Neue"/>
              </a:rPr>
              <a:t>оценочные 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листы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недельные отчёты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рейтинг знаний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333333"/>
                </a:solidFill>
                <a:latin typeface="Helvetica Neue"/>
              </a:rPr>
              <a:t> портфолио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871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074242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Формирующее оценивание помогает каждому учителю получить информацию о том, как много и насколько успешно учатся его ученики. Педагоги могут на основе полученной </a:t>
            </a:r>
            <a:r>
              <a:rPr lang="ru-RU" sz="2400" i="1" u="sng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обратной связи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переориентировать преподавание так, чтобы дети учились более активно и более эффективно. </a:t>
            </a:r>
            <a:endParaRPr lang="ru-RU" sz="24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73016"/>
            <a:ext cx="4824536" cy="2959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4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«Возьми в свои руки контроль над своим обучением».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Оцениванию </a:t>
            </a:r>
            <a:r>
              <a:rPr lang="ru-RU" dirty="0">
                <a:latin typeface="Times New Roman"/>
                <a:ea typeface="Times New Roman"/>
              </a:rPr>
              <a:t>в документах стандарта второго поколения уделяется большое и серьезное внимание. </a:t>
            </a:r>
            <a:endParaRPr lang="en-US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Ориентация </a:t>
            </a:r>
            <a:r>
              <a:rPr lang="ru-RU" dirty="0">
                <a:latin typeface="Times New Roman"/>
                <a:ea typeface="Times New Roman"/>
              </a:rPr>
              <a:t>стандарта на </a:t>
            </a:r>
            <a:r>
              <a:rPr lang="ru-RU" dirty="0" err="1">
                <a:latin typeface="Times New Roman"/>
                <a:ea typeface="Times New Roman"/>
              </a:rPr>
              <a:t>деятельностный</a:t>
            </a:r>
            <a:r>
              <a:rPr lang="ru-RU" dirty="0">
                <a:latin typeface="Times New Roman"/>
                <a:ea typeface="Times New Roman"/>
              </a:rPr>
              <a:t> подход, на формирование обобщенных способов деятельности ставит процедуру оценки в особое положение. </a:t>
            </a:r>
            <a:endParaRPr lang="en-US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Она </a:t>
            </a:r>
            <a:r>
              <a:rPr lang="ru-RU" dirty="0">
                <a:latin typeface="Times New Roman"/>
                <a:ea typeface="Times New Roman"/>
              </a:rPr>
              <a:t>выступает одновременно и как цель, и как средство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4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/>
                <a:ea typeface="Times New Roman"/>
              </a:rPr>
              <a:t>Под системой оценивания понимается 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выставлении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отметок </a:t>
            </a:r>
            <a:endParaRPr lang="en-US" dirty="0" smtClean="0"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механизм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осуществления контрольно-диагностической связи между учителем, учеником и родителями по поводу успешности образовательного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процесса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навыки </a:t>
            </a:r>
            <a:r>
              <a:rPr lang="ru-RU" dirty="0">
                <a:latin typeface="Times New Roman"/>
                <a:ea typeface="Times New Roman"/>
              </a:rPr>
              <a:t>рефлексии, самоанализа, самоконтроля, </a:t>
            </a:r>
            <a:r>
              <a:rPr lang="ru-RU" dirty="0" smtClean="0">
                <a:latin typeface="Times New Roman"/>
                <a:ea typeface="Times New Roman"/>
              </a:rPr>
              <a:t>самооценки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ученика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7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altLang="ru-RU" sz="3600" b="1" kern="0" dirty="0">
                <a:solidFill>
                  <a:schemeClr val="accent4">
                    <a:lumMod val="50000"/>
                  </a:schemeClr>
                </a:solidFill>
                <a:latin typeface="Arial"/>
              </a:rPr>
              <a:t>Два подхода к использованию оценивания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внутренняя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отметка (формирующая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</a:rPr>
              <a:t>отметка </a:t>
            </a:r>
            <a:r>
              <a:rPr lang="ru-RU" sz="2400" dirty="0">
                <a:latin typeface="Times New Roman"/>
                <a:ea typeface="Times New Roman"/>
              </a:rPr>
              <a:t>устанавливает «обратную связь « между учащимися и степенью успешности достижения им целей обучения (результаты ученика в сравнении с его же предыдущими результатами).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внешняя отметка (суммирующая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latin typeface="Times New Roman"/>
                <a:ea typeface="Times New Roman"/>
              </a:rPr>
              <a:t>отметка </a:t>
            </a:r>
            <a:r>
              <a:rPr lang="ru-RU" sz="2400" dirty="0">
                <a:latin typeface="Times New Roman"/>
                <a:ea typeface="Times New Roman"/>
              </a:rPr>
              <a:t>связана с выставлением отметок и предполагает вынесение заключительного суждения о том, чего сумел достичь обучающийся курсе обучения на основе единых требований (в сравнении с эталоном).  </a:t>
            </a:r>
            <a:endParaRPr lang="ru-RU" sz="24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2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36104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Оценка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>ф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>ормирующего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>(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ea typeface="Times New Roman"/>
              </a:rPr>
              <a:t>внутреннего) оценивания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ориентирована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конкретного ученика, призвана выявить пробелы в освоении учащимся элемента содержания образования с тем, чтобы восполнить их с максимальной эффективностью.</a:t>
            </a:r>
            <a:endParaRPr lang="ru-RU" sz="2800" dirty="0">
              <a:ea typeface="Times New Roman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437112"/>
            <a:ext cx="331236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46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  <a:cs typeface="Times New Roman"/>
              </a:rPr>
              <a:t>Цели формирующего оценивания и результаты:</a:t>
            </a:r>
            <a:r>
              <a:rPr lang="ru-RU" sz="2400" dirty="0">
                <a:ea typeface="Times New Roman"/>
                <a:cs typeface="Times New Roman"/>
              </a:rPr>
              <a:t/>
            </a:r>
            <a:br>
              <a:rPr lang="ru-RU" sz="2400" dirty="0">
                <a:ea typeface="Times New Roman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Оценивать опыт и потребности ученика.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Ученики имеют широкий опыт, интерес к новой теме. Понимание имеющегося багажа знаний позволяет скорректировать процесс обучения на основе дифференцированного подхода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Поощрять самодвижение и сотрудничество.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Оценивание умения работать самостоятельно и в сотрудничестве позволяет учащимся самим планировать свою деятельность без принуждения, учась на своих ошибках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Осуществлять мониторинг прогресса учащихся. 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В результате накопления полезных отзывов и комментариев учитель обращает внимание на слабые стороны учащегося и подтверждает его сильные стороны</a:t>
            </a:r>
            <a:endParaRPr lang="ru-RU" sz="20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91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/>
                <a:ea typeface="Times New Roman"/>
              </a:rPr>
              <a:t>Организация формирующего оценивания: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планирование образовательных результатов по каждой теме, учитывая индивидуально уровень каждого ученика;</a:t>
            </a:r>
            <a:endParaRPr lang="ru-RU" sz="1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определение в рамках программы обучения тем, при  изучении которых целесообразно использование листов  обратной связи;</a:t>
            </a:r>
            <a:endParaRPr lang="ru-RU" sz="1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контроль, определение индивидуальных достижений каждого учащегося и нет сравнения результатов учащихся;</a:t>
            </a:r>
            <a:endParaRPr lang="ru-RU" sz="1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оценивание результатов деятельности, оценка ориентирована на конкретного ученика, выявление пробелов в освоении учащимся содержания образования    с целью восполнить их с максимальной эффективностью, показать прогресс в   обучении;</a:t>
            </a:r>
            <a:endParaRPr lang="ru-RU" sz="1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предъявление учащимся планируемых образовательных результатов;</a:t>
            </a:r>
            <a:endParaRPr lang="ru-RU" sz="1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 обратная связь относительно достижений  учащегося, анализ;</a:t>
            </a:r>
            <a:endParaRPr lang="ru-RU" sz="1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планирование дальнейшей деятельности.</a:t>
            </a:r>
            <a:endParaRPr lang="ru-RU" sz="1800" dirty="0">
              <a:ea typeface="Times New Roman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113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/>
                <a:ea typeface="Times New Roman"/>
              </a:rPr>
              <a:t>Принципы осуществления контроля: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Градация трудности заданий. Необходимо предложить виды заданий, с которыми могут справиться учащиеся разной подготовки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Свобода выбора заданий. Ученик может выбрать сам уровень трудности задания, осознавая ответственность за результаты деятельности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Постепенное накопление учебных достижений. Не надо ограничивать время и формы учебной работы, подлежащей оцениванию.</a:t>
            </a:r>
            <a:endParaRPr lang="ru-RU" sz="24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Font typeface="Wingdings"/>
              <a:buChar char=""/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Принцип свободы. В любой момент ученик может иметь возможность   улучшить свои достижения.</a:t>
            </a:r>
            <a:endParaRPr lang="ru-RU" sz="2400" dirty="0">
              <a:ea typeface="Times New Roman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837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  <a:cs typeface="Times New Roman"/>
              </a:rPr>
              <a:t>При выведении итоговых отметок формирующие оценки не </a:t>
            </a: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>учитываются</a:t>
            </a:r>
            <a:r>
              <a:rPr lang="ru-RU" sz="2400" b="1" dirty="0">
                <a:ea typeface="Times New Roman"/>
                <a:cs typeface="Times New Roman"/>
              </a:rPr>
              <a:t/>
            </a:r>
            <a:br>
              <a:rPr lang="ru-RU" sz="2400" b="1" dirty="0">
                <a:ea typeface="Times New Roman"/>
                <a:cs typeface="Times New Roman"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Формирующее (текущее оценивание)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позволяет ученику и учителю  скорректировать свою работу, устранить возможные пробелы и недочёты до проведения итоговой работы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05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192</TotalTime>
  <Words>471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Технология формирующего оценивания на уроках истории </vt:lpstr>
      <vt:lpstr>«Возьми в свои руки контроль над своим обучением». </vt:lpstr>
      <vt:lpstr>Под системой оценивания понимается </vt:lpstr>
      <vt:lpstr>Два подхода к использованию оценивания</vt:lpstr>
      <vt:lpstr>Оценка формирующего (внутреннего) оценивания</vt:lpstr>
      <vt:lpstr>Цели формирующего оценивания и результаты: </vt:lpstr>
      <vt:lpstr>Организация формирующего оценивания:</vt:lpstr>
      <vt:lpstr>Принципы осуществления контроля:</vt:lpstr>
      <vt:lpstr>При выведении итоговых отметок формирующие оценки не учитываются </vt:lpstr>
      <vt:lpstr>Формирующее оценивание для обучающихся </vt:lpstr>
      <vt:lpstr>Формы учета знаний на уроках истории. </vt:lpstr>
      <vt:lpstr>Формирующее оценивание помогает каждому учителю получить информацию о том, как много и насколько успешно учатся его ученики. Педагоги могут на основе полученной обратной связи переориентировать преподавание так, чтобы дети учились более активно и более эффективно.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оценивания на уроках истории </dc:title>
  <dc:creator>пк</dc:creator>
  <cp:lastModifiedBy>пк</cp:lastModifiedBy>
  <cp:revision>13</cp:revision>
  <dcterms:created xsi:type="dcterms:W3CDTF">2016-01-13T16:36:15Z</dcterms:created>
  <dcterms:modified xsi:type="dcterms:W3CDTF">2016-03-18T17:14:11Z</dcterms:modified>
</cp:coreProperties>
</file>