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69" r:id="rId2"/>
    <p:sldId id="281" r:id="rId3"/>
    <p:sldId id="292" r:id="rId4"/>
    <p:sldId id="284" r:id="rId5"/>
    <p:sldId id="285" r:id="rId6"/>
    <p:sldId id="289" r:id="rId7"/>
    <p:sldId id="283" r:id="rId8"/>
    <p:sldId id="287" r:id="rId9"/>
    <p:sldId id="288" r:id="rId10"/>
    <p:sldId id="311" r:id="rId11"/>
    <p:sldId id="270" r:id="rId12"/>
    <p:sldId id="312" r:id="rId13"/>
    <p:sldId id="262" r:id="rId14"/>
    <p:sldId id="265" r:id="rId15"/>
    <p:sldId id="313" r:id="rId16"/>
    <p:sldId id="317" r:id="rId17"/>
    <p:sldId id="267" r:id="rId18"/>
    <p:sldId id="316" r:id="rId19"/>
  </p:sldIdLst>
  <p:sldSz cx="9144000" cy="6858000" type="screen4x3"/>
  <p:notesSz cx="6813550" cy="99488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CC00"/>
    <a:srgbClr val="FF7C80"/>
    <a:srgbClr val="FFFF99"/>
    <a:srgbClr val="FFCCFF"/>
    <a:srgbClr val="9C7D7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2" autoAdjust="0"/>
  </p:normalViewPr>
  <p:slideViewPr>
    <p:cSldViewPr>
      <p:cViewPr>
        <p:scale>
          <a:sx n="75" d="100"/>
          <a:sy n="75" d="100"/>
        </p:scale>
        <p:origin x="-99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2538" cy="497444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435" y="0"/>
            <a:ext cx="2952538" cy="497444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r">
              <a:defRPr sz="1200"/>
            </a:lvl1pPr>
          </a:lstStyle>
          <a:p>
            <a:fld id="{35008F49-768D-49AB-A063-84506B29C051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0" tIns="45880" rIns="91760" bIns="458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356" y="4725711"/>
            <a:ext cx="5450840" cy="4476989"/>
          </a:xfrm>
          <a:prstGeom prst="rect">
            <a:avLst/>
          </a:prstGeom>
        </p:spPr>
        <p:txBody>
          <a:bodyPr vert="horz" lIns="91760" tIns="45880" rIns="91760" bIns="4588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9693"/>
            <a:ext cx="2952538" cy="497444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435" y="9449693"/>
            <a:ext cx="2952538" cy="497444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r">
              <a:defRPr sz="1200"/>
            </a:lvl1pPr>
          </a:lstStyle>
          <a:p>
            <a:fld id="{837AA376-0909-42E4-ADAF-EA706DF84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742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B249-6086-425D-B0E8-A6D936B9DFA7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81F7-4AF3-48A3-8822-ECB7476AF8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B249-6086-425D-B0E8-A6D936B9DFA7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81F7-4AF3-48A3-8822-ECB7476AF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B249-6086-425D-B0E8-A6D936B9DFA7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81F7-4AF3-48A3-8822-ECB7476AF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B249-6086-425D-B0E8-A6D936B9DFA7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81F7-4AF3-48A3-8822-ECB7476AF8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B249-6086-425D-B0E8-A6D936B9DFA7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81F7-4AF3-48A3-8822-ECB7476AF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B249-6086-425D-B0E8-A6D936B9DFA7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81F7-4AF3-48A3-8822-ECB7476AF8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B249-6086-425D-B0E8-A6D936B9DFA7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81F7-4AF3-48A3-8822-ECB7476AF8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B249-6086-425D-B0E8-A6D936B9DFA7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81F7-4AF3-48A3-8822-ECB7476AF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B249-6086-425D-B0E8-A6D936B9DFA7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81F7-4AF3-48A3-8822-ECB7476AF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B249-6086-425D-B0E8-A6D936B9DFA7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81F7-4AF3-48A3-8822-ECB7476AF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B249-6086-425D-B0E8-A6D936B9DFA7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81F7-4AF3-48A3-8822-ECB7476AF8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B1B249-6086-425D-B0E8-A6D936B9DFA7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DF81F7-4AF3-48A3-8822-ECB7476AF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1580" y="469975"/>
            <a:ext cx="7704856" cy="172819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для школы, 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жизни учимся</a:t>
            </a:r>
          </a:p>
          <a:p>
            <a:pPr algn="ctr"/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zgoda.by/assets/images/kursy/basarilarimiz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6768752" cy="3802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069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c.mql5.com/mql4/forum/2011/05/pogsebpquqwhnl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357182" cy="5760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39552" y="858828"/>
            <a:ext cx="8280920" cy="4602635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и музыка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 относил к математике арифметику. Геометрию, астрономию и музыку. Именно он ввел понятие гамма, которое окрестили «Пифагоров строй».</a:t>
            </a:r>
          </a:p>
        </p:txBody>
      </p:sp>
      <p:pic>
        <p:nvPicPr>
          <p:cNvPr id="3076" name="Picture 4" descr="https://ds03.infourok.ru/uploads/ex/0518/0004ac7f-7abdf4af/2/img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552329" cy="2664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8172"/>
            <a:ext cx="3994421" cy="2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425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ds02.infourok.ru/uploads/ex/0c9d/0004c78c-c30e2e92/64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2895" y="616505"/>
            <a:ext cx="816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и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изобразительное искусство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0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ds02.infourok.ru/uploads/ex/0c9d/0004c78c-c30e2e92/64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4962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2895" y="616505"/>
            <a:ext cx="816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и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изобразительное искусство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900igr.net/up/datas/124090/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6034"/>
            <a:ext cx="9184112" cy="6888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80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7936" y="341040"/>
            <a:ext cx="84249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Прикладная математика </a:t>
            </a:r>
            <a:endParaRPr lang="ru-RU" sz="36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4" y="2780928"/>
            <a:ext cx="8150529" cy="346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41023" y="1196752"/>
            <a:ext cx="8147050" cy="192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Garamond" pitchFamily="16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Garamond" pitchFamily="16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Garamond" pitchFamily="16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Garamond" pitchFamily="16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Garamond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Garamond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Garamond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Garamond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Garamond" pitchFamily="16" charset="0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Знание математики необходимы для всех профессий от повара до ракетостроителя</a:t>
            </a: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229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92696"/>
            <a:ext cx="8496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3.</a:t>
            </a:r>
          </a:p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калейдоскоп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im0-tub-ru.yandex.net/i?id=4413d7a9e0f60af2cb141f4c2028a26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892806" cy="4308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17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000108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sin(</a:t>
            </a:r>
            <a:r>
              <a:rPr lang="el-GR" sz="3200" dirty="0" smtClean="0">
                <a:solidFill>
                  <a:schemeClr val="accent4">
                    <a:lumMod val="75000"/>
                  </a:schemeClr>
                </a:solidFill>
              </a:rPr>
              <a:t>α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el-GR" sz="3200" dirty="0" smtClean="0">
                <a:solidFill>
                  <a:schemeClr val="accent4">
                    <a:lumMod val="75000"/>
                  </a:schemeClr>
                </a:solidFill>
              </a:rPr>
              <a:t>β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r>
              <a:rPr lang="en-US" sz="3200" dirty="0" smtClean="0"/>
              <a:t>=</a:t>
            </a:r>
            <a:r>
              <a:rPr lang="en-US" sz="3200" dirty="0" smtClean="0">
                <a:solidFill>
                  <a:srgbClr val="FF0000"/>
                </a:solidFill>
              </a:rPr>
              <a:t>sin</a:t>
            </a:r>
            <a:r>
              <a:rPr lang="el-GR" sz="3200" dirty="0" smtClean="0">
                <a:solidFill>
                  <a:srgbClr val="FF0000"/>
                </a:solidFill>
              </a:rPr>
              <a:t>α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cos</a:t>
            </a:r>
            <a:r>
              <a:rPr lang="el-GR" sz="3200" dirty="0" smtClean="0">
                <a:solidFill>
                  <a:srgbClr val="FF0000"/>
                </a:solidFill>
              </a:rPr>
              <a:t>β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+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cos</a:t>
            </a:r>
            <a:r>
              <a:rPr lang="el-GR" sz="3200" dirty="0" smtClean="0">
                <a:solidFill>
                  <a:schemeClr val="bg2">
                    <a:lumMod val="50000"/>
                  </a:schemeClr>
                </a:solidFill>
              </a:rPr>
              <a:t>α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sin</a:t>
            </a:r>
            <a:r>
              <a:rPr lang="el-GR" sz="3200" dirty="0" smtClean="0">
                <a:solidFill>
                  <a:schemeClr val="bg2">
                    <a:lumMod val="50000"/>
                  </a:schemeClr>
                </a:solidFill>
              </a:rPr>
              <a:t>β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500174"/>
            <a:ext cx="628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cos</a:t>
            </a:r>
            <a:r>
              <a:rPr lang="en-US" sz="3200" dirty="0" smtClean="0"/>
              <a:t>(</a:t>
            </a:r>
            <a:r>
              <a:rPr lang="el-GR" sz="3200" dirty="0" smtClean="0"/>
              <a:t>α</a:t>
            </a:r>
            <a:r>
              <a:rPr lang="en-US" sz="3200" dirty="0" smtClean="0"/>
              <a:t>+</a:t>
            </a:r>
            <a:r>
              <a:rPr lang="el-GR" sz="3200" dirty="0" smtClean="0"/>
              <a:t>β</a:t>
            </a:r>
            <a:r>
              <a:rPr lang="en-US" sz="3200" dirty="0" smtClean="0"/>
              <a:t>)=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cos</a:t>
            </a:r>
            <a:r>
              <a:rPr lang="el-GR" sz="3200" dirty="0" smtClean="0">
                <a:solidFill>
                  <a:schemeClr val="accent5">
                    <a:lumMod val="75000"/>
                  </a:schemeClr>
                </a:solidFill>
              </a:rPr>
              <a:t>α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cos</a:t>
            </a:r>
            <a:r>
              <a:rPr lang="el-GR" sz="3200" dirty="0" smtClean="0">
                <a:solidFill>
                  <a:schemeClr val="accent5">
                    <a:lumMod val="75000"/>
                  </a:schemeClr>
                </a:solidFill>
              </a:rPr>
              <a:t>β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-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</a:t>
            </a:r>
            <a:r>
              <a:rPr lang="el-G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sin</a:t>
            </a:r>
            <a:r>
              <a:rPr lang="el-G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β</a:t>
            </a:r>
            <a:endParaRPr lang="ru-RU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____________________________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643182"/>
            <a:ext cx="4746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sin</a:t>
            </a:r>
            <a:r>
              <a:rPr lang="el-GR" sz="3200" dirty="0" smtClean="0">
                <a:solidFill>
                  <a:schemeClr val="accent4">
                    <a:lumMod val="75000"/>
                  </a:schemeClr>
                </a:solidFill>
              </a:rPr>
              <a:t>α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+ sin</a:t>
            </a:r>
            <a:r>
              <a:rPr lang="el-GR" sz="3200" dirty="0" smtClean="0">
                <a:solidFill>
                  <a:schemeClr val="accent4">
                    <a:lumMod val="75000"/>
                  </a:schemeClr>
                </a:solidFill>
              </a:rPr>
              <a:t>β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2</a:t>
            </a:r>
            <a:r>
              <a:rPr lang="en-US" sz="3200" dirty="0" smtClean="0">
                <a:solidFill>
                  <a:srgbClr val="FF0000"/>
                </a:solidFill>
              </a:rPr>
              <a:t> sin</a:t>
            </a:r>
            <a:r>
              <a:rPr lang="el-GR" sz="3200" dirty="0" smtClean="0">
                <a:solidFill>
                  <a:srgbClr val="FF0000"/>
                </a:solidFill>
              </a:rPr>
              <a:t>α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cos</a:t>
            </a:r>
            <a:r>
              <a:rPr lang="el-GR" sz="3200" dirty="0" smtClean="0">
                <a:solidFill>
                  <a:srgbClr val="FF0000"/>
                </a:solidFill>
              </a:rPr>
              <a:t>β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3429000"/>
            <a:ext cx="4682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sin</a:t>
            </a:r>
            <a:r>
              <a:rPr lang="el-GR" sz="3200" dirty="0" smtClean="0">
                <a:solidFill>
                  <a:schemeClr val="accent4">
                    <a:lumMod val="75000"/>
                  </a:schemeClr>
                </a:solidFill>
              </a:rPr>
              <a:t>α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- sin</a:t>
            </a:r>
            <a:r>
              <a:rPr lang="el-GR" sz="3200" dirty="0" smtClean="0">
                <a:solidFill>
                  <a:schemeClr val="accent4">
                    <a:lumMod val="75000"/>
                  </a:schemeClr>
                </a:solidFill>
              </a:rPr>
              <a:t>β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2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cos</a:t>
            </a:r>
            <a:r>
              <a:rPr lang="el-GR" sz="3200" dirty="0" smtClean="0">
                <a:solidFill>
                  <a:schemeClr val="bg2">
                    <a:lumMod val="50000"/>
                  </a:schemeClr>
                </a:solidFill>
              </a:rPr>
              <a:t>α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sin</a:t>
            </a:r>
            <a:r>
              <a:rPr lang="el-GR" sz="3200" dirty="0" smtClean="0">
                <a:solidFill>
                  <a:schemeClr val="bg2">
                    <a:lumMod val="50000"/>
                  </a:schemeClr>
                </a:solidFill>
              </a:rPr>
              <a:t>β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4071942"/>
            <a:ext cx="4868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</a:t>
            </a:r>
            <a:r>
              <a:rPr lang="el-G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</a:t>
            </a:r>
            <a:r>
              <a:rPr lang="el-G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= 2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cos</a:t>
            </a:r>
            <a:r>
              <a:rPr lang="el-GR" sz="3200" dirty="0" smtClean="0">
                <a:solidFill>
                  <a:schemeClr val="accent5">
                    <a:lumMod val="75000"/>
                  </a:schemeClr>
                </a:solidFill>
              </a:rPr>
              <a:t>α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cos</a:t>
            </a:r>
            <a:r>
              <a:rPr lang="el-GR" sz="3200" dirty="0" smtClean="0">
                <a:solidFill>
                  <a:schemeClr val="accent5">
                    <a:lumMod val="75000"/>
                  </a:schemeClr>
                </a:solidFill>
              </a:rPr>
              <a:t>β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4714884"/>
            <a:ext cx="4915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</a:t>
            </a:r>
            <a:r>
              <a:rPr lang="el-G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</a:t>
            </a:r>
            <a:r>
              <a:rPr lang="el-G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= </a:t>
            </a:r>
            <a:r>
              <a:rPr lang="en-US" sz="3200" dirty="0" smtClean="0"/>
              <a:t>-2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</a:t>
            </a:r>
            <a:r>
              <a:rPr lang="el-G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sin</a:t>
            </a:r>
            <a:r>
              <a:rPr lang="el-G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β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357166"/>
            <a:ext cx="578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легко запомнить формулы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https://ds04.infourok.ru/uploads/ex/1369/0007c810-11611305/2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09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581128"/>
            <a:ext cx="7704856" cy="172819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для школы, 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жизни учимся</a:t>
            </a:r>
          </a:p>
          <a:p>
            <a:pPr algn="ctr"/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im0-tub-ru.yandex.net/i?id=7d0e30da3e275290bbbe098342961cae-l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5112568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404664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важная цель обучения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учиться.	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Аристотель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45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гардероб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im0-tub-ru.yandex.net/i?id=f4e71b5998346bc008daaf6466684c4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852936"/>
            <a:ext cx="2846090" cy="3794787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5004048" y="1412776"/>
            <a:ext cx="3816424" cy="1368152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 flipH="1">
            <a:off x="251520" y="1628800"/>
            <a:ext cx="3888432" cy="1368152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81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3131840" y="3501008"/>
            <a:ext cx="3132062" cy="11780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23528" y="4005064"/>
            <a:ext cx="2520281" cy="962263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444208" y="1340768"/>
            <a:ext cx="2376264" cy="104411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</p:txBody>
      </p:sp>
      <p:sp>
        <p:nvSpPr>
          <p:cNvPr id="35" name="Овал 34"/>
          <p:cNvSpPr/>
          <p:nvPr/>
        </p:nvSpPr>
        <p:spPr>
          <a:xfrm>
            <a:off x="6516216" y="4005064"/>
            <a:ext cx="2376264" cy="104411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</a:p>
        </p:txBody>
      </p:sp>
      <p:sp>
        <p:nvSpPr>
          <p:cNvPr id="36" name="Овал 35"/>
          <p:cNvSpPr/>
          <p:nvPr/>
        </p:nvSpPr>
        <p:spPr>
          <a:xfrm>
            <a:off x="539552" y="1196752"/>
            <a:ext cx="2376264" cy="87717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131840" y="5229200"/>
            <a:ext cx="2948020" cy="972816"/>
          </a:xfrm>
          <a:prstGeom prst="ellipse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228184" y="2636912"/>
            <a:ext cx="2713758" cy="1033053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Литература, русский язык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372200" y="5813883"/>
            <a:ext cx="2376264" cy="10441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</a:p>
        </p:txBody>
      </p:sp>
      <p:sp>
        <p:nvSpPr>
          <p:cNvPr id="41" name="Овал 40"/>
          <p:cNvSpPr/>
          <p:nvPr/>
        </p:nvSpPr>
        <p:spPr>
          <a:xfrm>
            <a:off x="3419872" y="1484784"/>
            <a:ext cx="2376264" cy="104411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179512" y="2348880"/>
            <a:ext cx="3157428" cy="104411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11560" y="5733256"/>
            <a:ext cx="2191701" cy="951349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 стрелкой 44"/>
          <p:cNvCxnSpPr>
            <a:stCxn id="13" idx="0"/>
          </p:cNvCxnSpPr>
          <p:nvPr/>
        </p:nvCxnSpPr>
        <p:spPr>
          <a:xfrm flipV="1">
            <a:off x="4697871" y="2518689"/>
            <a:ext cx="0" cy="982319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148064" y="1988840"/>
            <a:ext cx="1368152" cy="1504379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5652120" y="3429000"/>
            <a:ext cx="756084" cy="110381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084168" y="4365104"/>
            <a:ext cx="1368152" cy="1526801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6228184" y="3933056"/>
            <a:ext cx="828092" cy="126139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 flipV="1">
            <a:off x="2987824" y="1700808"/>
            <a:ext cx="1310267" cy="1779093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1547664" y="4293096"/>
            <a:ext cx="1718353" cy="1526801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4644008" y="4653136"/>
            <a:ext cx="0" cy="590188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2411760" y="3933056"/>
            <a:ext cx="765922" cy="252278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 flipV="1">
            <a:off x="2627784" y="3356992"/>
            <a:ext cx="896069" cy="292768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95536" y="0"/>
            <a:ext cx="84249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 царица наук</a:t>
            </a:r>
            <a:endParaRPr lang="ru-RU" sz="36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10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487" y="266818"/>
            <a:ext cx="83529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сапога пара, да оба на левую ногу надеты;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поле не воин, а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путник;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двумя зайцами погонишься – ни одного кабана не поймаешь;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числительными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один покрой; В четырех стенах;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пятниц на неделе; В три ручья.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431" y="3921909"/>
            <a:ext cx="851904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Золотист он и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усат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ста карманах – 100 ребят (колос);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Двое в небе ходят кругом, но не видятся друг с другом (солнце и луна);</a:t>
            </a:r>
          </a:p>
        </p:txBody>
      </p:sp>
    </p:spTree>
    <p:extLst>
      <p:ext uri="{BB962C8B-B14F-4D97-AF65-F5344CB8AC3E}">
        <p14:creationId xmlns="" xmlns:p14="http://schemas.microsoft.com/office/powerpoint/2010/main" val="10707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Симметрия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букв, слов, фраз</a:t>
            </a:r>
          </a:p>
          <a:p>
            <a:endParaRPr lang="ru-RU" sz="28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4495056" cy="160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852936"/>
            <a:ext cx="571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литературных произведениях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15616" y="4149080"/>
            <a:ext cx="46085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itchFamily="34" charset="0"/>
              </a:rPr>
              <a:t>« Вижу один островок небольшой-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itchFamily="34" charset="0"/>
              </a:rPr>
              <a:t>Зайцы на нем </a:t>
            </a:r>
            <a:r>
              <a:rPr lang="ru-RU" altLang="ru-RU" sz="1600" dirty="0" err="1">
                <a:latin typeface="Arial" pitchFamily="34" charset="0"/>
              </a:rPr>
              <a:t>собралися</a:t>
            </a:r>
            <a:r>
              <a:rPr lang="ru-RU" altLang="ru-RU" sz="1600" dirty="0">
                <a:latin typeface="Arial" pitchFamily="34" charset="0"/>
              </a:rPr>
              <a:t> гурьбой.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itchFamily="34" charset="0"/>
              </a:rPr>
              <a:t>С каждой минутой вода подбиралась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itchFamily="34" charset="0"/>
              </a:rPr>
              <a:t>К бедным зверькам; уж под ними осталось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itchFamily="34" charset="0"/>
              </a:rPr>
              <a:t>Меньше аршина земли в ширину,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itchFamily="34" charset="0"/>
              </a:rPr>
              <a:t>Меньше сажени в длину».</a:t>
            </a:r>
          </a:p>
        </p:txBody>
      </p:sp>
      <p:pic>
        <p:nvPicPr>
          <p:cNvPr id="6" name="Picture 7" descr="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2522935" cy="276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01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51450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и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истории зарождения и развития математики как науки;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личности в математике;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меры измерения;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задачи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068960"/>
            <a:ext cx="2858097" cy="31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350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1369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и география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Географические координаты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азимут;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площадей; густоты расселения;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и чтение графиков, диаграмм;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3212976"/>
            <a:ext cx="8064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страну Европы жители называют «наш  шестиугольник»?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какой страны носит треугольник со сторонами 3, 4, 5?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Расшифруйте название государства.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229200"/>
            <a:ext cx="2736304" cy="115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345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56" name="Заголовок 3"/>
          <p:cNvSpPr txBox="1">
            <a:spLocks/>
          </p:cNvSpPr>
          <p:nvPr/>
        </p:nvSpPr>
        <p:spPr>
          <a:xfrm>
            <a:off x="1403648" y="54868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57" name="Текст 2"/>
          <p:cNvSpPr txBox="1">
            <a:spLocks/>
          </p:cNvSpPr>
          <p:nvPr/>
        </p:nvSpPr>
        <p:spPr>
          <a:xfrm>
            <a:off x="863588" y="476673"/>
            <a:ext cx="770485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и биология</a:t>
            </a:r>
          </a:p>
          <a:p>
            <a:pPr algn="ctr"/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urf.podelise.ru/tw_files2/urls_1/313/d-312347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35" y="1196753"/>
            <a:ext cx="7043936" cy="5282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584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453/0012193a-3e8e88c2/img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4" cy="6048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39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2000</TotalTime>
  <Words>356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Михайлюк</dc:creator>
  <cp:lastModifiedBy>кабинет 11</cp:lastModifiedBy>
  <cp:revision>126</cp:revision>
  <dcterms:created xsi:type="dcterms:W3CDTF">2019-03-09T08:09:48Z</dcterms:created>
  <dcterms:modified xsi:type="dcterms:W3CDTF">2019-03-15T10:42:26Z</dcterms:modified>
</cp:coreProperties>
</file>