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56" r:id="rId6"/>
    <p:sldId id="263" r:id="rId7"/>
    <p:sldId id="272" r:id="rId8"/>
    <p:sldId id="259" r:id="rId9"/>
    <p:sldId id="267" r:id="rId10"/>
    <p:sldId id="270" r:id="rId11"/>
    <p:sldId id="261" r:id="rId12"/>
    <p:sldId id="264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8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9B65D-6415-4FB5-8558-4739EA3F0830}" type="datetimeFigureOut">
              <a:rPr lang="ru-RU" smtClean="0"/>
              <a:pPr/>
              <a:t>19.03.2016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2553E-8314-460F-9670-C7FD66CF5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" name="Группа 4"/>
              <p:cNvGrpSpPr/>
              <p:nvPr/>
            </p:nvGrpSpPr>
            <p:grpSpPr>
              <a:xfrm>
                <a:off x="0" y="0"/>
                <a:ext cx="9144000" cy="6858000"/>
                <a:chOff x="0" y="0"/>
                <a:chExt cx="9144000" cy="6858000"/>
              </a:xfrm>
            </p:grpSpPr>
            <p:pic>
              <p:nvPicPr>
                <p:cNvPr id="4" name="Рисунок 3" descr="Узкая линейка.png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57" y="0"/>
                  <a:ext cx="9139943" cy="6858000"/>
                </a:xfrm>
                <a:prstGeom prst="rect">
                  <a:avLst/>
                </a:prstGeom>
              </p:spPr>
            </p:pic>
            <p:pic>
              <p:nvPicPr>
                <p:cNvPr id="3" name="Рисунок 2" descr="0_73580_48dcadbb_XXXL.pn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0" y="142852"/>
                  <a:ext cx="9001156" cy="6286745"/>
                </a:xfrm>
                <a:prstGeom prst="rect">
                  <a:avLst/>
                </a:prstGeom>
              </p:spPr>
            </p:pic>
          </p:grpSp>
          <p:sp>
            <p:nvSpPr>
              <p:cNvPr id="6" name="TextBox 5"/>
              <p:cNvSpPr txBox="1"/>
              <p:nvPr/>
            </p:nvSpPr>
            <p:spPr>
              <a:xfrm>
                <a:off x="3643306" y="0"/>
                <a:ext cx="521497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r>
                  <a:rPr lang="ru-RU" sz="2800" b="1" spc="50" dirty="0" smtClean="0">
                    <a:ln w="11430"/>
                    <a:solidFill>
                      <a:srgbClr val="A50021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Урок русского языка</a:t>
                </a:r>
              </a:p>
              <a:p>
                <a:pPr algn="ctr"/>
                <a:r>
                  <a:rPr lang="ru-RU" sz="2800" b="1" spc="50" dirty="0" smtClean="0">
                    <a:ln w="11430"/>
                    <a:solidFill>
                      <a:srgbClr val="A50021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 класс</a:t>
                </a:r>
              </a:p>
              <a:p>
                <a:pPr algn="ctr"/>
                <a:r>
                  <a:rPr lang="ru-RU" sz="2800" b="1" spc="50" dirty="0" smtClean="0">
                    <a:ln w="11430"/>
                    <a:solidFill>
                      <a:srgbClr val="A50021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УМК «Перспектива»</a:t>
                </a:r>
                <a:endParaRPr lang="ru-RU" sz="2800" b="1" spc="50" dirty="0">
                  <a:ln w="11430"/>
                  <a:solidFill>
                    <a:srgbClr val="A5002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26" name="Group 5"/>
            <p:cNvGrpSpPr>
              <a:grpSpLocks/>
            </p:cNvGrpSpPr>
            <p:nvPr/>
          </p:nvGrpSpPr>
          <p:grpSpPr bwMode="auto">
            <a:xfrm>
              <a:off x="2357422" y="3500438"/>
              <a:ext cx="5929312" cy="2378075"/>
              <a:chOff x="2025" y="1661"/>
              <a:chExt cx="3735" cy="1498"/>
            </a:xfrm>
          </p:grpSpPr>
          <p:sp>
            <p:nvSpPr>
              <p:cNvPr id="2054" name="Text Box 5" descr="Упаковочная бумага"/>
              <p:cNvSpPr txBox="1">
                <a:spLocks noChangeArrowheads="1"/>
              </p:cNvSpPr>
              <p:nvPr/>
            </p:nvSpPr>
            <p:spPr bwMode="auto">
              <a:xfrm>
                <a:off x="2025" y="2025"/>
                <a:ext cx="2576" cy="923"/>
              </a:xfrm>
              <a:prstGeom prst="rect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0" u="none" strike="noStrike" kern="1200" cap="none" spc="50" normalizeH="0" baseline="0" noProof="0" dirty="0" smtClean="0">
                    <a:ln w="11430"/>
                    <a:solidFill>
                      <a:srgbClr val="990033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Составила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0" u="none" strike="noStrike" kern="1200" cap="none" spc="50" normalizeH="0" baseline="0" noProof="0" dirty="0" smtClean="0">
                    <a:ln w="11430"/>
                    <a:solidFill>
                      <a:srgbClr val="990033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учитель начальных классов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0" u="none" strike="noStrike" kern="1200" cap="none" spc="50" normalizeH="0" baseline="0" noProof="0" dirty="0" smtClean="0">
                    <a:ln w="11430"/>
                    <a:solidFill>
                      <a:srgbClr val="990033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МОУ «СОШ № 3»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0" u="none" strike="noStrike" kern="1200" cap="none" spc="50" normalizeH="0" baseline="0" noProof="0" dirty="0" smtClean="0">
                    <a:ln w="11430"/>
                    <a:solidFill>
                      <a:srgbClr val="990033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города Ржева Тверской области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0" u="none" strike="noStrike" kern="1200" cap="none" spc="50" normalizeH="0" baseline="0" noProof="0" dirty="0" smtClean="0">
                    <a:ln w="11430"/>
                    <a:solidFill>
                      <a:srgbClr val="990033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Орлова Надежда Георгиевна</a:t>
                </a:r>
              </a:p>
            </p:txBody>
          </p:sp>
          <p:pic>
            <p:nvPicPr>
              <p:cNvPr id="3078" name="Picture 6" descr="Nadja1"/>
              <p:cNvPicPr>
                <a:picLocks noChangeAspect="1" noChangeArrowheads="1"/>
              </p:cNvPicPr>
              <p:nvPr/>
            </p:nvPicPr>
            <p:blipFill>
              <a:blip r:embed="rId5"/>
              <a:srcRect t="13261" b="21881"/>
              <a:stretch>
                <a:fillRect/>
              </a:stretch>
            </p:blipFill>
            <p:spPr bwMode="auto">
              <a:xfrm>
                <a:off x="4532" y="1880"/>
                <a:ext cx="1003" cy="1054"/>
              </a:xfrm>
              <a:prstGeom prst="round2DiagRect">
                <a:avLst>
                  <a:gd name="adj1" fmla="val 16667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1_2fed6f50_XXXL.png"/>
            <p:cNvPicPr>
              <a:picLocks noChangeAspect="1"/>
            </p:cNvPicPr>
            <p:nvPr/>
          </p:nvPicPr>
          <p:blipFill>
            <a:blip r:embed="rId3"/>
            <a:srcRect l="16204"/>
            <a:stretch>
              <a:fillRect/>
            </a:stretch>
          </p:blipFill>
          <p:spPr>
            <a:xfrm>
              <a:off x="0" y="0"/>
              <a:ext cx="2945173" cy="685800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2857488" y="2285992"/>
            <a:ext cx="1847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57422" y="285728"/>
            <a:ext cx="6372129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Составьте из слов предложения.</a:t>
            </a:r>
          </a:p>
          <a:p>
            <a:endParaRPr lang="ru-RU" sz="3200" b="1" spc="50" dirty="0" smtClean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2500306"/>
            <a:ext cx="643009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Ребятишки, дорожкам, бегут,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скользким, робко, по.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Олег, ножку, ушиб, упал,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маленький, и.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0" y="0"/>
            <a:ext cx="9143960" cy="6858000"/>
            <a:chOff x="0" y="0"/>
            <a:chExt cx="9143960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6" name="Рисунок 5" descr="0_7357e_a8f3f62e_XXXL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3960" cy="2143116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785786" y="2214554"/>
            <a:ext cx="2045368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353580" y="3857628"/>
            <a:ext cx="7474985" cy="2023418"/>
            <a:chOff x="285720" y="4429132"/>
            <a:chExt cx="7474985" cy="202341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214414" y="4643446"/>
              <a:ext cx="1847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5720" y="4429132"/>
              <a:ext cx="32573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215074" y="4643446"/>
              <a:ext cx="1847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8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575974" y="4643446"/>
              <a:ext cx="1847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800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003810" y="5929330"/>
              <a:ext cx="1847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800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57224" y="5929330"/>
              <a:ext cx="1847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8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4344" y="3571876"/>
            <a:ext cx="880965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бяти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ки   ро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  б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гут  по  сколь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ким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кам. Мал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нький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упал и уши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ку.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0_48dcadbb_XXXL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42852"/>
              <a:ext cx="9001156" cy="628674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500166" y="3571876"/>
            <a:ext cx="7319824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вы думаете, справились ли</a:t>
            </a:r>
          </a:p>
          <a:p>
            <a:r>
              <a:rPr lang="ru-RU" sz="3600" b="1" spc="50" dirty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 с поставленными перед собой</a:t>
            </a:r>
          </a:p>
          <a:p>
            <a:r>
              <a:rPr lang="ru-RU" sz="3600" b="1" spc="50" dirty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адачами?</a:t>
            </a:r>
            <a:endParaRPr lang="ru-RU" sz="36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1_2fed6f50_XXXL.png"/>
            <p:cNvPicPr>
              <a:picLocks noChangeAspect="1"/>
            </p:cNvPicPr>
            <p:nvPr/>
          </p:nvPicPr>
          <p:blipFill>
            <a:blip r:embed="rId3"/>
            <a:srcRect l="16204"/>
            <a:stretch>
              <a:fillRect/>
            </a:stretch>
          </p:blipFill>
          <p:spPr>
            <a:xfrm>
              <a:off x="0" y="0"/>
              <a:ext cx="2945173" cy="685800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3714744" y="500042"/>
            <a:ext cx="49527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Я уже узнаю слова с парными</a:t>
            </a:r>
          </a:p>
          <a:p>
            <a:r>
              <a:rPr lang="ru-RU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согласными и  умею подбирать</a:t>
            </a:r>
          </a:p>
          <a:p>
            <a:r>
              <a:rPr lang="ru-RU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проверочные слова.</a:t>
            </a:r>
            <a:endParaRPr lang="ru-RU" sz="2800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2500306"/>
            <a:ext cx="54104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Я затрудняюсь в узнавании слов</a:t>
            </a:r>
          </a:p>
          <a:p>
            <a:r>
              <a:rPr lang="ru-RU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с парными  согласными, с трудом</a:t>
            </a:r>
          </a:p>
          <a:p>
            <a:r>
              <a:rPr lang="ru-RU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подбираю проверочные  слова.</a:t>
            </a:r>
            <a:endParaRPr lang="ru-RU" sz="2800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3306" y="4857760"/>
            <a:ext cx="40117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Я ничего не понял, о чём</a:t>
            </a:r>
          </a:p>
          <a:p>
            <a:r>
              <a:rPr lang="ru-RU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шла речь на уроке.</a:t>
            </a:r>
            <a:endParaRPr lang="ru-RU" sz="2800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happy-fac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14612" y="642918"/>
            <a:ext cx="860851" cy="928694"/>
          </a:xfrm>
          <a:prstGeom prst="rect">
            <a:avLst/>
          </a:prstGeom>
        </p:spPr>
      </p:pic>
      <p:pic>
        <p:nvPicPr>
          <p:cNvPr id="12" name="Рисунок 11" descr="6533261988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43108" y="2643182"/>
            <a:ext cx="1428760" cy="1190634"/>
          </a:xfrm>
          <a:prstGeom prst="rect">
            <a:avLst/>
          </a:prstGeom>
        </p:spPr>
      </p:pic>
      <p:pic>
        <p:nvPicPr>
          <p:cNvPr id="13" name="Рисунок 12" descr="sad_smiley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57422" y="4714884"/>
            <a:ext cx="114300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0_48dcadbb_XXXL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42852"/>
              <a:ext cx="9001156" cy="628674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5000628" y="357166"/>
            <a:ext cx="3740704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32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4000504"/>
            <a:ext cx="526759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Выполнить задания теста.</a:t>
            </a:r>
            <a:endParaRPr lang="ru-RU" sz="32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1_2fed6f50_XXXL.png"/>
            <p:cNvPicPr>
              <a:picLocks noChangeAspect="1"/>
            </p:cNvPicPr>
            <p:nvPr/>
          </p:nvPicPr>
          <p:blipFill>
            <a:blip r:embed="rId3"/>
            <a:srcRect l="16204"/>
            <a:stretch>
              <a:fillRect/>
            </a:stretch>
          </p:blipFill>
          <p:spPr>
            <a:xfrm>
              <a:off x="0" y="0"/>
              <a:ext cx="2945173" cy="685800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2071670" y="2571744"/>
            <a:ext cx="61336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Где …, там и счастье.</a:t>
            </a:r>
          </a:p>
          <a:p>
            <a:pPr algn="just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357166"/>
            <a:ext cx="554010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Вставьте слово в пословицу</a:t>
            </a:r>
            <a:endParaRPr lang="ru-RU" sz="32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0_48dcadbb_XXXL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42852"/>
              <a:ext cx="9001156" cy="628674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053183" y="357166"/>
            <a:ext cx="509081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Звуковой анализ слова</a:t>
            </a:r>
            <a:endParaRPr lang="ru-RU" sz="36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3429000"/>
            <a:ext cx="4491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endParaRPr lang="ru-RU" sz="60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500438"/>
            <a:ext cx="5629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214546" y="3500438"/>
            <a:ext cx="569387" cy="1015663"/>
            <a:chOff x="2214546" y="3500438"/>
            <a:chExt cx="569387" cy="1015663"/>
          </a:xfrm>
        </p:grpSpPr>
        <p:sp>
          <p:nvSpPr>
            <p:cNvPr id="8" name="TextBox 7"/>
            <p:cNvSpPr txBox="1"/>
            <p:nvPr/>
          </p:nvSpPr>
          <p:spPr>
            <a:xfrm>
              <a:off x="2214546" y="3500438"/>
              <a:ext cx="56938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2393141" y="3750471"/>
              <a:ext cx="142876" cy="7143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714612" y="3500438"/>
            <a:ext cx="5629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240" y="3357562"/>
            <a:ext cx="4491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]</a:t>
            </a:r>
            <a:endParaRPr lang="ru-RU" sz="6000" b="1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0430" y="3500438"/>
            <a:ext cx="21648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- тру</a:t>
            </a:r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43570" y="3500438"/>
            <a:ext cx="27659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- труды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14480" y="3500438"/>
            <a:ext cx="6126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0_48dcadbb_XXXL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42852"/>
              <a:ext cx="9001156" cy="628674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5429256" y="500042"/>
            <a:ext cx="2870914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3429000"/>
            <a:ext cx="6833474" cy="212365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Обозначение буквами</a:t>
            </a:r>
          </a:p>
          <a:p>
            <a:pPr algn="ctr"/>
            <a:r>
              <a:rPr lang="ru-RU" sz="4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арных звонких и глухих</a:t>
            </a:r>
          </a:p>
          <a:p>
            <a:pPr algn="ctr"/>
            <a:r>
              <a:rPr lang="ru-RU" sz="4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огласных звуков</a:t>
            </a:r>
            <a:endParaRPr lang="ru-RU" sz="44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0"/>
            <a:ext cx="9143960" cy="6858000"/>
            <a:chOff x="0" y="0"/>
            <a:chExt cx="9143960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6" name="Рисунок 5" descr="0_7357e_a8f3f62e_XXXL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3960" cy="2143116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357158" y="1928802"/>
            <a:ext cx="3107197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урока:</a:t>
            </a:r>
            <a:endParaRPr lang="ru-RU" sz="40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2928934"/>
            <a:ext cx="814569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4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учиться узнавать слова с парными </a:t>
            </a:r>
          </a:p>
          <a:p>
            <a:pPr algn="just"/>
            <a:r>
              <a:rPr lang="ru-RU" sz="4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звонкими   и глухими согласными; </a:t>
            </a:r>
          </a:p>
          <a:p>
            <a:pPr algn="just">
              <a:buFont typeface="Arial" pitchFamily="34" charset="0"/>
              <a:buChar char="•"/>
            </a:pPr>
            <a:r>
              <a:rPr lang="ru-RU" sz="4000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учиться подбирать проверочные </a:t>
            </a:r>
          </a:p>
          <a:p>
            <a:pPr algn="just"/>
            <a:r>
              <a:rPr lang="ru-RU" sz="4000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слова.</a:t>
            </a:r>
            <a:endParaRPr lang="ru-RU" sz="40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2029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1_2fed6f50_XXXL.png"/>
            <p:cNvPicPr>
              <a:picLocks noChangeAspect="1"/>
            </p:cNvPicPr>
            <p:nvPr/>
          </p:nvPicPr>
          <p:blipFill>
            <a:blip r:embed="rId3"/>
            <a:srcRect l="16204"/>
            <a:stretch>
              <a:fillRect/>
            </a:stretch>
          </p:blipFill>
          <p:spPr>
            <a:xfrm>
              <a:off x="0" y="0"/>
              <a:ext cx="2945173" cy="68580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3786182" y="285728"/>
            <a:ext cx="145270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48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1142984"/>
            <a:ext cx="6262868" cy="138499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 algn="just">
              <a:buAutoNum type="arabicPeriod"/>
            </a:pPr>
            <a:r>
              <a:rPr lang="ru-RU" sz="28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  какой   строчке      записаны</a:t>
            </a:r>
          </a:p>
          <a:p>
            <a:pPr marL="742950" indent="-742950" algn="just"/>
            <a:r>
              <a:rPr lang="ru-RU" sz="28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уквы, которые обозначают парные</a:t>
            </a:r>
          </a:p>
          <a:p>
            <a:pPr marL="742950" indent="-742950" algn="just"/>
            <a:r>
              <a:rPr lang="ru-RU" sz="28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глухие согласные звуки?</a:t>
            </a:r>
            <a:endParaRPr lang="ru-RU" sz="28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714612" y="3143248"/>
            <a:ext cx="528641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л,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Webdings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2)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Webdings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3)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ж, б, в, г,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Webdings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4)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т, с,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Webdings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4612" y="5214950"/>
            <a:ext cx="626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ebdings"/>
              </a:rPr>
              <a:t>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-210289" y="0"/>
            <a:ext cx="9354289" cy="6858000"/>
            <a:chOff x="0" y="0"/>
            <a:chExt cx="9354289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4346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1_2fed6f50_XXXL.png"/>
            <p:cNvPicPr>
              <a:picLocks noChangeAspect="1"/>
            </p:cNvPicPr>
            <p:nvPr/>
          </p:nvPicPr>
          <p:blipFill>
            <a:blip r:embed="rId3"/>
            <a:srcRect l="16204"/>
            <a:stretch>
              <a:fillRect/>
            </a:stretch>
          </p:blipFill>
          <p:spPr>
            <a:xfrm>
              <a:off x="0" y="0"/>
              <a:ext cx="2945173" cy="6858000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3286116" y="1928802"/>
            <a:ext cx="39259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т,  с,  </a:t>
            </a:r>
            <a:r>
              <a:rPr lang="ru-RU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к,  </a:t>
            </a:r>
            <a:r>
              <a:rPr lang="ru-RU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3000372"/>
            <a:ext cx="569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б,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3000372"/>
            <a:ext cx="5725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3000372"/>
            <a:ext cx="813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ж,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000372"/>
            <a:ext cx="5196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643702" y="3000372"/>
            <a:ext cx="4619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00760" y="3000372"/>
            <a:ext cx="4875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г,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3286116" y="357166"/>
            <a:ext cx="3351623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Парные согласные</a:t>
            </a:r>
            <a:endParaRPr lang="ru-RU" sz="28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1_2fed6f50_XXXL.png"/>
            <p:cNvPicPr>
              <a:picLocks noChangeAspect="1"/>
            </p:cNvPicPr>
            <p:nvPr/>
          </p:nvPicPr>
          <p:blipFill>
            <a:blip r:embed="rId3"/>
            <a:srcRect l="16204"/>
            <a:stretch>
              <a:fillRect/>
            </a:stretch>
          </p:blipFill>
          <p:spPr>
            <a:xfrm>
              <a:off x="0" y="0"/>
              <a:ext cx="2945173" cy="6858000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3357554" y="3071810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ebdings"/>
              </a:rPr>
              <a:t>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9102" y="928670"/>
            <a:ext cx="6884898" cy="95410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Отметьте слова,  в середине которых </a:t>
            </a:r>
          </a:p>
          <a:p>
            <a:r>
              <a:rPr lang="ru-RU" sz="28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буквы не соответствуют звукам.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242886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 резной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Webdings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2) 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резкий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Webdings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3) ленивый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Webdings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4) 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овкий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Webdings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71934" y="214290"/>
            <a:ext cx="1041247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32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4286256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ebdings"/>
              </a:rPr>
              <a:t>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0" y="0"/>
            <a:ext cx="9141971" cy="6858000"/>
            <a:chOff x="0" y="0"/>
            <a:chExt cx="9141971" cy="6858000"/>
          </a:xfrm>
        </p:grpSpPr>
        <p:pic>
          <p:nvPicPr>
            <p:cNvPr id="4" name="Рисунок 3" descr="Узкая линейка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3" name="Рисунок 2" descr="0_73581_2fed6f50_XXXL.png"/>
            <p:cNvPicPr>
              <a:picLocks noChangeAspect="1"/>
            </p:cNvPicPr>
            <p:nvPr/>
          </p:nvPicPr>
          <p:blipFill>
            <a:blip r:embed="rId3"/>
            <a:srcRect l="16204"/>
            <a:stretch>
              <a:fillRect/>
            </a:stretch>
          </p:blipFill>
          <p:spPr>
            <a:xfrm>
              <a:off x="0" y="0"/>
              <a:ext cx="2945173" cy="685800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3000364" y="1071546"/>
            <a:ext cx="5546583" cy="107721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Отметьте строчку, где все</a:t>
            </a:r>
          </a:p>
          <a:p>
            <a:r>
              <a:rPr lang="ru-RU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согласные звуки глухие</a:t>
            </a:r>
            <a:endParaRPr lang="ru-RU" sz="32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00298" y="2643182"/>
            <a:ext cx="60007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 стрижка, тетрадка </a:t>
            </a:r>
            <a:endParaRPr lang="ru-RU" sz="4000" b="1" dirty="0" smtClean="0">
              <a:latin typeface="Arial" pitchFamily="34" charset="0"/>
              <a:sym typeface="Webdings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2) сказка, ошибка</a:t>
            </a:r>
            <a:endParaRPr lang="ru-RU" sz="4000" b="1" dirty="0" smtClean="0">
              <a:latin typeface="Arial" pitchFamily="34" charset="0"/>
              <a:sym typeface="Webdings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3) ягодка, голубка</a:t>
            </a:r>
            <a:endParaRPr lang="ru-RU" sz="4000" b="1" dirty="0" smtClean="0">
              <a:latin typeface="Arial" pitchFamily="34" charset="0"/>
              <a:sym typeface="Webdings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sym typeface="Webdings" pitchFamily="18" charset="2"/>
              </a:rPr>
              <a:t>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4) канавка, указка </a:t>
            </a:r>
            <a:endParaRPr lang="ru-RU" sz="4000" b="1" dirty="0" smtClean="0">
              <a:latin typeface="Times New Roman" pitchFamily="18" charset="0"/>
              <a:ea typeface="Calibri" pitchFamily="34" charset="0"/>
              <a:cs typeface="Times New Roman" pitchFamily="18" charset="0"/>
              <a:sym typeface="Webdings" pitchFamily="18" charset="2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500562" y="428604"/>
            <a:ext cx="1041247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A5002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3200" b="1" spc="50" dirty="0">
              <a:ln w="11430"/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00298" y="3214686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ebdings"/>
              </a:rPr>
              <a:t>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348</Words>
  <Application>Microsoft Office PowerPoint</Application>
  <PresentationFormat>Экран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Надя</dc:creator>
  <cp:lastModifiedBy>Minutka15</cp:lastModifiedBy>
  <cp:revision>51</cp:revision>
  <dcterms:created xsi:type="dcterms:W3CDTF">2012-12-06T14:34:52Z</dcterms:created>
  <dcterms:modified xsi:type="dcterms:W3CDTF">2016-03-19T12:12:50Z</dcterms:modified>
</cp:coreProperties>
</file>