
<file path=[Content_Types].xml><?xml version="1.0" encoding="utf-8"?>
<Types xmlns="http://schemas.openxmlformats.org/package/2006/content-types">
  <Default Extension="bmp" ContentType="image/bmp"/>
  <Default Extension="emf" ContentType="image/x-em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7" r:id="rId3"/>
    <p:sldId id="257" r:id="rId4"/>
    <p:sldId id="266" r:id="rId5"/>
    <p:sldId id="262" r:id="rId6"/>
    <p:sldId id="263" r:id="rId7"/>
    <p:sldId id="272" r:id="rId8"/>
    <p:sldId id="259" r:id="rId9"/>
    <p:sldId id="271" r:id="rId10"/>
    <p:sldId id="27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%D0%A1%D0%BC%D0%B0%D0%B9%D0%BB%D0%B8%D0%BA-%D0%B2%D0%B5%D1%81%D1%91%D0%BB%D1%8B%D0%B9.svg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%D0%A1%D0%BC%D0%B0%D0%B9%D0%BB%D0%B8%D0%BA-%D1%81%D1%80%D0%B5%D0%B4%D0%BD%D0%B8%D0%B9.svg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s://freepngimg.com/png/23533-sun-transparent-imag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20.png"/><Relationship Id="rId5" Type="http://schemas.microsoft.com/office/2007/relationships/media" Target="../media/media5.m4a"/><Relationship Id="rId10" Type="http://schemas.openxmlformats.org/officeDocument/2006/relationships/image" Target="../media/image19.png"/><Relationship Id="rId4" Type="http://schemas.openxmlformats.org/officeDocument/2006/relationships/audio" Target="../media/media4.m4a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microsoft.com/office/2007/relationships/media" Target="../media/media7.mp3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jpg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sv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image" Target="../media/image32.jpeg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image" Target="../media/image31.jpg"/><Relationship Id="rId17" Type="http://schemas.openxmlformats.org/officeDocument/2006/relationships/image" Target="../media/image7.png"/><Relationship Id="rId2" Type="http://schemas.openxmlformats.org/officeDocument/2006/relationships/audio" Target="../media/media8.m4a"/><Relationship Id="rId16" Type="http://schemas.openxmlformats.org/officeDocument/2006/relationships/image" Target="../media/image35.jpg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slideLayout" Target="../slideLayouts/slideLayout2.xml"/><Relationship Id="rId5" Type="http://schemas.microsoft.com/office/2007/relationships/media" Target="../media/media10.m4a"/><Relationship Id="rId15" Type="http://schemas.openxmlformats.org/officeDocument/2006/relationships/image" Target="../media/image34.jpg"/><Relationship Id="rId10" Type="http://schemas.openxmlformats.org/officeDocument/2006/relationships/audio" Target="../media/media12.m4a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6.jp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5BA44-2B47-4885-BA72-C9C64C658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/>
              <a:t>«Весна пришла, весна пришла </a:t>
            </a:r>
            <a:br>
              <a:rPr lang="ru-RU" sz="3200" b="1" dirty="0"/>
            </a:br>
            <a:r>
              <a:rPr lang="ru-RU" sz="3200" b="1" dirty="0"/>
              <a:t>и вся природа расцвела!»</a:t>
            </a:r>
            <a:br>
              <a:rPr lang="ru-RU" sz="3200" dirty="0"/>
            </a:br>
            <a:r>
              <a:rPr lang="ru-RU" sz="1400" i="1" dirty="0"/>
              <a:t>для детей  среднего  дошкольного возраста</a:t>
            </a:r>
            <a:br>
              <a:rPr lang="ru-RU" sz="800" i="1" dirty="0"/>
            </a:br>
            <a:endParaRPr lang="ru-RU" sz="3200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65ED7-3B95-4144-89AD-3DBCCDD6F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314825"/>
            <a:ext cx="9070848" cy="1095375"/>
          </a:xfrm>
        </p:spPr>
        <p:txBody>
          <a:bodyPr>
            <a:normAutofit/>
          </a:bodyPr>
          <a:lstStyle/>
          <a:p>
            <a:r>
              <a:rPr lang="ru-RU" sz="2200" b="1" i="1" dirty="0"/>
              <a:t>ГБДОУ детский сад №10 Невского района </a:t>
            </a:r>
          </a:p>
          <a:p>
            <a:r>
              <a:rPr lang="ru-RU" sz="2200" b="1" i="1" dirty="0"/>
              <a:t>Санкт-Петербурга</a:t>
            </a:r>
          </a:p>
          <a:p>
            <a:pPr algn="r"/>
            <a:r>
              <a:rPr lang="ru-RU" dirty="0"/>
              <a:t>Боднар Надежда Васильевна, воспитатель.</a:t>
            </a:r>
          </a:p>
        </p:txBody>
      </p:sp>
      <p:pic>
        <p:nvPicPr>
          <p:cNvPr id="5" name="Рисунок 4" descr="Птица высокорасположенный на вложение с яйца">
            <a:extLst>
              <a:ext uri="{FF2B5EF4-FFF2-40B4-BE49-F238E27FC236}">
                <a16:creationId xmlns:a16="http://schemas.microsoft.com/office/drawing/2014/main" id="{CEA54019-D086-494D-95C8-B1D32C57D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7246" y="799209"/>
            <a:ext cx="2403835" cy="24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17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3C4ADE-AC52-4314-9C79-5B84F3F49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465" b="17784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effectLst>
            <a:glow rad="254000">
              <a:schemeClr val="accent1">
                <a:alpha val="62000"/>
              </a:schemeClr>
            </a:glow>
            <a:reflection endPos="5000" dist="508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A400A-301B-4B95-AFF6-BA2AE0D8DE1E}"/>
              </a:ext>
            </a:extLst>
          </p:cNvPr>
          <p:cNvSpPr txBox="1"/>
          <p:nvPr/>
        </p:nvSpPr>
        <p:spPr>
          <a:xfrm>
            <a:off x="1699582" y="4949090"/>
            <a:ext cx="31146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и ответь: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ты узнал нового?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ли тебе удалось?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ли тебе?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именно?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E9EB26-76D4-42E3-9ECA-1511626E2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66046" y="1314952"/>
            <a:ext cx="2602941" cy="19546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ADABA7-4E46-4814-876E-CB17B3521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08418" y="1202428"/>
            <a:ext cx="2602941" cy="1954601"/>
          </a:xfrm>
          <a:prstGeom prst="rect">
            <a:avLst/>
          </a:prstGeom>
        </p:spPr>
      </p:pic>
      <p:sp>
        <p:nvSpPr>
          <p:cNvPr id="11" name="Облако 10">
            <a:extLst>
              <a:ext uri="{FF2B5EF4-FFF2-40B4-BE49-F238E27FC236}">
                <a16:creationId xmlns:a16="http://schemas.microsoft.com/office/drawing/2014/main" id="{D688FC3A-0332-4C07-964E-A8ADE87996D8}"/>
              </a:ext>
            </a:extLst>
          </p:cNvPr>
          <p:cNvSpPr/>
          <p:nvPr/>
        </p:nvSpPr>
        <p:spPr>
          <a:xfrm>
            <a:off x="8722522" y="2110213"/>
            <a:ext cx="1793302" cy="1077217"/>
          </a:xfrm>
          <a:prstGeom prst="cloud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59186D-E27D-490F-A0C7-506E843BB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22509" y="3630271"/>
            <a:ext cx="1993327" cy="19933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1EA84F-1D7F-40DB-97F3-60D18D850C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045892" y="3716420"/>
            <a:ext cx="1993327" cy="20031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2437FBE-1CBB-40BA-BF52-F53DAD448C3C}"/>
              </a:ext>
            </a:extLst>
          </p:cNvPr>
          <p:cNvSpPr txBox="1"/>
          <p:nvPr/>
        </p:nvSpPr>
        <p:spPr>
          <a:xfrm>
            <a:off x="4930070" y="3161902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все удалось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73405B-D4C5-4D0F-B592-B2B415121EE4}"/>
              </a:ext>
            </a:extLst>
          </p:cNvPr>
          <p:cNvSpPr txBox="1"/>
          <p:nvPr/>
        </p:nvSpPr>
        <p:spPr>
          <a:xfrm>
            <a:off x="7879301" y="3176387"/>
            <a:ext cx="3435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нужна была помощь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C67C01-F413-4B71-A055-435AF91914F2}"/>
              </a:ext>
            </a:extLst>
          </p:cNvPr>
          <p:cNvSpPr txBox="1"/>
          <p:nvPr/>
        </p:nvSpPr>
        <p:spPr>
          <a:xfrm>
            <a:off x="9340244" y="237734"/>
            <a:ext cx="2708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06628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9EA40D-0F04-4428-8998-07488D98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465" b="177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9B72-6CD3-4E15-963C-70EB2314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252" y="155701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материалы: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F7FD86-808B-CE8C-C051-2CA9EBEB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252" y="3166359"/>
            <a:ext cx="7329948" cy="2301732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Г. В. Глушкова. Использование компьютерных презентаций в образовательном процессе дошкольной организации. Разбор типичных ошибок, вебинар ИД «Воспитание дошкольника» от 30.03.2017 г.;</a:t>
            </a: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Шорыгина Т.А. Какие месяцы в году?! Путешествие в мир природы. Развитие речи. – М.: «Издательство ГНОМ и Д», 2000.</a:t>
            </a:r>
            <a:endParaRPr lang="ru-RU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отографии и аудио файлы взяты из сети Интернет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3602971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2ED691-C351-499D-9F7C-5A4D6E5C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324" y="1123950"/>
            <a:ext cx="9667875" cy="4755832"/>
          </a:xfrm>
        </p:spPr>
        <p:txBody>
          <a:bodyPr>
            <a:normAutofit/>
          </a:bodyPr>
          <a:lstStyle/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анные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рекомендации подготовлены в помощь </a:t>
            </a:r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и родителям.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простой и оперативной работы с материалом представленным ниже. 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AutoNum type="arabicPeriod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материала рекомендуется в первой половине дня. (9.00-11.00) 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AutoNum type="arabicPeriod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занятия не более 20 мин.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AutoNum type="arabicPeriod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Убедитесь, что ребенок сыт. В хорошем настроении. Спросите что он знает </a:t>
            </a:r>
            <a:r>
              <a:rPr kumimoji="0" lang="ru-RU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 весне/ первоцветах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AutoNum type="arabicPeriod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Убедитесь, что не хочет в туалет. 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AutoNum type="arabicPeriod"/>
              <a:tabLst/>
              <a:defRPr/>
            </a:pPr>
            <a:r>
              <a:rPr kumimoji="0" lang="ru-RU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Следуйте рекомендациям на каждом слайде.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AutoNum type="arabicPeriod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</a:t>
            </a:r>
            <a:r>
              <a:rPr kumimoji="0" lang="ru-RU" sz="1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что ребенок узнал нового, что показалось интересным?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AutoNum type="arabicPeriod"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Формируйте привычку доводить начатое дело до конца.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255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9F5CB2-65DF-41FD-AE2C-AE8CB689E8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6000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rcRect t="7465" b="177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tx2"/>
          </a:solidFill>
          <a:effectLst>
            <a:glow rad="368300">
              <a:schemeClr val="accent1">
                <a:alpha val="40000"/>
              </a:schemeClr>
            </a:glo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EDB03F-E1D6-61C0-B554-2694E863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75" y="4818126"/>
            <a:ext cx="2191286" cy="1653495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Тает снежок,</a:t>
            </a:r>
          </a:p>
          <a:p>
            <a:r>
              <a:rPr lang="ru-RU" sz="1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Ожил лужок, </a:t>
            </a:r>
          </a:p>
          <a:p>
            <a:r>
              <a:rPr lang="ru-RU" sz="1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Снег прибывает, </a:t>
            </a:r>
          </a:p>
          <a:p>
            <a:r>
              <a:rPr lang="ru-RU" sz="1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это бывает? (Весной</a:t>
            </a:r>
            <a:r>
              <a:rPr lang="ru-RU" sz="16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7158B7-AE99-442E-A437-67B447A5E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557" y="386379"/>
            <a:ext cx="7499363" cy="6004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zvuk-vesennej-kapeli-1">
            <a:hlinkClick r:id="" action="ppaction://media"/>
            <a:extLst>
              <a:ext uri="{FF2B5EF4-FFF2-40B4-BE49-F238E27FC236}">
                <a16:creationId xmlns:a16="http://schemas.microsoft.com/office/drawing/2014/main" id="{438CE17B-3C0F-4489-97EA-5B868A355C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424.6"/>
                </p14:media>
              </p:ext>
            </p:extLst>
          </p:nvPr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1323975" y="5101948"/>
            <a:ext cx="609600" cy="609600"/>
          </a:xfrm>
          <a:prstGeom prst="rect">
            <a:avLst/>
          </a:prstGeom>
          <a:effectLst>
            <a:glow rad="76200">
              <a:schemeClr val="bg2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5409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F5434D-5923-45FA-AF33-236310E7AF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99000"/>
          </a:blip>
          <a:srcRect t="7466" b="17784"/>
          <a:stretch/>
        </p:blipFill>
        <p:spPr>
          <a:xfrm>
            <a:off x="0" y="0"/>
            <a:ext cx="12191999" cy="6857989"/>
          </a:xfrm>
          <a:prstGeom prst="rect">
            <a:avLst/>
          </a:prstGeom>
          <a:effectLst>
            <a:glow rad="2413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bg2">
                <a:lumMod val="60000"/>
                <a:lumOff val="40000"/>
              </a:schemeClr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B1E78-372A-41A7-A8EF-F4F0C310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28" y="4729462"/>
            <a:ext cx="3129918" cy="1890794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Весна – период пробуждения и расцвета природы. </a:t>
            </a:r>
            <a:br>
              <a:rPr lang="ru-RU" sz="1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лесу еще лежит на земле снег, а уже проснулись от долгого зимнего сна ежи, медведи, барсуки.</a:t>
            </a:r>
            <a:br>
              <a:rPr lang="ru-RU" sz="1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Вышли они из норы или берлоги и пошли искать более сухие места.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AFC8296-6833-422E-9F92-055CFA9EB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777721" y="333203"/>
            <a:ext cx="7145596" cy="6287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2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7" name="zvuk-vesennej-kapeli-1">
            <a:hlinkClick r:id="" action="ppaction://media"/>
            <a:extLst>
              <a:ext uri="{FF2B5EF4-FFF2-40B4-BE49-F238E27FC236}">
                <a16:creationId xmlns:a16="http://schemas.microsoft.com/office/drawing/2014/main" id="{DC52424F-2311-4AE6-9E4A-50D47C6DB2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" end="27237.6"/>
                </p14:media>
              </p:ext>
            </p:extLst>
          </p:nvPr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109767" y="5401056"/>
            <a:ext cx="609600" cy="609600"/>
          </a:xfrm>
          <a:prstGeom prst="rect">
            <a:avLst/>
          </a:prstGeom>
          <a:effectLst>
            <a:glow rad="127000">
              <a:schemeClr val="bg2">
                <a:lumMod val="60000"/>
                <a:lumOff val="40000"/>
              </a:schemeClr>
            </a:glow>
          </a:effectLst>
        </p:spPr>
      </p:pic>
      <p:pic>
        <p:nvPicPr>
          <p:cNvPr id="8" name="sound_14583">
            <a:hlinkClick r:id="" action="ppaction://media"/>
            <a:extLst>
              <a:ext uri="{FF2B5EF4-FFF2-40B4-BE49-F238E27FC236}">
                <a16:creationId xmlns:a16="http://schemas.microsoft.com/office/drawing/2014/main" id="{F2441E75-795C-461A-B047-E6D86E05328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0241.075"/>
                </p14:media>
              </p:ext>
            </p:extLst>
          </p:nvPr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109767" y="6129523"/>
            <a:ext cx="609600" cy="6096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>
                <a:lumMod val="60000"/>
                <a:lumOff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605582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9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Облако 2">
            <a:extLst>
              <a:ext uri="{FF2B5EF4-FFF2-40B4-BE49-F238E27FC236}">
                <a16:creationId xmlns:a16="http://schemas.microsoft.com/office/drawing/2014/main" id="{0975D1E0-369E-43F7-A751-24CEBEE6AEAB}"/>
              </a:ext>
            </a:extLst>
          </p:cNvPr>
          <p:cNvSpPr/>
          <p:nvPr/>
        </p:nvSpPr>
        <p:spPr>
          <a:xfrm>
            <a:off x="4402338" y="2557401"/>
            <a:ext cx="2959348" cy="1891341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351BE42-907C-45EB-BAA7-E227BD076445}"/>
              </a:ext>
            </a:extLst>
          </p:cNvPr>
          <p:cNvCxnSpPr>
            <a:cxnSpLocks/>
          </p:cNvCxnSpPr>
          <p:nvPr/>
        </p:nvCxnSpPr>
        <p:spPr>
          <a:xfrm flipV="1">
            <a:off x="7067011" y="1968628"/>
            <a:ext cx="457200" cy="608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5FC4FC1-F2CF-4FDE-930A-AA297FEC33B9}"/>
              </a:ext>
            </a:extLst>
          </p:cNvPr>
          <p:cNvCxnSpPr>
            <a:cxnSpLocks/>
          </p:cNvCxnSpPr>
          <p:nvPr/>
        </p:nvCxnSpPr>
        <p:spPr>
          <a:xfrm flipV="1">
            <a:off x="7524211" y="1819262"/>
            <a:ext cx="2389333" cy="1115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A4BD2EC-B022-4D05-B59E-88A40BABF790}"/>
              </a:ext>
            </a:extLst>
          </p:cNvPr>
          <p:cNvCxnSpPr>
            <a:cxnSpLocks/>
          </p:cNvCxnSpPr>
          <p:nvPr/>
        </p:nvCxnSpPr>
        <p:spPr>
          <a:xfrm flipH="1">
            <a:off x="3941315" y="4299249"/>
            <a:ext cx="692650" cy="205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934D50-8D0D-4BB0-BD1F-3CF15D17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011" y="448306"/>
            <a:ext cx="1375929" cy="1381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C6B0FC6-CCC1-4621-8FD3-491027251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688" y="4834745"/>
            <a:ext cx="1449416" cy="146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4DCEE1-EC76-4B8C-BE1B-D27DA9E22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41" y="454896"/>
            <a:ext cx="1375928" cy="1364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3F0F80-0935-4A68-BF15-6156A5082B6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55486" y="417973"/>
            <a:ext cx="1335475" cy="1329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DA1302E-34AC-491C-BED7-88561E540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2084" y="4712232"/>
            <a:ext cx="1449416" cy="148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135A453-514F-4772-9C2A-43450CD3C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468" y="2605593"/>
            <a:ext cx="1449012" cy="146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AF4C275-BD43-49B5-8542-C790B0DA6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039" y="4781910"/>
            <a:ext cx="1500558" cy="146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CFFA5B3-D3F8-4B84-97F0-35EE378D6F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0866" y="2436207"/>
            <a:ext cx="1416248" cy="1392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7FACD81-5B4B-4C2D-86F2-D6E7A6DE18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691" y="448306"/>
            <a:ext cx="1500995" cy="146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755C8B6-A734-4A8A-96E9-5829C4761708}"/>
              </a:ext>
            </a:extLst>
          </p:cNvPr>
          <p:cNvSpPr txBox="1"/>
          <p:nvPr/>
        </p:nvSpPr>
        <p:spPr>
          <a:xfrm>
            <a:off x="5057032" y="2779303"/>
            <a:ext cx="1628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признаки весны: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A2DFD7AE-8556-4A87-AE86-1B27E6405A21}"/>
              </a:ext>
            </a:extLst>
          </p:cNvPr>
          <p:cNvCxnSpPr>
            <a:cxnSpLocks/>
          </p:cNvCxnSpPr>
          <p:nvPr/>
        </p:nvCxnSpPr>
        <p:spPr>
          <a:xfrm flipH="1">
            <a:off x="2443941" y="3429000"/>
            <a:ext cx="17687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34B35158-5077-4995-8F38-0E42B61903E7}"/>
              </a:ext>
            </a:extLst>
          </p:cNvPr>
          <p:cNvCxnSpPr>
            <a:cxnSpLocks/>
          </p:cNvCxnSpPr>
          <p:nvPr/>
        </p:nvCxnSpPr>
        <p:spPr>
          <a:xfrm flipH="1" flipV="1">
            <a:off x="2307680" y="2000412"/>
            <a:ext cx="2176303" cy="91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23843A1E-1154-4EF5-A01B-EE7BD1DDE7E7}"/>
              </a:ext>
            </a:extLst>
          </p:cNvPr>
          <p:cNvCxnSpPr>
            <a:cxnSpLocks/>
          </p:cNvCxnSpPr>
          <p:nvPr/>
        </p:nvCxnSpPr>
        <p:spPr>
          <a:xfrm flipH="1" flipV="1">
            <a:off x="4859660" y="2008176"/>
            <a:ext cx="347409" cy="549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BCC513BC-4901-4204-ACBE-8298DE8A6435}"/>
              </a:ext>
            </a:extLst>
          </p:cNvPr>
          <p:cNvCxnSpPr>
            <a:cxnSpLocks/>
          </p:cNvCxnSpPr>
          <p:nvPr/>
        </p:nvCxnSpPr>
        <p:spPr>
          <a:xfrm>
            <a:off x="7438838" y="3899004"/>
            <a:ext cx="1783820" cy="75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C7BA7CF9-39B3-4BA3-A41E-6BC3FF306252}"/>
              </a:ext>
            </a:extLst>
          </p:cNvPr>
          <p:cNvCxnSpPr>
            <a:cxnSpLocks/>
          </p:cNvCxnSpPr>
          <p:nvPr/>
        </p:nvCxnSpPr>
        <p:spPr>
          <a:xfrm>
            <a:off x="6479688" y="4277904"/>
            <a:ext cx="447257" cy="453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D3B547D-4A39-4DAB-8EC8-AA74173AFCB4}"/>
              </a:ext>
            </a:extLst>
          </p:cNvPr>
          <p:cNvSpPr txBox="1"/>
          <p:nvPr/>
        </p:nvSpPr>
        <p:spPr>
          <a:xfrm>
            <a:off x="3977893" y="1849403"/>
            <a:ext cx="9006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Сосульки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A3BB6EA-5A0D-4C3D-8713-6FFF7CC512A8}"/>
              </a:ext>
            </a:extLst>
          </p:cNvPr>
          <p:cNvSpPr txBox="1"/>
          <p:nvPr/>
        </p:nvSpPr>
        <p:spPr>
          <a:xfrm>
            <a:off x="7561772" y="1916384"/>
            <a:ext cx="86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Солнце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D9A5847-5BC4-47AB-B491-901CE0AC6BF2}"/>
              </a:ext>
            </a:extLst>
          </p:cNvPr>
          <p:cNvSpPr txBox="1"/>
          <p:nvPr/>
        </p:nvSpPr>
        <p:spPr>
          <a:xfrm>
            <a:off x="10694580" y="1865659"/>
            <a:ext cx="657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Лужи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AAEC6A-F062-47E9-860D-D6A113997445}"/>
              </a:ext>
            </a:extLst>
          </p:cNvPr>
          <p:cNvSpPr txBox="1"/>
          <p:nvPr/>
        </p:nvSpPr>
        <p:spPr>
          <a:xfrm>
            <a:off x="10765396" y="3926954"/>
            <a:ext cx="763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Птицы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63F11A-D6FC-497B-B232-152B7504B78A}"/>
              </a:ext>
            </a:extLst>
          </p:cNvPr>
          <p:cNvSpPr txBox="1"/>
          <p:nvPr/>
        </p:nvSpPr>
        <p:spPr>
          <a:xfrm>
            <a:off x="10252537" y="6286876"/>
            <a:ext cx="1214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Лед на реках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F100516-0423-4657-8B2F-6A7623F83E50}"/>
              </a:ext>
            </a:extLst>
          </p:cNvPr>
          <p:cNvSpPr txBox="1"/>
          <p:nvPr/>
        </p:nvSpPr>
        <p:spPr>
          <a:xfrm>
            <a:off x="6693753" y="6286876"/>
            <a:ext cx="102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Проталины</a:t>
            </a:r>
            <a:r>
              <a:rPr lang="ru-RU" dirty="0"/>
              <a:t>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D522BC4-3FE0-4FB4-8DBE-D0BC20A8B4B5}"/>
              </a:ext>
            </a:extLst>
          </p:cNvPr>
          <p:cNvSpPr txBox="1"/>
          <p:nvPr/>
        </p:nvSpPr>
        <p:spPr>
          <a:xfrm>
            <a:off x="2651175" y="6282162"/>
            <a:ext cx="11979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Первоцветы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A30B308-06DC-4547-A8F0-1BF76E16EB84}"/>
              </a:ext>
            </a:extLst>
          </p:cNvPr>
          <p:cNvSpPr txBox="1"/>
          <p:nvPr/>
        </p:nvSpPr>
        <p:spPr>
          <a:xfrm>
            <a:off x="603723" y="4033013"/>
            <a:ext cx="94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Деревья</a:t>
            </a:r>
            <a:r>
              <a:rPr lang="ru-RU" dirty="0"/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F01E930-7542-4609-9F10-3CE32E7D4212}"/>
              </a:ext>
            </a:extLst>
          </p:cNvPr>
          <p:cNvSpPr txBox="1"/>
          <p:nvPr/>
        </p:nvSpPr>
        <p:spPr>
          <a:xfrm>
            <a:off x="714914" y="1971499"/>
            <a:ext cx="1179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Животные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6C405-295C-4BDD-9395-F368011A9EB0}"/>
              </a:ext>
            </a:extLst>
          </p:cNvPr>
          <p:cNvSpPr txBox="1"/>
          <p:nvPr/>
        </p:nvSpPr>
        <p:spPr>
          <a:xfrm>
            <a:off x="285530" y="5897441"/>
            <a:ext cx="207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картинку и назови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186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5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9F5CB2-65DF-41FD-AE2C-AE8CB689E8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6000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rcRect t="7465" b="17784"/>
          <a:stretch/>
        </p:blipFill>
        <p:spPr>
          <a:xfrm>
            <a:off x="234696" y="87159"/>
            <a:ext cx="12191980" cy="6857990"/>
          </a:xfrm>
          <a:prstGeom prst="rect">
            <a:avLst/>
          </a:prstGeom>
          <a:effectLst>
            <a:glow rad="279400">
              <a:schemeClr val="accent1">
                <a:alpha val="40000"/>
              </a:schemeClr>
            </a:glo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6" name="Солнце 5">
            <a:extLst>
              <a:ext uri="{FF2B5EF4-FFF2-40B4-BE49-F238E27FC236}">
                <a16:creationId xmlns:a16="http://schemas.microsoft.com/office/drawing/2014/main" id="{9460D67E-447D-4933-868A-E8FA6E7AD8BB}"/>
              </a:ext>
            </a:extLst>
          </p:cNvPr>
          <p:cNvSpPr/>
          <p:nvPr/>
        </p:nvSpPr>
        <p:spPr>
          <a:xfrm>
            <a:off x="6096000" y="150595"/>
            <a:ext cx="2803954" cy="216622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AF812-7671-44F6-87F1-B454AA945B73}"/>
              </a:ext>
            </a:extLst>
          </p:cNvPr>
          <p:cNvSpPr txBox="1"/>
          <p:nvPr/>
        </p:nvSpPr>
        <p:spPr>
          <a:xfrm>
            <a:off x="6969339" y="941320"/>
            <a:ext cx="105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Весенние месяца: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C2BAA9-28E2-4A73-B938-26624EC57F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4166" y="2000223"/>
            <a:ext cx="2499530" cy="285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EE952D-3D37-4168-923A-8B8D018BCF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8561" y="2508047"/>
            <a:ext cx="2499530" cy="285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7B7515-B06E-4F04-B52D-5AD12C0000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2956" y="2055187"/>
            <a:ext cx="2426833" cy="2799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Апрель">
            <a:hlinkClick r:id="" action="ppaction://media"/>
            <a:extLst>
              <a:ext uri="{FF2B5EF4-FFF2-40B4-BE49-F238E27FC236}">
                <a16:creationId xmlns:a16="http://schemas.microsoft.com/office/drawing/2014/main" id="{4EB05C40-914E-4911-B360-A38401B79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33526" y="5870893"/>
            <a:ext cx="609600" cy="609600"/>
          </a:xfrm>
          <a:prstGeom prst="rect">
            <a:avLst/>
          </a:prstGeom>
          <a:effectLst>
            <a:glow rad="342900">
              <a:schemeClr val="accent1">
                <a:lumMod val="40000"/>
                <a:lumOff val="60000"/>
              </a:schemeClr>
            </a:glow>
          </a:effectLst>
        </p:spPr>
      </p:pic>
      <p:pic>
        <p:nvPicPr>
          <p:cNvPr id="20" name="Май">
            <a:hlinkClick r:id="" action="ppaction://media"/>
            <a:extLst>
              <a:ext uri="{FF2B5EF4-FFF2-40B4-BE49-F238E27FC236}">
                <a16:creationId xmlns:a16="http://schemas.microsoft.com/office/drawing/2014/main" id="{DDF1476D-DDEB-4AA1-8CE8-51CB5BE17A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271275" y="5564794"/>
            <a:ext cx="609600" cy="609600"/>
          </a:xfrm>
          <a:prstGeom prst="rect">
            <a:avLst/>
          </a:prstGeom>
          <a:effectLst>
            <a:glow rad="304800">
              <a:schemeClr val="bg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22" name="Март">
            <a:hlinkClick r:id="" action="ppaction://media"/>
            <a:extLst>
              <a:ext uri="{FF2B5EF4-FFF2-40B4-BE49-F238E27FC236}">
                <a16:creationId xmlns:a16="http://schemas.microsoft.com/office/drawing/2014/main" id="{57D4B085-21F9-43A0-A8AC-521494615A9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04331" y="5564794"/>
            <a:ext cx="609600" cy="609600"/>
          </a:xfrm>
          <a:prstGeom prst="rect">
            <a:avLst/>
          </a:prstGeom>
          <a:effectLst>
            <a:glow rad="127000">
              <a:schemeClr val="bg2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70737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1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914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3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242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09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A105E-9A46-4E38-A01C-1B16775D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386" y="0"/>
            <a:ext cx="8911687" cy="1280890"/>
          </a:xfrm>
        </p:spPr>
        <p:txBody>
          <a:bodyPr/>
          <a:lstStyle/>
          <a:p>
            <a:r>
              <a:rPr lang="ru-RU" dirty="0"/>
              <a:t>Разминка для глаз.</a:t>
            </a:r>
          </a:p>
        </p:txBody>
      </p:sp>
      <p:pic>
        <p:nvPicPr>
          <p:cNvPr id="5" name="Объект 4" descr="Изображение выглядит как объект, часы, тарел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1D18C44-AC45-44DF-BB63-B02FC212D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7" y="224534"/>
            <a:ext cx="11720146" cy="6408932"/>
          </a:xfrm>
        </p:spPr>
      </p:pic>
      <p:pic>
        <p:nvPicPr>
          <p:cNvPr id="7" name="Рисунок 6" descr="Божья коровка">
            <a:extLst>
              <a:ext uri="{FF2B5EF4-FFF2-40B4-BE49-F238E27FC236}">
                <a16:creationId xmlns:a16="http://schemas.microsoft.com/office/drawing/2014/main" id="{4F668164-D8E7-4A14-8D57-86548E9A3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7195" y="4197626"/>
            <a:ext cx="722040" cy="722040"/>
          </a:xfrm>
          <a:prstGeom prst="rect">
            <a:avLst/>
          </a:prstGeom>
        </p:spPr>
      </p:pic>
      <p:pic>
        <p:nvPicPr>
          <p:cNvPr id="9" name="Рисунок 8" descr="Червь">
            <a:extLst>
              <a:ext uri="{FF2B5EF4-FFF2-40B4-BE49-F238E27FC236}">
                <a16:creationId xmlns:a16="http://schemas.microsoft.com/office/drawing/2014/main" id="{AC3E9CDA-5E66-41DD-A841-178EA0D808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04052" y="3372678"/>
            <a:ext cx="914400" cy="824948"/>
          </a:xfrm>
          <a:prstGeom prst="rect">
            <a:avLst/>
          </a:prstGeom>
        </p:spPr>
      </p:pic>
      <p:pic>
        <p:nvPicPr>
          <p:cNvPr id="11" name="Рисунок 10" descr="Пчела">
            <a:extLst>
              <a:ext uri="{FF2B5EF4-FFF2-40B4-BE49-F238E27FC236}">
                <a16:creationId xmlns:a16="http://schemas.microsoft.com/office/drawing/2014/main" id="{20EBF1FA-3DA2-4A12-8B0F-F8DC4367FB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85861" y="2097157"/>
            <a:ext cx="801756" cy="801756"/>
          </a:xfrm>
          <a:prstGeom prst="rect">
            <a:avLst/>
          </a:prstGeom>
        </p:spPr>
      </p:pic>
      <p:pic>
        <p:nvPicPr>
          <p:cNvPr id="13" name="Рисунок 12" descr="Пчела">
            <a:extLst>
              <a:ext uri="{FF2B5EF4-FFF2-40B4-BE49-F238E27FC236}">
                <a16:creationId xmlns:a16="http://schemas.microsoft.com/office/drawing/2014/main" id="{F537254F-4EFA-4E76-BB0C-DF02865639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19570" y="2249759"/>
            <a:ext cx="801757" cy="801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FA47C-BBE5-4E3A-8BA8-CFA056B0E878}"/>
              </a:ext>
            </a:extLst>
          </p:cNvPr>
          <p:cNvSpPr txBox="1"/>
          <p:nvPr/>
        </p:nvSpPr>
        <p:spPr>
          <a:xfrm>
            <a:off x="187633" y="5833274"/>
            <a:ext cx="287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 немного разомнемся! Внимательно следи глазками за насекомыми.</a:t>
            </a:r>
          </a:p>
        </p:txBody>
      </p:sp>
      <p:pic>
        <p:nvPicPr>
          <p:cNvPr id="3" name="osa-zvuk-1">
            <a:hlinkClick r:id="" action="ppaction://media"/>
            <a:extLst>
              <a:ext uri="{FF2B5EF4-FFF2-40B4-BE49-F238E27FC236}">
                <a16:creationId xmlns:a16="http://schemas.microsoft.com/office/drawing/2014/main" id="{75CD068B-F9D2-4EA8-A06C-C1E0DCEF335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397.125"/>
                </p14:media>
              </p:ext>
            </p:extLst>
          </p:nvPr>
        </p:nvPicPr>
        <p:blipFill>
          <a:blip r:embed="rId14">
            <a:alphaModFix amt="0"/>
          </a:blip>
          <a:stretch>
            <a:fillRect/>
          </a:stretch>
        </p:blipFill>
        <p:spPr>
          <a:xfrm>
            <a:off x="11059703" y="5737311"/>
            <a:ext cx="609600" cy="609600"/>
          </a:xfrm>
          <a:prstGeom prst="rect">
            <a:avLst/>
          </a:prstGeom>
          <a:effectLst>
            <a:glow rad="228600">
              <a:schemeClr val="bg2">
                <a:lumMod val="40000"/>
                <a:lumOff val="60000"/>
              </a:schemeClr>
            </a:glow>
          </a:effectLst>
        </p:spPr>
      </p:pic>
      <p:pic>
        <p:nvPicPr>
          <p:cNvPr id="4" name="d865db84d83e363">
            <a:hlinkClick r:id="" action="ppaction://media"/>
            <a:extLst>
              <a:ext uri="{FF2B5EF4-FFF2-40B4-BE49-F238E27FC236}">
                <a16:creationId xmlns:a16="http://schemas.microsoft.com/office/drawing/2014/main" id="{CBDBDC09-EDE9-494B-8AF6-148EBBC380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24" end="22693.125"/>
                </p14:media>
              </p:ext>
            </p:extLst>
          </p:nvPr>
        </p:nvPicPr>
        <p:blipFill>
          <a:blip r:embed="rId14">
            <a:alphaModFix amt="0"/>
          </a:blip>
          <a:stretch>
            <a:fillRect/>
          </a:stretch>
        </p:blipFill>
        <p:spPr>
          <a:xfrm>
            <a:off x="11204523" y="335645"/>
            <a:ext cx="609600" cy="609600"/>
          </a:xfrm>
          <a:prstGeom prst="rect">
            <a:avLst/>
          </a:prstGeom>
        </p:spPr>
      </p:pic>
      <p:pic>
        <p:nvPicPr>
          <p:cNvPr id="8" name="osa-zvuk-1">
            <a:hlinkClick r:id="" action="ppaction://media"/>
            <a:extLst>
              <a:ext uri="{FF2B5EF4-FFF2-40B4-BE49-F238E27FC236}">
                <a16:creationId xmlns:a16="http://schemas.microsoft.com/office/drawing/2014/main" id="{79A52561-5208-4B88-902C-709CABC5AD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224.125"/>
                </p14:media>
              </p:ext>
            </p:extLst>
          </p:nvPr>
        </p:nvPicPr>
        <p:blipFill>
          <a:blip r:embed="rId14">
            <a:alphaModFix amt="0"/>
          </a:blip>
          <a:stretch>
            <a:fillRect/>
          </a:stretch>
        </p:blipFill>
        <p:spPr>
          <a:xfrm>
            <a:off x="11204523" y="1056356"/>
            <a:ext cx="609600" cy="609600"/>
          </a:xfrm>
          <a:prstGeom prst="rect">
            <a:avLst/>
          </a:prstGeom>
        </p:spPr>
      </p:pic>
      <p:pic>
        <p:nvPicPr>
          <p:cNvPr id="10" name="osa-zvuk-1">
            <a:hlinkClick r:id="" action="ppaction://media"/>
            <a:extLst>
              <a:ext uri="{FF2B5EF4-FFF2-40B4-BE49-F238E27FC236}">
                <a16:creationId xmlns:a16="http://schemas.microsoft.com/office/drawing/2014/main" id="{F04FBE9B-368C-42F9-805F-58675A2E3B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218.125"/>
                </p14:media>
              </p:ext>
            </p:extLst>
          </p:nvPr>
        </p:nvPicPr>
        <p:blipFill>
          <a:blip r:embed="rId14">
            <a:alphaModFix amt="0"/>
          </a:blip>
          <a:stretch>
            <a:fillRect/>
          </a:stretch>
        </p:blipFill>
        <p:spPr>
          <a:xfrm>
            <a:off x="11250984" y="17923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9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68 -0.15277 C -0.02917 -0.43333 0.13164 -0.61018 0.31016 -0.61018 C 0.48828 -0.61018 0.64896 -0.43333 0.75625 -0.15277 C 0.64896 0.12778 0.48828 0.30718 0.31016 0.30718 C 0.13164 0.30718 -0.02917 0.12778 -0.13568 -0.15277 Z " pathEditMode="relative" rAng="0" ptsTypes="AAAAA">
                                      <p:cBhvr>
                                        <p:cTn id="14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96" y="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58 -0.04004 L 0.68724 -0.04514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84" y="-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50"/>
                            </p:stCondLst>
                            <p:childTnLst>
                              <p:par>
                                <p:cTn id="23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28 0.14699 C -0.16328 0.29236 -0.10716 0.41157 -0.03737 0.41157 C 0.04427 0.41157 0.07383 0.27917 0.0862 0.19954 L 0.09896 0.09352 C 0.11159 0.01435 0.14284 -0.11643 0.23516 -0.11643 C 0.29427 -0.11643 0.36172 0.00093 0.36172 0.14699 C 0.36172 0.29236 0.29427 0.41157 0.23516 0.41157 C 0.14284 0.41157 0.11159 0.27917 0.09896 0.19954 L 0.0862 0.09352 C 0.07383 0.01435 0.04427 -0.11643 -0.03737 -0.11643 C -0.10716 -0.11643 -0.16328 0.00093 -0.16328 0.14699 Z " pathEditMode="relative" rAng="0" ptsTypes="AAAAAAAAAAA">
                                      <p:cBhvr>
                                        <p:cTn id="24" dur="5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0.12963 C -0.10234 -0.09305 0.0457 -0.23379 0.20938 -0.23379 C 0.37357 -0.23379 0.52123 -0.09305 0.61992 0.12963 C 0.52123 0.35255 0.37357 0.49445 0.20938 0.49445 C 0.0457 0.49445 -0.10234 0.35255 -0.2 0.12963 Z " pathEditMode="relative" rAng="0" ptsTypes="AAAAA">
                                      <p:cBhvr>
                                        <p:cTn id="29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90" y="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FB328-A99D-4233-B962-34CC846E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227" y="728889"/>
            <a:ext cx="4591521" cy="114063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Весенние первоцветы: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13" name="Рисунок 12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A381D639-917B-4251-AF2C-292AD43BB7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809" y="4064182"/>
            <a:ext cx="3400013" cy="2249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Изображение выглядит как земля, желтый,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639E4727-5EF0-4AED-B752-60A4A2C801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802" y="544143"/>
            <a:ext cx="3370028" cy="2249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Изображение выглядит как растение, цветок, зеленый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D2BB5C1-53DB-4012-A24C-DB9D93B926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5841" y="544143"/>
            <a:ext cx="3239593" cy="2159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 descr="Изображение выглядит как цветок, растение, внешний, сад&#10;&#10;Автоматически созданное описание">
            <a:extLst>
              <a:ext uri="{FF2B5EF4-FFF2-40B4-BE49-F238E27FC236}">
                <a16:creationId xmlns:a16="http://schemas.microsoft.com/office/drawing/2014/main" id="{24789457-12BB-4691-95DC-8ABE977BB2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94329" y="2562974"/>
            <a:ext cx="3370028" cy="2188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Изображение выглядит как растение, цветок, сиреневый&#10;&#10;Автоматически созданное описание">
            <a:extLst>
              <a:ext uri="{FF2B5EF4-FFF2-40B4-BE49-F238E27FC236}">
                <a16:creationId xmlns:a16="http://schemas.microsoft.com/office/drawing/2014/main" id="{6C5F0E84-B466-4E21-B2AD-6F45536538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99877" y="3688489"/>
            <a:ext cx="3145558" cy="262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Мать и мачеха">
            <a:hlinkClick r:id="" action="ppaction://media"/>
            <a:extLst>
              <a:ext uri="{FF2B5EF4-FFF2-40B4-BE49-F238E27FC236}">
                <a16:creationId xmlns:a16="http://schemas.microsoft.com/office/drawing/2014/main" id="{AD55264C-0703-409B-92A8-C48877F75C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21014" y="4884219"/>
            <a:ext cx="609600" cy="609600"/>
          </a:xfrm>
          <a:prstGeom prst="rect">
            <a:avLst/>
          </a:prstGeom>
          <a:effectLst>
            <a:glow rad="139700">
              <a:schemeClr val="bg2">
                <a:lumMod val="60000"/>
                <a:lumOff val="40000"/>
              </a:schemeClr>
            </a:glow>
          </a:effectLst>
        </p:spPr>
      </p:pic>
      <p:pic>
        <p:nvPicPr>
          <p:cNvPr id="8" name="Крокус">
            <a:hlinkClick r:id="" action="ppaction://media"/>
            <a:extLst>
              <a:ext uri="{FF2B5EF4-FFF2-40B4-BE49-F238E27FC236}">
                <a16:creationId xmlns:a16="http://schemas.microsoft.com/office/drawing/2014/main" id="{6C8242A5-358F-4D5A-AD33-06AA2B5FB6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 rot="10800000">
            <a:off x="7921391" y="5800074"/>
            <a:ext cx="609600" cy="609600"/>
          </a:xfrm>
          <a:prstGeom prst="rect">
            <a:avLst/>
          </a:prstGeom>
          <a:effectLst>
            <a:glow rad="127000">
              <a:schemeClr val="bg2">
                <a:lumMod val="60000"/>
                <a:lumOff val="40000"/>
              </a:schemeClr>
            </a:glow>
          </a:effectLst>
        </p:spPr>
      </p:pic>
      <p:pic>
        <p:nvPicPr>
          <p:cNvPr id="9" name="Ландиши">
            <a:hlinkClick r:id="" action="ppaction://media"/>
            <a:extLst>
              <a:ext uri="{FF2B5EF4-FFF2-40B4-BE49-F238E27FC236}">
                <a16:creationId xmlns:a16="http://schemas.microsoft.com/office/drawing/2014/main" id="{09C8A580-8EC7-4020-9308-4A03223F78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 rot="10800000">
            <a:off x="7836696" y="1715630"/>
            <a:ext cx="609600" cy="609600"/>
          </a:xfrm>
          <a:prstGeom prst="rect">
            <a:avLst/>
          </a:prstGeom>
          <a:effectLst>
            <a:glow rad="215900">
              <a:schemeClr val="bg2">
                <a:lumMod val="60000"/>
                <a:lumOff val="40000"/>
              </a:schemeClr>
            </a:glow>
          </a:effectLst>
        </p:spPr>
      </p:pic>
      <p:pic>
        <p:nvPicPr>
          <p:cNvPr id="11" name="Медуницы">
            <a:hlinkClick r:id="" action="ppaction://media"/>
            <a:extLst>
              <a:ext uri="{FF2B5EF4-FFF2-40B4-BE49-F238E27FC236}">
                <a16:creationId xmlns:a16="http://schemas.microsoft.com/office/drawing/2014/main" id="{3A42F977-B9DB-4A6C-9747-19284DFCA97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898760" y="1751064"/>
            <a:ext cx="609600" cy="609600"/>
          </a:xfrm>
          <a:prstGeom prst="rect">
            <a:avLst/>
          </a:prstGeom>
          <a:effectLst>
            <a:glow rad="152400">
              <a:schemeClr val="bg2">
                <a:lumMod val="60000"/>
                <a:lumOff val="40000"/>
              </a:schemeClr>
            </a:glow>
          </a:effectLst>
        </p:spPr>
      </p:pic>
      <p:pic>
        <p:nvPicPr>
          <p:cNvPr id="15" name="Подснежники">
            <a:hlinkClick r:id="" action="ppaction://media"/>
            <a:extLst>
              <a:ext uri="{FF2B5EF4-FFF2-40B4-BE49-F238E27FC236}">
                <a16:creationId xmlns:a16="http://schemas.microsoft.com/office/drawing/2014/main" id="{F2A7CBEB-35C7-4622-AFB8-0FE1438934E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951750" y="5704257"/>
            <a:ext cx="609600" cy="609600"/>
          </a:xfrm>
          <a:prstGeom prst="rect">
            <a:avLst/>
          </a:prstGeom>
          <a:effectLst>
            <a:glow rad="165100">
              <a:schemeClr val="bg2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49968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834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19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8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55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57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2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602E2D-FD40-4BF6-997E-734A6D49D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465" b="177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effectLst>
            <a:glow rad="127000">
              <a:schemeClr val="accent1">
                <a:alpha val="47000"/>
              </a:schemeClr>
            </a:glo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8F8D5-F88A-47B4-96D9-4447B859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162" y="268942"/>
            <a:ext cx="5229225" cy="12227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Поиграем?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10" name="Объект 9" descr="Изображение выглядит как растение, цветок, зеленый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BA90006-6CF4-4DBE-BD34-5B6628D9C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0077" y="2095500"/>
            <a:ext cx="2273590" cy="1515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Изображение выглядит как земля, желтый,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E2A030D7-9837-4710-8B23-365EF85AC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363" y="2095500"/>
            <a:ext cx="2204175" cy="1523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Изображение выглядит как дерево, растение, цветок, розовый&#10;&#10;Автоматически созданное описание">
            <a:extLst>
              <a:ext uri="{FF2B5EF4-FFF2-40B4-BE49-F238E27FC236}">
                <a16:creationId xmlns:a16="http://schemas.microsoft.com/office/drawing/2014/main" id="{24998F0C-DACB-4FDF-AEFD-6918FEAAD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574" y="4266293"/>
            <a:ext cx="2047988" cy="1613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CE7087-EB22-4858-BC97-2ADD8C957392}"/>
              </a:ext>
            </a:extLst>
          </p:cNvPr>
          <p:cNvSpPr txBox="1"/>
          <p:nvPr/>
        </p:nvSpPr>
        <p:spPr>
          <a:xfrm>
            <a:off x="8831270" y="2116704"/>
            <a:ext cx="2620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Молодец, так держать!</a:t>
            </a:r>
          </a:p>
        </p:txBody>
      </p:sp>
      <p:pic>
        <p:nvPicPr>
          <p:cNvPr id="7" name="Рисунок 6" descr="Изображение выглядит как растение, цветок, сиреневый&#10;&#10;Автоматически созданное описание">
            <a:extLst>
              <a:ext uri="{FF2B5EF4-FFF2-40B4-BE49-F238E27FC236}">
                <a16:creationId xmlns:a16="http://schemas.microsoft.com/office/drawing/2014/main" id="{88C87715-0EA3-4A88-AE7E-38423851F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971" y="4060662"/>
            <a:ext cx="1799861" cy="2118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4776B8-08C3-473D-8483-2822A80A53F6}"/>
              </a:ext>
            </a:extLst>
          </p:cNvPr>
          <p:cNvSpPr txBox="1"/>
          <p:nvPr/>
        </p:nvSpPr>
        <p:spPr>
          <a:xfrm>
            <a:off x="1621264" y="5453378"/>
            <a:ext cx="2466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 изображение, ответь почему?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276446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Другая 2">
      <a:dk1>
        <a:sysClr val="windowText" lastClr="000000"/>
      </a:dk1>
      <a:lt1>
        <a:sysClr val="window" lastClr="FFFFFF"/>
      </a:lt1>
      <a:dk2>
        <a:srgbClr val="3F762A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4966</TotalTime>
  <Words>348</Words>
  <Application>Microsoft Office PowerPoint</Application>
  <PresentationFormat>Широкоэкранный</PresentationFormat>
  <Paragraphs>47</Paragraphs>
  <Slides>11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Савон</vt:lpstr>
      <vt:lpstr>«Весна пришла, весна пришла  и вся природа расцвела!» для детей  среднего  дошкольного возраста </vt:lpstr>
      <vt:lpstr>Презентация PowerPoint</vt:lpstr>
      <vt:lpstr>Презентация PowerPoint</vt:lpstr>
      <vt:lpstr> Весна – период пробуждения и расцвета природы.   В лесу еще лежит на земле снег, а уже проснулись от долгого зимнего сна ежи, медведи, барсуки.  Вышли они из норы или берлоги и пошли искать более сухие места.</vt:lpstr>
      <vt:lpstr>Презентация PowerPoint</vt:lpstr>
      <vt:lpstr>Презентация PowerPoint</vt:lpstr>
      <vt:lpstr>Разминка для глаз.</vt:lpstr>
      <vt:lpstr>Весенние первоцветы:</vt:lpstr>
      <vt:lpstr>Поиграем? </vt:lpstr>
      <vt:lpstr>Презентация PowerPoint</vt:lpstr>
      <vt:lpstr>Использованные материалы: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«Весна пришла, весна пришла  и вся природа расцвела!» для детей старшего  дошкольного возраста </dc:title>
  <dc:creator>ЗипТоргСервис Компания</dc:creator>
  <cp:lastModifiedBy>ЗипТоргСервис Компания</cp:lastModifiedBy>
  <cp:revision>11</cp:revision>
  <dcterms:created xsi:type="dcterms:W3CDTF">2022-03-27T07:03:31Z</dcterms:created>
  <dcterms:modified xsi:type="dcterms:W3CDTF">2022-04-12T19:58:57Z</dcterms:modified>
</cp:coreProperties>
</file>