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2"/>
  </p:notesMasterIdLst>
  <p:sldIdLst>
    <p:sldId id="256" r:id="rId2"/>
    <p:sldId id="258" r:id="rId3"/>
    <p:sldId id="260" r:id="rId4"/>
    <p:sldId id="262" r:id="rId5"/>
    <p:sldId id="264" r:id="rId6"/>
    <p:sldId id="266" r:id="rId7"/>
    <p:sldId id="268" r:id="rId8"/>
    <p:sldId id="270" r:id="rId9"/>
    <p:sldId id="271" r:id="rId10"/>
    <p:sldId id="2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8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9347D-6F3E-4DB6-8449-35315232BE45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DABDA-7783-4084-8F74-C950212DF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382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DABDA-7783-4084-8F74-C950212DFE6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313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2059-A231-4997-B6A8-B26912FF5D5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7ADE-A302-4937-9B83-9F526C1CB9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2059-A231-4997-B6A8-B26912FF5D5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7ADE-A302-4937-9B83-9F526C1CB9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2059-A231-4997-B6A8-B26912FF5D5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7ADE-A302-4937-9B83-9F526C1CB9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2059-A231-4997-B6A8-B26912FF5D5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7ADE-A302-4937-9B83-9F526C1CB9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2059-A231-4997-B6A8-B26912FF5D5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7ADE-A302-4937-9B83-9F526C1CB9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2059-A231-4997-B6A8-B26912FF5D5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7ADE-A302-4937-9B83-9F526C1CB9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2059-A231-4997-B6A8-B26912FF5D5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7ADE-A302-4937-9B83-9F526C1CB9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2059-A231-4997-B6A8-B26912FF5D5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7ADE-A302-4937-9B83-9F526C1CB9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2059-A231-4997-B6A8-B26912FF5D5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7ADE-A302-4937-9B83-9F526C1CB9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2059-A231-4997-B6A8-B26912FF5D5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D7ADE-A302-4937-9B83-9F526C1CB9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02059-A231-4997-B6A8-B26912FF5D5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57D7ADE-A302-4937-9B83-9F526C1CB98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402059-A231-4997-B6A8-B26912FF5D5C}" type="datetimeFigureOut">
              <a:rPr lang="ru-RU" smtClean="0"/>
              <a:t>30.11.2022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7D7ADE-A302-4937-9B83-9F526C1CB983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andia.ru/text/category/bolevie_sindromi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andia.ru/text/category/dinamicheskoe_nablyudenie/" TargetMode="External"/><Relationship Id="rId2" Type="http://schemas.openxmlformats.org/officeDocument/2006/relationships/hyperlink" Target="https://pandia.ru/text/category/intzektci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andia.ru/text/category/istorii_bolezni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pandia.ru/text/category/differentciy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Презентация на тему:</a:t>
            </a:r>
            <a:br>
              <a:rPr lang="ru-RU" sz="3600" dirty="0" smtClean="0"/>
            </a:br>
            <a:r>
              <a:rPr lang="ru-RU" sz="3600" i="1" dirty="0" smtClean="0"/>
              <a:t>«Реабилитация больных с заболеваниями органов ЖКТ</a:t>
            </a:r>
            <a:r>
              <a:rPr lang="ru-RU" i="1" dirty="0" smtClean="0"/>
              <a:t>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43636" y="5357826"/>
            <a:ext cx="2786082" cy="1071570"/>
          </a:xfrm>
          <a:noFill/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Выполнила: Саламова </a:t>
            </a:r>
            <a:r>
              <a:rPr lang="ru-RU" dirty="0" smtClean="0"/>
              <a:t>М.Н</a:t>
            </a:r>
          </a:p>
          <a:p>
            <a:r>
              <a:rPr lang="ru-RU" dirty="0" smtClean="0"/>
              <a:t>2022г.</a:t>
            </a:r>
            <a:endParaRPr lang="ru-RU" dirty="0"/>
          </a:p>
        </p:txBody>
      </p:sp>
      <p:pic>
        <p:nvPicPr>
          <p:cNvPr id="6" name="Рисунок 5" descr="га.jpg"/>
          <p:cNvPicPr>
            <a:picLocks noChangeAspect="1"/>
          </p:cNvPicPr>
          <p:nvPr/>
        </p:nvPicPr>
        <p:blipFill>
          <a:blip r:embed="rId3"/>
          <a:srcRect l="608" t="3286" r="48913"/>
          <a:stretch>
            <a:fillRect/>
          </a:stretch>
        </p:blipFill>
        <p:spPr>
          <a:xfrm>
            <a:off x="142844" y="2500306"/>
            <a:ext cx="4071966" cy="4071966"/>
          </a:xfrm>
          <a:prstGeom prst="rect">
            <a:avLst/>
          </a:prstGeom>
        </p:spPr>
      </p:pic>
      <p:pic>
        <p:nvPicPr>
          <p:cNvPr id="1026" name="Picture 2" descr="C:\Users\Admin\Desktop\PicsArt_04-22-10.37.46.jpg"/>
          <p:cNvPicPr>
            <a:picLocks noChangeAspect="1" noChangeArrowheads="1"/>
          </p:cNvPicPr>
          <p:nvPr/>
        </p:nvPicPr>
        <p:blipFill>
          <a:blip r:embed="rId4"/>
          <a:srcRect l="5245" t="5515" r="10839" b="6249"/>
          <a:stretch>
            <a:fillRect/>
          </a:stretch>
        </p:blipFill>
        <p:spPr bwMode="auto">
          <a:xfrm>
            <a:off x="4929190" y="5214950"/>
            <a:ext cx="1143008" cy="1143008"/>
          </a:xfrm>
          <a:prstGeom prst="rect">
            <a:avLst/>
          </a:prstGeom>
          <a:noFill/>
        </p:spPr>
      </p:pic>
      <p:pic>
        <p:nvPicPr>
          <p:cNvPr id="8" name="Рисунок 7" descr="га.jpg"/>
          <p:cNvPicPr>
            <a:picLocks noChangeAspect="1"/>
          </p:cNvPicPr>
          <p:nvPr/>
        </p:nvPicPr>
        <p:blipFill>
          <a:blip r:embed="rId3"/>
          <a:srcRect l="51900" b="46778"/>
          <a:stretch>
            <a:fillRect/>
          </a:stretch>
        </p:blipFill>
        <p:spPr>
          <a:xfrm>
            <a:off x="5286380" y="2643182"/>
            <a:ext cx="3617594" cy="236029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857364"/>
            <a:ext cx="6643734" cy="1752600"/>
          </a:xfrm>
        </p:spPr>
        <p:txBody>
          <a:bodyPr>
            <a:normAutofit fontScale="2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.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 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 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отсутствие контакта с больным вследствие нарушения психики;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острые инфекционные, а также воспалительные заболевания;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интоксикация;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ярко выраженный </a:t>
            </a:r>
            <a:r>
              <a:rPr lang="ru-RU" sz="6400" dirty="0" smtClean="0">
                <a:hlinkClick r:id="rId2" tooltip="Болевые синдромы"/>
              </a:rPr>
              <a:t>болевой синдром</a:t>
            </a:r>
            <a:r>
              <a:rPr lang="ru-RU" sz="6400" dirty="0" smtClean="0"/>
              <a:t>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наружное или внутреннее кровотечение или угроза его появления;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тромбозы;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эмболии;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высокая температура тела;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повышенная СОЭ неизвестного происхождения;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артериальная гипертензия (при показателях свыше 200/120 мм </a:t>
            </a:r>
            <a:r>
              <a:rPr lang="ru-RU" sz="6400" dirty="0" err="1" smtClean="0"/>
              <a:t>рт</a:t>
            </a:r>
            <a:r>
              <a:rPr lang="ru-RU" sz="6400" dirty="0" smtClean="0"/>
              <a:t>. </a:t>
            </a:r>
            <a:r>
              <a:rPr lang="ru-RU" sz="6400" dirty="0" err="1" smtClean="0"/>
              <a:t>ст</a:t>
            </a:r>
            <a:r>
              <a:rPr lang="ru-RU" sz="6400" dirty="0" smtClean="0"/>
              <a:t>);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злокачественные новообразования, опухоли (в фазе до радикальных методов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лечения);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метастазы;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dirty="0" smtClean="0"/>
              <a:t>необратимые прогрессирующие заболевания;</a:t>
            </a:r>
          </a:p>
          <a:p>
            <a:pPr algn="l">
              <a:buFont typeface="Arial" pitchFamily="34" charset="0"/>
              <a:buChar char="•"/>
            </a:pPr>
            <a:r>
              <a:rPr lang="ru-RU" sz="6400" dirty="0" smtClean="0"/>
              <a:t>присутствие инородного тела рядом с крупными сосудами или нервными стволами</a:t>
            </a:r>
            <a:endParaRPr lang="ru-RU" sz="6400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8596" y="857232"/>
            <a:ext cx="8027890" cy="1828800"/>
          </a:xfrm>
        </p:spPr>
        <p:txBody>
          <a:bodyPr>
            <a:normAutofit/>
          </a:bodyPr>
          <a:lstStyle/>
          <a:p>
            <a:r>
              <a:rPr lang="ru-RU" dirty="0" smtClean="0"/>
              <a:t>Противопоказания к ЛФК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71612"/>
            <a:ext cx="8901146" cy="9184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>Факторы развития и клиника хронического гастрита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071942"/>
            <a:ext cx="9072626" cy="4389120"/>
          </a:xfrm>
          <a:noFill/>
          <a:ln>
            <a:noFill/>
          </a:ln>
        </p:spPr>
        <p:txBody>
          <a:bodyPr>
            <a:normAutofit/>
          </a:bodyPr>
          <a:lstStyle/>
          <a:p>
            <a:r>
              <a:rPr lang="ru-RU" sz="1800" b="1" dirty="0" smtClean="0"/>
              <a:t>Хронический гастрит </a:t>
            </a:r>
            <a:r>
              <a:rPr lang="ru-RU" sz="1800" dirty="0" smtClean="0"/>
              <a:t>- это заболевание, для которого характерно рецидивирующее воспаление слизистой оболочки желудка, проявляющееся соответствующей симптоматикой. Поражение внутренней оболочки желудка может быть, как первичным (самостоятельное заболевание), так и вторичным, обусловленным другими болезнями.</a:t>
            </a:r>
          </a:p>
          <a:p>
            <a:r>
              <a:rPr lang="ru-RU" sz="1800" dirty="0" smtClean="0"/>
              <a:t>Существует множество факторов, способствующих развитию хронического гастрита.</a:t>
            </a:r>
          </a:p>
          <a:p>
            <a:endParaRPr lang="ru-RU" dirty="0"/>
          </a:p>
        </p:txBody>
      </p:sp>
      <p:pic>
        <p:nvPicPr>
          <p:cNvPr id="4" name="Рисунок 3" descr="gastrit_9.jpg"/>
          <p:cNvPicPr>
            <a:picLocks noChangeAspect="1"/>
          </p:cNvPicPr>
          <p:nvPr/>
        </p:nvPicPr>
        <p:blipFill>
          <a:blip r:embed="rId2"/>
          <a:srcRect l="1250" t="16830" r="2187" b="18212"/>
          <a:stretch>
            <a:fillRect/>
          </a:stretch>
        </p:blipFill>
        <p:spPr>
          <a:xfrm>
            <a:off x="1142976" y="1928802"/>
            <a:ext cx="6429420" cy="21431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12" y="428604"/>
            <a:ext cx="9001188" cy="1143000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/>
              <a:t>Симптоматика хронического гастрита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857364"/>
            <a:ext cx="5357850" cy="471490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периодические боли в </a:t>
            </a:r>
            <a:r>
              <a:rPr lang="ru-RU" dirty="0" err="1" smtClean="0"/>
              <a:t>эпигастрии</a:t>
            </a:r>
            <a:r>
              <a:rPr lang="ru-RU" dirty="0" smtClean="0"/>
              <a:t> через 1,5-2 ч после еды, усиливающиеся при ходьбе и в положении стоя (характерная симптоматика </a:t>
            </a:r>
            <a:r>
              <a:rPr lang="ru-RU" dirty="0" err="1" smtClean="0"/>
              <a:t>хеликобактерного</a:t>
            </a:r>
            <a:r>
              <a:rPr lang="ru-RU" dirty="0" smtClean="0"/>
              <a:t> гастрита);</a:t>
            </a:r>
          </a:p>
          <a:p>
            <a:pPr lvl="0"/>
            <a:r>
              <a:rPr lang="ru-RU" dirty="0" smtClean="0"/>
              <a:t>чувство тяжести и переполнения в желудке после еды;</a:t>
            </a:r>
          </a:p>
          <a:p>
            <a:pPr lvl="0"/>
            <a:r>
              <a:rPr lang="ru-RU" dirty="0" smtClean="0"/>
              <a:t>отрыжка воздухом, вкусом пищи или чем-то тухлым, изжога;</a:t>
            </a:r>
          </a:p>
          <a:p>
            <a:pPr lvl="0"/>
            <a:r>
              <a:rPr lang="ru-RU" dirty="0" smtClean="0"/>
              <a:t>неприятный "металлический" вкус во рту, слюнотечение;</a:t>
            </a:r>
          </a:p>
          <a:p>
            <a:pPr lvl="0"/>
            <a:r>
              <a:rPr lang="ru-RU" dirty="0" smtClean="0"/>
              <a:t>плохой аппетит, тошнота;</a:t>
            </a:r>
          </a:p>
          <a:p>
            <a:r>
              <a:rPr lang="ru-RU" dirty="0" smtClean="0"/>
              <a:t>урчание и вздутие живота, метеоризм;</a:t>
            </a:r>
          </a:p>
          <a:p>
            <a:r>
              <a:rPr lang="ru-RU" dirty="0" smtClean="0"/>
              <a:t> нарушение стула</a:t>
            </a:r>
          </a:p>
        </p:txBody>
      </p:sp>
      <p:pic>
        <p:nvPicPr>
          <p:cNvPr id="4" name="Рисунок 3" descr="5-2-1024x681.jpg"/>
          <p:cNvPicPr>
            <a:picLocks noChangeAspect="1"/>
          </p:cNvPicPr>
          <p:nvPr/>
        </p:nvPicPr>
        <p:blipFill>
          <a:blip r:embed="rId2"/>
          <a:srcRect l="46956"/>
          <a:stretch>
            <a:fillRect/>
          </a:stretch>
        </p:blipFill>
        <p:spPr>
          <a:xfrm>
            <a:off x="5715008" y="2071678"/>
            <a:ext cx="3116300" cy="39290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85728"/>
            <a:ext cx="8136904" cy="1343072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Массаж при заболеваниях  ЖКТ.  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2143116"/>
            <a:ext cx="9215502" cy="1752600"/>
          </a:xfrm>
        </p:spPr>
        <p:txBody>
          <a:bodyPr>
            <a:noAutofit/>
          </a:bodyPr>
          <a:lstStyle/>
          <a:p>
            <a:pPr lvl="0" algn="l"/>
            <a:r>
              <a:rPr lang="ru-RU" sz="1600" dirty="0" smtClean="0">
                <a:solidFill>
                  <a:srgbClr val="FF0000"/>
                </a:solidFill>
              </a:rPr>
              <a:t>Задача массажа:</a:t>
            </a:r>
          </a:p>
          <a:p>
            <a:pPr lvl="0" algn="l"/>
            <a:r>
              <a:rPr lang="ru-RU" sz="1600" dirty="0" smtClean="0"/>
              <a:t>1.Нормализовать функциональное состояние </a:t>
            </a:r>
            <a:r>
              <a:rPr lang="ru-RU" sz="1600" dirty="0" err="1" smtClean="0"/>
              <a:t>нейрорегуляторного</a:t>
            </a:r>
            <a:r>
              <a:rPr lang="ru-RU" sz="1600" dirty="0" smtClean="0"/>
              <a:t> аппарата и деятельности секреции органов системы пищеварения.</a:t>
            </a:r>
          </a:p>
          <a:p>
            <a:pPr lvl="0" algn="l"/>
            <a:r>
              <a:rPr lang="ru-RU" sz="1600" dirty="0" smtClean="0"/>
              <a:t>2.Ускорить разрешение патологического процесса.</a:t>
            </a:r>
          </a:p>
          <a:p>
            <a:pPr lvl="0" algn="l"/>
            <a:r>
              <a:rPr lang="ru-RU" sz="1600" dirty="0" smtClean="0"/>
              <a:t>3. Улучшить функцию гладкой мускулатуры пищеварительного аппарата.</a:t>
            </a:r>
          </a:p>
          <a:p>
            <a:pPr lvl="0" algn="l"/>
            <a:r>
              <a:rPr lang="ru-RU" sz="1600" dirty="0" smtClean="0"/>
              <a:t>4.Ликвидировать рефлекторные изменения в покровных тканях и активизировать кровообращение.</a:t>
            </a:r>
          </a:p>
          <a:p>
            <a:pPr lvl="0" algn="l"/>
            <a:r>
              <a:rPr lang="ru-RU" sz="1600" dirty="0" smtClean="0"/>
              <a:t>5. Укрепить мышцы брюшной полости, повысить </a:t>
            </a:r>
            <a:r>
              <a:rPr lang="ru-RU" sz="1600" dirty="0" err="1" smtClean="0"/>
              <a:t>резистентность</a:t>
            </a:r>
            <a:r>
              <a:rPr lang="ru-RU" sz="1600" dirty="0" smtClean="0"/>
              <a:t> организма и предупредить рецидив заболевания.</a:t>
            </a:r>
          </a:p>
          <a:p>
            <a:pPr lvl="0" algn="l"/>
            <a:r>
              <a:rPr lang="ru-RU" sz="1600" dirty="0" smtClean="0">
                <a:solidFill>
                  <a:srgbClr val="FF0000"/>
                </a:solidFill>
              </a:rPr>
              <a:t>Принципы массажа</a:t>
            </a:r>
          </a:p>
          <a:p>
            <a:pPr lvl="0" algn="l"/>
            <a:r>
              <a:rPr lang="ru-RU" sz="1600" dirty="0" smtClean="0"/>
              <a:t>При массаже передней стенки брюшины выполняют:</a:t>
            </a:r>
          </a:p>
          <a:p>
            <a:pPr lvl="0" algn="l"/>
            <a:r>
              <a:rPr lang="ru-RU" sz="1600" dirty="0" smtClean="0"/>
              <a:t>- непрерывное поглаживание;</a:t>
            </a:r>
          </a:p>
          <a:p>
            <a:pPr lvl="0" algn="l"/>
            <a:r>
              <a:rPr lang="ru-RU" sz="1600" dirty="0" smtClean="0"/>
              <a:t>- нежное растирание, исключая строгание;</a:t>
            </a:r>
          </a:p>
          <a:p>
            <a:pPr lvl="0" algn="l"/>
            <a:r>
              <a:rPr lang="ru-RU" sz="1600" dirty="0" smtClean="0"/>
              <a:t>- нежное разминание мышц, исключая </a:t>
            </a:r>
            <a:r>
              <a:rPr lang="ru-RU" sz="1600" dirty="0" err="1" smtClean="0"/>
              <a:t>стегание</a:t>
            </a:r>
            <a:r>
              <a:rPr lang="ru-RU" sz="1600" dirty="0" smtClean="0"/>
              <a:t>;</a:t>
            </a:r>
          </a:p>
          <a:p>
            <a:pPr lvl="0" algn="l"/>
            <a:r>
              <a:rPr lang="ru-RU" sz="1600" dirty="0" smtClean="0"/>
              <a:t>- нежную непрерывную лабильную и стабильную вибрацию пальцами и   кистью (ладонью или тыльной стороной),кулачком.</a:t>
            </a:r>
          </a:p>
          <a:p>
            <a:pPr algn="l"/>
            <a:endParaRPr lang="ru-RU" sz="2000" dirty="0"/>
          </a:p>
        </p:txBody>
      </p:sp>
      <p:pic>
        <p:nvPicPr>
          <p:cNvPr id="4" name="Рисунок 3" descr="image00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4429132"/>
            <a:ext cx="3034534" cy="17145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71546"/>
            <a:ext cx="7851648" cy="10572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Принципы массажа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714488"/>
            <a:ext cx="8643998" cy="2357454"/>
          </a:xfrm>
        </p:spPr>
        <p:txBody>
          <a:bodyPr>
            <a:noAutofit/>
          </a:bodyPr>
          <a:lstStyle/>
          <a:p>
            <a:pPr algn="l"/>
            <a:r>
              <a:rPr lang="ru-RU" sz="1400" dirty="0" smtClean="0"/>
              <a:t>Массаж при функциональных заболеваниях кишечника и хронических колитах в стадии ремиссии проводится в области живота и крестцового отдела. На животе массируется кожа, подкожный жир, прямые и косые мышцы живота. Но прежде чем приступить к массажу, необходимо достаточно ясно представить себе расположение толстой кишки в брюшной полости. Без этого просто невозможно улучшить массажем состояние и перистальтику кишечника.</a:t>
            </a:r>
          </a:p>
          <a:p>
            <a:pPr algn="l"/>
            <a:r>
              <a:rPr lang="ru-RU" sz="1400" dirty="0" smtClean="0"/>
              <a:t>Толстая кишка начинается справа от гребня подвздошной кости. Эта ее часть называется восходящей. Поднимаясь вверх, она доходит до правого подреберья и располагается поперечно справа налево, образуя так называемую поперечную ободочную кишку. В левом подреберье она образует под острым углом изгиб (здесь особо необходим массаж) и спускается вниз. В левой подвздошной ямке нисходящая часть образует сигмовидный изгиб и в области таза переходит в прямую кишку.</a:t>
            </a:r>
          </a:p>
          <a:p>
            <a:pPr algn="l"/>
            <a:r>
              <a:rPr lang="ru-RU" sz="1400" dirty="0" smtClean="0"/>
              <a:t>Массаж живота проводится в положении лежа на спине. Голова слегка приподнята, под ней — валик или небольшая плотная подушка. Ноги согнуты в тазобедренных суставах и коленях (можно и вытянуть ноги, но тогда под коленные суставы и под поясницу подкладываются валики). Такое положение массируемого позволяет расслабить мышцы живота и привести кишечник в более удобное для массирования положение.</a:t>
            </a:r>
          </a:p>
          <a:p>
            <a:pPr algn="l"/>
            <a:r>
              <a:rPr lang="ru-RU" sz="1400" dirty="0" smtClean="0"/>
              <a:t>Боковые участки живота (косые мышцы) могут массироваться в положении лежа на боку. Начинают массаж с попеременного или комбинированного поглаживания по всему животу от лобковой кости вверх до грудной клетки по пяти-шести линиям (по 4 — 5раз).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857232"/>
            <a:ext cx="600079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Сестринский процесс.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4752988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</a:rPr>
              <a:t>• 1 этап </a:t>
            </a:r>
            <a:r>
              <a:rPr lang="ru-RU" sz="1200" dirty="0" smtClean="0"/>
              <a:t>- обследование пациента и сбор информации о состоянии здоровья </a:t>
            </a:r>
          </a:p>
          <a:p>
            <a:r>
              <a:rPr lang="ru-RU" sz="1200" b="1" dirty="0" smtClean="0">
                <a:solidFill>
                  <a:srgbClr val="FF0000"/>
                </a:solidFill>
              </a:rPr>
              <a:t>2 этап </a:t>
            </a:r>
            <a:r>
              <a:rPr lang="ru-RU" sz="1200" dirty="0" smtClean="0"/>
              <a:t>- определение проблем пациента и формулировка сестринского диагноза</a:t>
            </a:r>
          </a:p>
          <a:p>
            <a:r>
              <a:rPr lang="ru-RU" sz="1200" b="1" dirty="0" smtClean="0">
                <a:solidFill>
                  <a:srgbClr val="FF0000"/>
                </a:solidFill>
              </a:rPr>
              <a:t>3 этап </a:t>
            </a:r>
            <a:r>
              <a:rPr lang="ru-RU" sz="1200" dirty="0" smtClean="0"/>
              <a:t>- определение целей и планирование сестринского ухода</a:t>
            </a:r>
          </a:p>
          <a:p>
            <a:r>
              <a:rPr lang="ru-RU" sz="1200" dirty="0" smtClean="0"/>
              <a:t>- Устранение симптомов заболевания, организовать питание, обеспечить полноценный уход и наблюдение за пациентом, предотвратить ухудшение состояния пациента. При планировании сестринского ухода необходимо выделить приоритетные проблемы пациента. Приоритетными проблемами больного пожилого и старческого возраста с заболеваниями желудочно-кишечного тракта являются: боли в животе, изжога, отрыжка, тошнота, рвота, кровавая рвота, метеоризм, поносы или запоры, кровавый стул, дисфагия .</a:t>
            </a:r>
          </a:p>
          <a:p>
            <a:r>
              <a:rPr lang="ru-RU" sz="1200" dirty="0" smtClean="0"/>
              <a:t>- Ознакомление с режимом отделения, режимом питания.</a:t>
            </a:r>
          </a:p>
          <a:p>
            <a:r>
              <a:rPr lang="ru-RU" sz="1200" dirty="0" smtClean="0"/>
              <a:t>- Выполнение врачебных назначений для улучшения состояния пациента; выполнение </a:t>
            </a:r>
            <a:r>
              <a:rPr lang="ru-RU" sz="1200" dirty="0" smtClean="0">
                <a:hlinkClick r:id="rId2" tooltip="Инъекции"/>
              </a:rPr>
              <a:t>инъекций</a:t>
            </a:r>
            <a:r>
              <a:rPr lang="ru-RU" sz="1200" dirty="0" smtClean="0"/>
              <a:t>, </a:t>
            </a:r>
            <a:r>
              <a:rPr lang="ru-RU" sz="1200" dirty="0" err="1" smtClean="0"/>
              <a:t>инфузий</a:t>
            </a:r>
            <a:r>
              <a:rPr lang="ru-RU" sz="1200" dirty="0" smtClean="0"/>
              <a:t>, постановка очистительной, сифонной, лекарственной клизм, газоотводной трубки при необходимости; мониторинг </a:t>
            </a:r>
            <a:r>
              <a:rPr lang="ru-RU" sz="1200" dirty="0" err="1" smtClean="0"/>
              <a:t>Ps</a:t>
            </a:r>
            <a:r>
              <a:rPr lang="ru-RU" sz="1200" dirty="0" smtClean="0"/>
              <a:t>, АД, ЧДД, температуры тела; наблюдение за состоянием кожных покровов и слизистых оболочек, контроль приема препаратов.</a:t>
            </a:r>
          </a:p>
          <a:p>
            <a:r>
              <a:rPr lang="ru-RU" sz="1200" b="1" dirty="0" smtClean="0">
                <a:solidFill>
                  <a:srgbClr val="FF0000"/>
                </a:solidFill>
              </a:rPr>
              <a:t>4. этап</a:t>
            </a:r>
            <a:r>
              <a:rPr lang="ru-RU" sz="1200" dirty="0" smtClean="0"/>
              <a:t> - реализация сестринских вмешательств</a:t>
            </a:r>
          </a:p>
          <a:p>
            <a:r>
              <a:rPr lang="ru-RU" sz="1200" dirty="0" smtClean="0"/>
              <a:t>- Подготовка больных к исследованиям: плановая </a:t>
            </a:r>
            <a:r>
              <a:rPr lang="ru-RU" sz="1200" dirty="0" err="1" smtClean="0"/>
              <a:t>эзофагогастродуоденоскопия</a:t>
            </a:r>
            <a:r>
              <a:rPr lang="ru-RU" sz="1200" dirty="0" smtClean="0"/>
              <a:t>, рентгенологическое исследование желудка, ультразвуковое исследование органов брюшной полости, </a:t>
            </a:r>
            <a:r>
              <a:rPr lang="ru-RU" sz="1200" dirty="0" err="1" smtClean="0"/>
              <a:t>ректороманоскопия</a:t>
            </a:r>
            <a:r>
              <a:rPr lang="ru-RU" sz="1200" dirty="0" smtClean="0"/>
              <a:t>, </a:t>
            </a:r>
            <a:r>
              <a:rPr lang="ru-RU" sz="1200" dirty="0" err="1" smtClean="0"/>
              <a:t>фиброколоноскопия</a:t>
            </a:r>
            <a:r>
              <a:rPr lang="ru-RU" sz="1200" dirty="0" smtClean="0"/>
              <a:t>, </a:t>
            </a:r>
            <a:r>
              <a:rPr lang="ru-RU" sz="1200" dirty="0" err="1" smtClean="0"/>
              <a:t>ирригоскопия</a:t>
            </a:r>
            <a:r>
              <a:rPr lang="ru-RU" sz="1200" dirty="0" smtClean="0"/>
              <a:t>, фракционное исследование желудочной секреции, дуоденальное зондирование, методы исследования кала.</a:t>
            </a:r>
          </a:p>
          <a:p>
            <a:r>
              <a:rPr lang="ru-RU" sz="1200" dirty="0" smtClean="0"/>
              <a:t>- Уход при симптомах заболеваний</a:t>
            </a:r>
          </a:p>
          <a:p>
            <a:r>
              <a:rPr lang="ru-RU" sz="1200" dirty="0" smtClean="0"/>
              <a:t>- Беседа с пациентом и его родственниками о данном заболевании, предстоящем лечении</a:t>
            </a:r>
          </a:p>
          <a:p>
            <a:r>
              <a:rPr lang="ru-RU" sz="1200" dirty="0" smtClean="0"/>
              <a:t>- Беседа о здоровом образе жизни, правильном питании, необходимости исключения вредных привычек.</a:t>
            </a:r>
          </a:p>
          <a:p>
            <a:r>
              <a:rPr lang="ru-RU" sz="1200" dirty="0" smtClean="0"/>
              <a:t>   - Оказание экстренной доврачебной помощи при острых</a:t>
            </a:r>
            <a:br>
              <a:rPr lang="ru-RU" sz="1200" dirty="0" smtClean="0"/>
            </a:br>
            <a:r>
              <a:rPr lang="ru-RU" sz="1200" dirty="0" smtClean="0"/>
              <a:t>состояниях.</a:t>
            </a:r>
          </a:p>
          <a:p>
            <a:r>
              <a:rPr lang="ru-RU" sz="1200" b="1" dirty="0" smtClean="0">
                <a:solidFill>
                  <a:srgbClr val="FF0000"/>
                </a:solidFill>
              </a:rPr>
              <a:t>5 этап </a:t>
            </a:r>
            <a:r>
              <a:rPr lang="ru-RU" sz="1200" dirty="0" smtClean="0"/>
              <a:t>- оценка эффективности оказания помощи</a:t>
            </a:r>
          </a:p>
          <a:p>
            <a:r>
              <a:rPr lang="ru-RU" sz="1200" dirty="0" smtClean="0"/>
              <a:t>   Медицинская сестра должна осуществлять </a:t>
            </a:r>
            <a:r>
              <a:rPr lang="ru-RU" sz="1200" dirty="0" smtClean="0">
                <a:hlinkClick r:id="rId3" tooltip="Динамическое наблюдение"/>
              </a:rPr>
              <a:t>динамическое наблюдение</a:t>
            </a:r>
            <a:r>
              <a:rPr lang="ru-RU" sz="1200" dirty="0" smtClean="0"/>
              <a:t> за пациентом, оценивать изменения в состоянии здоровья через определенное время и фиксировать результаты в сестринской </a:t>
            </a:r>
            <a:r>
              <a:rPr lang="ru-RU" sz="1200" dirty="0" smtClean="0">
                <a:hlinkClick r:id="rId4" tooltip="Истории болезни"/>
              </a:rPr>
              <a:t>истории болезни</a:t>
            </a:r>
            <a:r>
              <a:rPr lang="ru-RU" sz="1200" dirty="0" smtClean="0"/>
              <a:t>.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9972716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Реабилитационные мероприятия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00506" y="2000240"/>
            <a:ext cx="5043494" cy="485776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ru-RU" dirty="0" smtClean="0"/>
          </a:p>
          <a:p>
            <a:pPr algn="r"/>
            <a:r>
              <a:rPr lang="ru-RU" dirty="0" smtClean="0"/>
              <a:t>Для эффективного лечения, предотвращения осложнений и хронического гастрита большое значение имеют реабилитационные мероприятия, их преемственность и комплексность. На всех этапах восстановительного лечения с разной степенью значимости используются: соблюдение охранительного режима, прием медикаментозных средств, диетотерапия, физические и курортные методы, психотерапия, ЛФК, массаж.</a:t>
            </a:r>
          </a:p>
          <a:p>
            <a:endParaRPr lang="ru-RU" dirty="0"/>
          </a:p>
        </p:txBody>
      </p:sp>
      <p:pic>
        <p:nvPicPr>
          <p:cNvPr id="4" name="Рисунок 3" descr="fizioterap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2571744"/>
            <a:ext cx="4500626" cy="32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07154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/>
              <a:t>ЛФК при хроническом гастрите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00364" y="1857364"/>
            <a:ext cx="6000760" cy="5000636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Хронические гастриты — </a:t>
            </a:r>
            <a:r>
              <a:rPr lang="ru-RU" dirty="0" err="1" smtClean="0"/>
              <a:t>полиэтиологическое</a:t>
            </a:r>
            <a:r>
              <a:rPr lang="ru-RU" dirty="0" smtClean="0"/>
              <a:t>, весьма распространенное заболевание, при котором поражается слизистая оболочка желудка. В острой фазе и при обострениях выражены боли, тошнота, рвота. После стихания этих явлений можно назначать лечебную гимнастику, но исключить упражнения для брюшного пресса. Применять упражнения общеукрепляющие для рук, ног в сочетании с дыхательными. В хронической стадии без обострения особенности ЛФК зависят от характера секреции.</a:t>
            </a:r>
          </a:p>
          <a:p>
            <a:r>
              <a:rPr lang="ru-RU" dirty="0" smtClean="0"/>
              <a:t>При пониженной секреции нагрузка должна быть умеренной. Применяют общеукрепляющие и специальные упражнения для мышц брюшного пресса и брюшное дыхание в ИП стоя, сидя, лежа; назначают усложненную ходьбу. Продолжительность процедур — 20-30 мин.</a:t>
            </a:r>
          </a:p>
          <a:p>
            <a:r>
              <a:rPr lang="ru-RU" dirty="0" smtClean="0"/>
              <a:t>Процедуру лечебной гимнастики проводят до приема минеральной воды. У больных с нормальной и повышенной секрецией общая физическая нагрузка должна быть большей и даже </a:t>
            </a:r>
            <a:r>
              <a:rPr lang="ru-RU" dirty="0" err="1" smtClean="0"/>
              <a:t>субмаксимальной</a:t>
            </a:r>
            <a:r>
              <a:rPr lang="ru-RU" dirty="0" smtClean="0"/>
              <a:t>, однако следует ограничить и уменьшить упражнения для брюшного пресса. Лечебную физкультуру проводят после приема минеральной воды, до приема пищи. В санаториях рекомендуют прогулки, терренкур, плавание, греблю, коньки, лыжи, подвижные и спортивные игры. Показан массаж живота, используют все приемы; при спастическом состоянии кишечника исключают приемы разминания.</a:t>
            </a:r>
          </a:p>
          <a:p>
            <a:endParaRPr lang="ru-RU" dirty="0"/>
          </a:p>
        </p:txBody>
      </p:sp>
      <p:pic>
        <p:nvPicPr>
          <p:cNvPr id="4" name="Рисунок 3" descr="scale_12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2357430"/>
            <a:ext cx="2791538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176192d28b5fb511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4429132"/>
            <a:ext cx="3071802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42873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>ЛФК при язвенной болезни желудка и двенадцатиперстной кишки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ФК назначают только в </a:t>
            </a:r>
            <a:r>
              <a:rPr lang="ru-RU" dirty="0" err="1" smtClean="0"/>
              <a:t>подострой</a:t>
            </a:r>
            <a:r>
              <a:rPr lang="ru-RU" dirty="0" smtClean="0"/>
              <a:t> и хронической стадиях, когда нет выраженной боли, постоянной тошноты, рвоты, кровотечения. Лечебная гимнастика показана по стихании острых болей спустя 2-5 дней после их прекращения. В этот период в положении лежа применяют простые упражнения для рук и ног в чередовании с дыхательными статическими и динамическими. При наличии ниши и скрытой крови в кале лечебную гимнастику назначать можно, но не применять упражнений для брюшного пресса и повышающих внутрибрюшное давление. По мере полного исчезновения болей постепенно, осторожно увеличивают нагрузку. ИП — лежа, сидя и затем стоя, продолжительность процедуры — 15-20 мин. В санаториях при хроническом течении заболевания применяют упражнения с большей нагрузкой, специальные для брюшного пресса, смешанные висы и ходьбу — простую и сложную. Продолжительность процедуры— до 30 мин. Показаны также волейбол, гребля, лыжи, плавание.</a:t>
            </a:r>
          </a:p>
          <a:p>
            <a:r>
              <a:rPr lang="ru-RU" dirty="0" smtClean="0"/>
              <a:t>В зависимости от функционального нарушения сократимости желчного пузыря </a:t>
            </a:r>
            <a:r>
              <a:rPr lang="ru-RU" dirty="0" err="1" smtClean="0"/>
              <a:t>дискинезии</a:t>
            </a:r>
            <a:r>
              <a:rPr lang="ru-RU" dirty="0" smtClean="0"/>
              <a:t> подразделяют на </a:t>
            </a:r>
            <a:r>
              <a:rPr lang="ru-RU" dirty="0" err="1" smtClean="0"/>
              <a:t>гиперкинетическую</a:t>
            </a:r>
            <a:r>
              <a:rPr lang="ru-RU" dirty="0" smtClean="0"/>
              <a:t> (гипертоническая, спастическая) и </a:t>
            </a:r>
            <a:r>
              <a:rPr lang="ru-RU" dirty="0" err="1" smtClean="0"/>
              <a:t>гипокинетическую</a:t>
            </a:r>
            <a:r>
              <a:rPr lang="ru-RU" dirty="0" smtClean="0"/>
              <a:t> (гипотоническая, атоническая формы). С учетом клинических форм </a:t>
            </a:r>
            <a:r>
              <a:rPr lang="ru-RU" dirty="0" err="1" smtClean="0"/>
              <a:t>дискинезии</a:t>
            </a:r>
            <a:r>
              <a:rPr lang="ru-RU" dirty="0" smtClean="0"/>
              <a:t> </a:t>
            </a:r>
            <a:r>
              <a:rPr lang="ru-RU" dirty="0" smtClean="0">
                <a:hlinkClick r:id="rId2" tooltip="Дифференция"/>
              </a:rPr>
              <a:t>дифференцируют</a:t>
            </a:r>
            <a:r>
              <a:rPr lang="ru-RU" dirty="0" smtClean="0"/>
              <a:t> методику лечебной гимнастики. Помимо вышеуказанных задач лечебной физкультуры при заболеваниях органов </a:t>
            </a:r>
            <a:r>
              <a:rPr lang="ru-RU" dirty="0" err="1" smtClean="0"/>
              <a:t>пищева-рения</a:t>
            </a:r>
            <a:r>
              <a:rPr lang="ru-RU" dirty="0" smtClean="0"/>
              <a:t> у больных с </a:t>
            </a:r>
            <a:r>
              <a:rPr lang="ru-RU" dirty="0" err="1" smtClean="0"/>
              <a:t>гипокинетической</a:t>
            </a:r>
            <a:r>
              <a:rPr lang="ru-RU" dirty="0" smtClean="0"/>
              <a:t> формой </a:t>
            </a:r>
            <a:r>
              <a:rPr lang="ru-RU" dirty="0" err="1" smtClean="0"/>
              <a:t>дискинезии</a:t>
            </a:r>
            <a:r>
              <a:rPr lang="ru-RU" dirty="0" smtClean="0"/>
              <a:t> следует создать условия для облегчения оттока желчи из жёлчного пузыря.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</TotalTime>
  <Words>1039</Words>
  <Application>Microsoft Office PowerPoint</Application>
  <PresentationFormat>Экран (4:3)</PresentationFormat>
  <Paragraphs>79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Презентация на тему: «Реабилитация больных с заболеваниями органов ЖКТ» </vt:lpstr>
      <vt:lpstr>Факторы развития и клиника хронического гастрита </vt:lpstr>
      <vt:lpstr>Симптоматика хронического гастрита</vt:lpstr>
      <vt:lpstr>Массаж при заболеваниях  ЖКТ.  </vt:lpstr>
      <vt:lpstr>Принципы массажа </vt:lpstr>
      <vt:lpstr>Сестринский процесс. </vt:lpstr>
      <vt:lpstr>Реабилитационные мероприятия  </vt:lpstr>
      <vt:lpstr>ЛФК при хроническом гастрите </vt:lpstr>
      <vt:lpstr>ЛФК при язвенной болезни желудка и двенадцатиперстной кишки </vt:lpstr>
      <vt:lpstr>Противопоказания к ЛФК 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«Гастрит,профилактика и лечение»</dc:title>
  <dc:creator>Admin</dc:creator>
  <cp:lastModifiedBy>pc</cp:lastModifiedBy>
  <cp:revision>6</cp:revision>
  <dcterms:created xsi:type="dcterms:W3CDTF">2022-04-19T18:44:15Z</dcterms:created>
  <dcterms:modified xsi:type="dcterms:W3CDTF">2022-11-30T09:14:52Z</dcterms:modified>
</cp:coreProperties>
</file>