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1" r:id="rId14"/>
    <p:sldId id="270"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644"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9" name="Подзаголовок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28" name="Заголовок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ru-RU" smtClean="0"/>
              <a:t>Образец заголовка</a:t>
            </a:r>
            <a:endParaRPr kumimoji="0" lang="en-US"/>
          </a:p>
        </p:txBody>
      </p:sp>
      <p:cxnSp>
        <p:nvCxnSpPr>
          <p:cNvPr id="8" name="Прямая соединительная линия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Прямая соединительная линия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Овал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Дата 14"/>
          <p:cNvSpPr>
            <a:spLocks noGrp="1"/>
          </p:cNvSpPr>
          <p:nvPr>
            <p:ph type="dt" sz="half" idx="10"/>
          </p:nvPr>
        </p:nvSpPr>
        <p:spPr/>
        <p:txBody>
          <a:bodyPr/>
          <a:lstStyle/>
          <a:p>
            <a:fld id="{0C82C0A9-990D-43F7-B26F-EE4AC5C8A0BF}" type="datetimeFigureOut">
              <a:rPr lang="ru-RU" smtClean="0"/>
              <a:pPr/>
              <a:t>02.12.2022</a:t>
            </a:fld>
            <a:endParaRPr lang="ru-RU"/>
          </a:p>
        </p:txBody>
      </p:sp>
      <p:sp>
        <p:nvSpPr>
          <p:cNvPr id="16" name="Номер слайда 15"/>
          <p:cNvSpPr>
            <a:spLocks noGrp="1"/>
          </p:cNvSpPr>
          <p:nvPr>
            <p:ph type="sldNum" sz="quarter" idx="11"/>
          </p:nvPr>
        </p:nvSpPr>
        <p:spPr/>
        <p:txBody>
          <a:bodyPr/>
          <a:lstStyle/>
          <a:p>
            <a:fld id="{A6491716-3919-4002-AAD6-D75E0B267CD2}" type="slidenum">
              <a:rPr lang="ru-RU" smtClean="0"/>
              <a:pPr/>
              <a:t>‹#›</a:t>
            </a:fld>
            <a:endParaRPr lang="ru-RU"/>
          </a:p>
        </p:txBody>
      </p:sp>
      <p:sp>
        <p:nvSpPr>
          <p:cNvPr id="17" name="Нижний колонтитул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C82C0A9-990D-43F7-B26F-EE4AC5C8A0BF}" type="datetimeFigureOut">
              <a:rPr lang="ru-RU" smtClean="0"/>
              <a:pPr/>
              <a:t>02.12.2022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491716-3919-4002-AAD6-D75E0B267CD2}"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0C82C0A9-990D-43F7-B26F-EE4AC5C8A0BF}" type="datetimeFigureOut">
              <a:rPr lang="ru-RU" smtClean="0"/>
              <a:pPr/>
              <a:t>02.12.2022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491716-3919-4002-AAD6-D75E0B267CD2}"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9" name="Содержимое 8"/>
          <p:cNvSpPr>
            <a:spLocks noGrp="1"/>
          </p:cNvSpPr>
          <p:nvPr>
            <p:ph idx="1"/>
          </p:nvPr>
        </p:nvSpPr>
        <p:spPr>
          <a:xfrm>
            <a:off x="457200" y="1524000"/>
            <a:ext cx="8229600"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4" name="Дата 13"/>
          <p:cNvSpPr>
            <a:spLocks noGrp="1"/>
          </p:cNvSpPr>
          <p:nvPr>
            <p:ph type="dt" sz="half" idx="14"/>
          </p:nvPr>
        </p:nvSpPr>
        <p:spPr/>
        <p:txBody>
          <a:bodyPr/>
          <a:lstStyle/>
          <a:p>
            <a:fld id="{0C82C0A9-990D-43F7-B26F-EE4AC5C8A0BF}" type="datetimeFigureOut">
              <a:rPr lang="ru-RU" smtClean="0"/>
              <a:pPr/>
              <a:t>02.12.2022</a:t>
            </a:fld>
            <a:endParaRPr lang="ru-RU"/>
          </a:p>
        </p:txBody>
      </p:sp>
      <p:sp>
        <p:nvSpPr>
          <p:cNvPr id="15" name="Номер слайда 14"/>
          <p:cNvSpPr>
            <a:spLocks noGrp="1"/>
          </p:cNvSpPr>
          <p:nvPr>
            <p:ph type="sldNum" sz="quarter" idx="15"/>
          </p:nvPr>
        </p:nvSpPr>
        <p:spPr/>
        <p:txBody>
          <a:bodyPr/>
          <a:lstStyle>
            <a:lvl1pPr algn="ctr">
              <a:defRPr/>
            </a:lvl1pPr>
          </a:lstStyle>
          <a:p>
            <a:fld id="{A6491716-3919-4002-AAD6-D75E0B267CD2}" type="slidenum">
              <a:rPr lang="ru-RU" smtClean="0"/>
              <a:pPr/>
              <a:t>‹#›</a:t>
            </a:fld>
            <a:endParaRPr lang="ru-RU"/>
          </a:p>
        </p:txBody>
      </p:sp>
      <p:sp>
        <p:nvSpPr>
          <p:cNvPr id="16" name="Нижний колонтитул 15"/>
          <p:cNvSpPr>
            <a:spLocks noGrp="1"/>
          </p:cNvSpPr>
          <p:nvPr>
            <p:ph type="ftr" sz="quarter" idx="16"/>
          </p:nvPr>
        </p:nvSpPr>
        <p:spPr/>
        <p:txBody>
          <a:bodyPr/>
          <a:lstStyle/>
          <a:p>
            <a:endParaRPr lang="ru-RU"/>
          </a:p>
        </p:txBody>
      </p:sp>
      <p:sp>
        <p:nvSpPr>
          <p:cNvPr id="17" name="Заголовок 16"/>
          <p:cNvSpPr>
            <a:spLocks noGrp="1"/>
          </p:cNvSpPr>
          <p:nvPr>
            <p:ph type="title"/>
          </p:nvPr>
        </p:nvSpPr>
        <p:spPr/>
        <p:txBody>
          <a:bodyPr rtlCol="0" anchor="b" anchorCtr="0"/>
          <a:lstStyle/>
          <a:p>
            <a:r>
              <a:rPr kumimoji="0" lang="ru-RU" smtClean="0"/>
              <a:t>Образец заголовка</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Дата 3"/>
          <p:cNvSpPr>
            <a:spLocks noGrp="1"/>
          </p:cNvSpPr>
          <p:nvPr>
            <p:ph type="dt" sz="half" idx="10"/>
          </p:nvPr>
        </p:nvSpPr>
        <p:spPr/>
        <p:txBody>
          <a:bodyPr/>
          <a:lstStyle/>
          <a:p>
            <a:fld id="{0C82C0A9-990D-43F7-B26F-EE4AC5C8A0BF}" type="datetimeFigureOut">
              <a:rPr lang="ru-RU" smtClean="0"/>
              <a:pPr/>
              <a:t>02.12.2022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6491716-3919-4002-AAD6-D75E0B267CD2}" type="slidenum">
              <a:rPr lang="ru-RU" smtClean="0"/>
              <a:pPr/>
              <a:t>‹#›</a:t>
            </a:fld>
            <a:endParaRPr lang="ru-RU"/>
          </a:p>
        </p:txBody>
      </p:sp>
      <p:sp>
        <p:nvSpPr>
          <p:cNvPr id="2" name="Заголовок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ru-RU" smtClean="0"/>
              <a:t>Образец заголовка</a:t>
            </a:r>
            <a:endParaRPr kumimoji="0" lang="en-US"/>
          </a:p>
        </p:txBody>
      </p:sp>
      <p:sp>
        <p:nvSpPr>
          <p:cNvPr id="3" name="Текст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cxnSp>
        <p:nvCxnSpPr>
          <p:cNvPr id="7" name="Прямая соединительная линия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Дата 4"/>
          <p:cNvSpPr>
            <a:spLocks noGrp="1"/>
          </p:cNvSpPr>
          <p:nvPr>
            <p:ph type="dt" sz="half" idx="10"/>
          </p:nvPr>
        </p:nvSpPr>
        <p:spPr/>
        <p:txBody>
          <a:bodyPr/>
          <a:lstStyle/>
          <a:p>
            <a:fld id="{0C82C0A9-990D-43F7-B26F-EE4AC5C8A0BF}" type="datetimeFigureOut">
              <a:rPr lang="ru-RU" smtClean="0"/>
              <a:pPr/>
              <a:t>02.12.2022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6491716-3919-4002-AAD6-D75E0B267CD2}"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11" name="Содержимое 10"/>
          <p:cNvSpPr>
            <a:spLocks noGrp="1"/>
          </p:cNvSpPr>
          <p:nvPr>
            <p:ph sz="half" idx="1"/>
          </p:nvPr>
        </p:nvSpPr>
        <p:spPr>
          <a:xfrm>
            <a:off x="457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524000"/>
            <a:ext cx="4059936" cy="4572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9" name="Номер слайда 8"/>
          <p:cNvSpPr>
            <a:spLocks noGrp="1"/>
          </p:cNvSpPr>
          <p:nvPr>
            <p:ph type="sldNum" sz="quarter" idx="12"/>
          </p:nvPr>
        </p:nvSpPr>
        <p:spPr/>
        <p:txBody>
          <a:bodyPr/>
          <a:lstStyle/>
          <a:p>
            <a:fld id="{A6491716-3919-4002-AAD6-D75E0B267CD2}" type="slidenum">
              <a:rPr lang="ru-RU" smtClean="0"/>
              <a:pPr/>
              <a:t>‹#›</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7" name="Дата 6"/>
          <p:cNvSpPr>
            <a:spLocks noGrp="1"/>
          </p:cNvSpPr>
          <p:nvPr>
            <p:ph type="dt" sz="half" idx="10"/>
          </p:nvPr>
        </p:nvSpPr>
        <p:spPr/>
        <p:txBody>
          <a:bodyPr/>
          <a:lstStyle/>
          <a:p>
            <a:fld id="{0C82C0A9-990D-43F7-B26F-EE4AC5C8A0BF}" type="datetimeFigureOut">
              <a:rPr lang="ru-RU" smtClean="0"/>
              <a:pPr/>
              <a:t>02.12.2022</a:t>
            </a:fld>
            <a:endParaRPr lang="ru-RU"/>
          </a:p>
        </p:txBody>
      </p:sp>
      <p:sp>
        <p:nvSpPr>
          <p:cNvPr id="3" name="Текст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32" name="Содержимое 31"/>
          <p:cNvSpPr>
            <a:spLocks noGrp="1"/>
          </p:cNvSpPr>
          <p:nvPr>
            <p:ph sz="half" idx="2"/>
          </p:nvPr>
        </p:nvSpPr>
        <p:spPr>
          <a:xfrm>
            <a:off x="457200"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4" name="Содержимое 33"/>
          <p:cNvSpPr>
            <a:spLocks noGrp="1"/>
          </p:cNvSpPr>
          <p:nvPr>
            <p:ph sz="quarter" idx="4"/>
          </p:nvPr>
        </p:nvSpPr>
        <p:spPr>
          <a:xfrm>
            <a:off x="4649788" y="2201896"/>
            <a:ext cx="4038600" cy="3913632"/>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 name="Заголовок 1"/>
          <p:cNvSpPr>
            <a:spLocks noGrp="1"/>
          </p:cNvSpPr>
          <p:nvPr>
            <p:ph type="title"/>
          </p:nvPr>
        </p:nvSpPr>
        <p:spPr>
          <a:xfrm>
            <a:off x="457200" y="155448"/>
            <a:ext cx="8229600" cy="1143000"/>
          </a:xfrm>
        </p:spPr>
        <p:txBody>
          <a:bodyPr anchor="b" anchorCtr="0"/>
          <a:lstStyle>
            <a:lvl1pPr>
              <a:defRPr/>
            </a:lvl1pPr>
          </a:lstStyle>
          <a:p>
            <a:r>
              <a:rPr kumimoji="0" lang="ru-RU" smtClean="0"/>
              <a:t>Образец заголовка</a:t>
            </a:r>
            <a:endParaRPr kumimoji="0" lang="en-US"/>
          </a:p>
        </p:txBody>
      </p:sp>
      <p:sp>
        <p:nvSpPr>
          <p:cNvPr id="12" name="Текст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cxnSp>
        <p:nvCxnSpPr>
          <p:cNvPr id="10" name="Прямая соединительная линия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Прямая соединительная линия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0C82C0A9-990D-43F7-B26F-EE4AC5C8A0BF}" type="datetimeFigureOut">
              <a:rPr lang="ru-RU" smtClean="0"/>
              <a:pPr/>
              <a:t>02.12.2022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6491716-3919-4002-AAD6-D75E0B267CD2}" type="slidenum">
              <a:rPr lang="ru-RU" smtClean="0"/>
              <a:pPr/>
              <a:t>‹#›</a:t>
            </a:fld>
            <a:endParaRPr lang="ru-RU"/>
          </a:p>
        </p:txBody>
      </p:sp>
      <p:sp>
        <p:nvSpPr>
          <p:cNvPr id="2" name="Заголовок 1"/>
          <p:cNvSpPr>
            <a:spLocks noGrp="1"/>
          </p:cNvSpPr>
          <p:nvPr>
            <p:ph type="title"/>
          </p:nvPr>
        </p:nvSpPr>
        <p:spPr/>
        <p:txBody>
          <a:bodyPr/>
          <a:lstStyle/>
          <a:p>
            <a:r>
              <a:rPr kumimoji="0" lang="ru-RU" smtClean="0"/>
              <a:t>Образец заголовка</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C82C0A9-990D-43F7-B26F-EE4AC5C8A0BF}" type="datetimeFigureOut">
              <a:rPr lang="ru-RU" smtClean="0"/>
              <a:pPr/>
              <a:t>02.12.2022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6491716-3919-4002-AAD6-D75E0B267CD2}"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9" name="Содержимое 28"/>
          <p:cNvSpPr>
            <a:spLocks noGrp="1"/>
          </p:cNvSpPr>
          <p:nvPr>
            <p:ph sz="quarter" idx="1"/>
          </p:nvPr>
        </p:nvSpPr>
        <p:spPr>
          <a:xfrm>
            <a:off x="457200" y="457200"/>
            <a:ext cx="6248400" cy="5715000"/>
          </a:xfrm>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3" name="Текст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31" name="Заголовок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8" name="Дата 7"/>
          <p:cNvSpPr>
            <a:spLocks noGrp="1"/>
          </p:cNvSpPr>
          <p:nvPr>
            <p:ph type="dt" sz="half" idx="14"/>
          </p:nvPr>
        </p:nvSpPr>
        <p:spPr/>
        <p:txBody>
          <a:bodyPr/>
          <a:lstStyle/>
          <a:p>
            <a:fld id="{0C82C0A9-990D-43F7-B26F-EE4AC5C8A0BF}" type="datetimeFigureOut">
              <a:rPr lang="ru-RU" smtClean="0"/>
              <a:pPr/>
              <a:t>02.12.2022</a:t>
            </a:fld>
            <a:endParaRPr lang="ru-RU"/>
          </a:p>
        </p:txBody>
      </p:sp>
      <p:sp>
        <p:nvSpPr>
          <p:cNvPr id="9" name="Номер слайда 8"/>
          <p:cNvSpPr>
            <a:spLocks noGrp="1"/>
          </p:cNvSpPr>
          <p:nvPr>
            <p:ph type="sldNum" sz="quarter" idx="15"/>
          </p:nvPr>
        </p:nvSpPr>
        <p:spPr/>
        <p:txBody>
          <a:bodyPr/>
          <a:lstStyle/>
          <a:p>
            <a:fld id="{A6491716-3919-4002-AAD6-D75E0B267CD2}" type="slidenum">
              <a:rPr lang="ru-RU" smtClean="0"/>
              <a:pPr/>
              <a:t>‹#›</a:t>
            </a:fld>
            <a:endParaRPr lang="ru-RU"/>
          </a:p>
        </p:txBody>
      </p:sp>
      <p:sp>
        <p:nvSpPr>
          <p:cNvPr id="10" name="Нижний колонтитул 9"/>
          <p:cNvSpPr>
            <a:spLocks noGrp="1"/>
          </p:cNvSpPr>
          <p:nvPr>
            <p:ph type="ftr" sz="quarter" idx="16"/>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ru-RU" smtClean="0"/>
              <a:t>Образец заголовка</a:t>
            </a:r>
            <a:endParaRPr kumimoji="0" lang="en-US"/>
          </a:p>
        </p:txBody>
      </p:sp>
      <p:sp>
        <p:nvSpPr>
          <p:cNvPr id="3" name="Рисунок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ru-RU" smtClean="0"/>
              <a:t>Вставка рисунка</a:t>
            </a:r>
            <a:endParaRPr kumimoji="0" lang="en-US"/>
          </a:p>
        </p:txBody>
      </p:sp>
      <p:sp>
        <p:nvSpPr>
          <p:cNvPr id="4" name="Текст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
        <p:nvSpPr>
          <p:cNvPr id="8" name="Дата 7"/>
          <p:cNvSpPr>
            <a:spLocks noGrp="1"/>
          </p:cNvSpPr>
          <p:nvPr>
            <p:ph type="dt" sz="half" idx="10"/>
          </p:nvPr>
        </p:nvSpPr>
        <p:spPr/>
        <p:txBody>
          <a:bodyPr/>
          <a:lstStyle/>
          <a:p>
            <a:fld id="{0C82C0A9-990D-43F7-B26F-EE4AC5C8A0BF}" type="datetimeFigureOut">
              <a:rPr lang="ru-RU" smtClean="0"/>
              <a:pPr/>
              <a:t>02.12.2022</a:t>
            </a:fld>
            <a:endParaRPr lang="ru-RU"/>
          </a:p>
        </p:txBody>
      </p:sp>
      <p:sp>
        <p:nvSpPr>
          <p:cNvPr id="9" name="Номер слайда 8"/>
          <p:cNvSpPr>
            <a:spLocks noGrp="1"/>
          </p:cNvSpPr>
          <p:nvPr>
            <p:ph type="sldNum" sz="quarter" idx="11"/>
          </p:nvPr>
        </p:nvSpPr>
        <p:spPr/>
        <p:txBody>
          <a:bodyPr/>
          <a:lstStyle/>
          <a:p>
            <a:fld id="{A6491716-3919-4002-AAD6-D75E0B267CD2}" type="slidenum">
              <a:rPr lang="ru-RU" smtClean="0"/>
              <a:pPr/>
              <a:t>‹#›</a:t>
            </a:fld>
            <a:endParaRPr lang="ru-RU"/>
          </a:p>
        </p:txBody>
      </p:sp>
      <p:sp>
        <p:nvSpPr>
          <p:cNvPr id="10" name="Нижний колонтитул 9"/>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9" name="Текст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4" name="Дата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0C82C0A9-990D-43F7-B26F-EE4AC5C8A0BF}" type="datetimeFigureOut">
              <a:rPr lang="ru-RU" smtClean="0"/>
              <a:pPr/>
              <a:t>02.12.2022</a:t>
            </a:fld>
            <a:endParaRPr lang="ru-RU"/>
          </a:p>
        </p:txBody>
      </p:sp>
      <p:sp>
        <p:nvSpPr>
          <p:cNvPr id="10" name="Нижний колонтитул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endParaRPr lang="ru-RU"/>
          </a:p>
        </p:txBody>
      </p:sp>
      <p:sp>
        <p:nvSpPr>
          <p:cNvPr id="22" name="Номер слайда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A6491716-3919-4002-AAD6-D75E0B267CD2}" type="slidenum">
              <a:rPr lang="ru-RU" smtClean="0"/>
              <a:pPr/>
              <a:t>‹#›</a:t>
            </a:fld>
            <a:endParaRPr lang="ru-RU"/>
          </a:p>
        </p:txBody>
      </p:sp>
      <p:sp>
        <p:nvSpPr>
          <p:cNvPr id="5" name="Заголовок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ru-RU" smtClean="0"/>
              <a:t>Образец заголовка</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 Id="rId4" Type="http://schemas.openxmlformats.org/officeDocument/2006/relationships/image" Target="../media/image28.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ru-RU" sz="8000" dirty="0" smtClean="0">
                <a:solidFill>
                  <a:schemeClr val="accent2">
                    <a:lumMod val="75000"/>
                  </a:schemeClr>
                </a:solidFill>
                <a:latin typeface="Gabriola" pitchFamily="82" charset="0"/>
              </a:rPr>
              <a:t>Тема: «Гимнастика»</a:t>
            </a:r>
            <a:endParaRPr lang="ru-RU" sz="8000" dirty="0">
              <a:solidFill>
                <a:schemeClr val="accent2">
                  <a:lumMod val="75000"/>
                </a:schemeClr>
              </a:solidFill>
              <a:latin typeface="Gabriola" pitchFamily="82" charset="0"/>
            </a:endParaRPr>
          </a:p>
        </p:txBody>
      </p:sp>
      <p:sp>
        <p:nvSpPr>
          <p:cNvPr id="4" name="Прямоугольник 3"/>
          <p:cNvSpPr/>
          <p:nvPr/>
        </p:nvSpPr>
        <p:spPr>
          <a:xfrm>
            <a:off x="395536" y="188640"/>
            <a:ext cx="7992888" cy="461665"/>
          </a:xfrm>
          <a:prstGeom prst="rect">
            <a:avLst/>
          </a:prstGeom>
        </p:spPr>
        <p:txBody>
          <a:bodyPr wrap="square">
            <a:spAutoFit/>
          </a:bodyPr>
          <a:lstStyle/>
          <a:p>
            <a:pPr algn="ctr"/>
            <a:r>
              <a:rPr lang="ru-RU" sz="1200" b="1" dirty="0">
                <a:solidFill>
                  <a:schemeClr val="bg1"/>
                </a:solidFill>
                <a:latin typeface="Times New Roman" panose="02020603050405020304" pitchFamily="18" charset="0"/>
                <a:cs typeface="Times New Roman" panose="02020603050405020304" pitchFamily="18" charset="0"/>
              </a:rPr>
              <a:t>Государственное бюджетное профессиональное образовательное учреждение</a:t>
            </a:r>
            <a:br>
              <a:rPr lang="ru-RU" sz="1200" b="1" dirty="0">
                <a:solidFill>
                  <a:schemeClr val="bg1"/>
                </a:solidFill>
                <a:latin typeface="Times New Roman" panose="02020603050405020304" pitchFamily="18" charset="0"/>
                <a:cs typeface="Times New Roman" panose="02020603050405020304" pitchFamily="18" charset="0"/>
              </a:rPr>
            </a:br>
            <a:r>
              <a:rPr lang="ru-RU" sz="1200" b="1" dirty="0" smtClean="0">
                <a:solidFill>
                  <a:schemeClr val="bg1"/>
                </a:solidFill>
                <a:latin typeface="Times New Roman" panose="02020603050405020304" pitchFamily="18" charset="0"/>
                <a:cs typeface="Times New Roman" panose="02020603050405020304" pitchFamily="18" charset="0"/>
              </a:rPr>
              <a:t>«</a:t>
            </a:r>
            <a:r>
              <a:rPr lang="ru-RU" sz="1200" b="1" dirty="0">
                <a:solidFill>
                  <a:schemeClr val="bg1"/>
                </a:solidFill>
                <a:latin typeface="Times New Roman" panose="02020603050405020304" pitchFamily="18" charset="0"/>
                <a:cs typeface="Times New Roman" panose="02020603050405020304" pitchFamily="18" charset="0"/>
              </a:rPr>
              <a:t>Училище (техникум) олимпийского резерва»</a:t>
            </a:r>
            <a:endParaRPr lang="ru-RU" sz="1200" dirty="0">
              <a:solidFill>
                <a:schemeClr val="bg1"/>
              </a:solidFill>
            </a:endParaRPr>
          </a:p>
        </p:txBody>
      </p:sp>
      <p:sp>
        <p:nvSpPr>
          <p:cNvPr id="5" name="Прямоугольник 4"/>
          <p:cNvSpPr/>
          <p:nvPr/>
        </p:nvSpPr>
        <p:spPr>
          <a:xfrm>
            <a:off x="3838049" y="6237312"/>
            <a:ext cx="806375" cy="369332"/>
          </a:xfrm>
          <a:prstGeom prst="rect">
            <a:avLst/>
          </a:prstGeom>
        </p:spPr>
        <p:txBody>
          <a:bodyPr wrap="none">
            <a:spAutoFit/>
          </a:bodyPr>
          <a:lstStyle/>
          <a:p>
            <a:r>
              <a:rPr lang="ru-RU" b="1" dirty="0" smtClean="0">
                <a:solidFill>
                  <a:schemeClr val="tx1">
                    <a:lumMod val="65000"/>
                    <a:lumOff val="35000"/>
                  </a:schemeClr>
                </a:solidFill>
                <a:latin typeface="Times New Roman" panose="02020603050405020304" pitchFamily="18" charset="0"/>
                <a:cs typeface="Times New Roman" panose="02020603050405020304" pitchFamily="18" charset="0"/>
              </a:rPr>
              <a:t> </a:t>
            </a:r>
            <a:r>
              <a:rPr lang="ru-RU" sz="1200" b="1" dirty="0" smtClean="0">
                <a:solidFill>
                  <a:schemeClr val="bg1"/>
                </a:solidFill>
                <a:latin typeface="Times New Roman" panose="02020603050405020304" pitchFamily="18" charset="0"/>
                <a:cs typeface="Times New Roman" panose="02020603050405020304" pitchFamily="18" charset="0"/>
              </a:rPr>
              <a:t>2022 год</a:t>
            </a:r>
            <a:endParaRPr lang="ru-RU" sz="1200" dirty="0">
              <a:solidFill>
                <a:schemeClr val="bg1"/>
              </a:solidFill>
            </a:endParaRPr>
          </a:p>
        </p:txBody>
      </p:sp>
      <p:sp>
        <p:nvSpPr>
          <p:cNvPr id="6" name="Прямоугольник 5"/>
          <p:cNvSpPr/>
          <p:nvPr/>
        </p:nvSpPr>
        <p:spPr>
          <a:xfrm>
            <a:off x="395536" y="5157192"/>
            <a:ext cx="8208912" cy="646331"/>
          </a:xfrm>
          <a:prstGeom prst="rect">
            <a:avLst/>
          </a:prstGeom>
        </p:spPr>
        <p:txBody>
          <a:bodyPr wrap="square">
            <a:spAutoFit/>
          </a:bodyPr>
          <a:lstStyle/>
          <a:p>
            <a:r>
              <a:rPr lang="ru-RU" sz="1200" b="1" dirty="0" smtClean="0">
                <a:solidFill>
                  <a:schemeClr val="bg1"/>
                </a:solidFill>
                <a:latin typeface="Times New Roman" panose="02020603050405020304" pitchFamily="18" charset="0"/>
                <a:cs typeface="Times New Roman" panose="02020603050405020304" pitchFamily="18" charset="0"/>
              </a:rPr>
              <a:t>Выполнила: Левых А.</a:t>
            </a:r>
            <a:endParaRPr lang="ru-RU" sz="1200" b="1" dirty="0" smtClean="0">
              <a:solidFill>
                <a:schemeClr val="bg1"/>
              </a:solidFill>
              <a:latin typeface="Times New Roman" panose="02020603050405020304" pitchFamily="18" charset="0"/>
              <a:cs typeface="Times New Roman" panose="02020603050405020304" pitchFamily="18" charset="0"/>
            </a:endParaRPr>
          </a:p>
          <a:p>
            <a:r>
              <a:rPr lang="ru-RU" sz="1200" b="1" dirty="0" smtClean="0">
                <a:solidFill>
                  <a:schemeClr val="bg1"/>
                </a:solidFill>
                <a:latin typeface="Times New Roman" panose="02020603050405020304" pitchFamily="18" charset="0"/>
                <a:cs typeface="Times New Roman" panose="02020603050405020304" pitchFamily="18" charset="0"/>
              </a:rPr>
              <a:t> студент группы </a:t>
            </a:r>
            <a:r>
              <a:rPr lang="ru-RU" sz="1200" b="1" dirty="0" smtClean="0">
                <a:solidFill>
                  <a:schemeClr val="bg1"/>
                </a:solidFill>
                <a:latin typeface="Times New Roman" panose="02020603050405020304" pitchFamily="18" charset="0"/>
                <a:cs typeface="Times New Roman" panose="02020603050405020304" pitchFamily="18" charset="0"/>
              </a:rPr>
              <a:t>391 </a:t>
            </a:r>
            <a:r>
              <a:rPr lang="ru-RU" sz="1200" b="1" dirty="0" smtClean="0">
                <a:solidFill>
                  <a:schemeClr val="bg1"/>
                </a:solidFill>
                <a:latin typeface="Times New Roman" panose="02020603050405020304" pitchFamily="18" charset="0"/>
                <a:cs typeface="Times New Roman" panose="02020603050405020304" pitchFamily="18" charset="0"/>
              </a:rPr>
              <a:t>отделения «Физическая культура»</a:t>
            </a:r>
          </a:p>
          <a:p>
            <a:r>
              <a:rPr lang="ru-RU" sz="1200" b="1" dirty="0" smtClean="0">
                <a:solidFill>
                  <a:schemeClr val="bg1"/>
                </a:solidFill>
                <a:latin typeface="Times New Roman" panose="02020603050405020304" pitchFamily="18" charset="0"/>
                <a:cs typeface="Times New Roman" panose="02020603050405020304" pitchFamily="18" charset="0"/>
              </a:rPr>
              <a:t>Руководитель: Морозова Е.В., преподаватель профессионального цикла</a:t>
            </a:r>
            <a:endParaRPr lang="ru-RU" sz="1200" b="1"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ransition>
    <p:spli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611560" y="476672"/>
            <a:ext cx="4046301" cy="646331"/>
          </a:xfrm>
          <a:prstGeom prst="rect">
            <a:avLst/>
          </a:prstGeom>
        </p:spPr>
        <p:txBody>
          <a:bodyPr wrap="none">
            <a:spAutoFit/>
          </a:bodyPr>
          <a:lstStyle/>
          <a:p>
            <a:r>
              <a:rPr lang="ru-RU" sz="3600" dirty="0" smtClean="0">
                <a:solidFill>
                  <a:schemeClr val="bg1"/>
                </a:solidFill>
                <a:latin typeface="Gabriola" pitchFamily="82" charset="0"/>
              </a:rPr>
              <a:t>Спортивная акробатика.</a:t>
            </a:r>
            <a:endParaRPr lang="ru-RU" sz="3600" dirty="0">
              <a:solidFill>
                <a:schemeClr val="bg1"/>
              </a:solidFill>
              <a:latin typeface="Gabriola" pitchFamily="82" charset="0"/>
            </a:endParaRPr>
          </a:p>
        </p:txBody>
      </p:sp>
      <p:sp>
        <p:nvSpPr>
          <p:cNvPr id="4" name="Прямоугольник 3"/>
          <p:cNvSpPr/>
          <p:nvPr/>
        </p:nvSpPr>
        <p:spPr>
          <a:xfrm>
            <a:off x="467544" y="1556792"/>
            <a:ext cx="4572000" cy="1200329"/>
          </a:xfrm>
          <a:prstGeom prst="rect">
            <a:avLst/>
          </a:prstGeom>
        </p:spPr>
        <p:txBody>
          <a:bodyPr>
            <a:spAutoFit/>
          </a:bodyPr>
          <a:lstStyle/>
          <a:p>
            <a:r>
              <a:rPr lang="ru-RU" dirty="0" smtClean="0">
                <a:solidFill>
                  <a:schemeClr val="bg1"/>
                </a:solidFill>
              </a:rPr>
              <a:t>Спортивная акробатика включает в себя три группы упражнений: акробатические прыжки, парные и групповые упражнения.</a:t>
            </a:r>
            <a:endParaRPr lang="ru-RU" dirty="0">
              <a:solidFill>
                <a:schemeClr val="bg1"/>
              </a:solidFill>
            </a:endParaRPr>
          </a:p>
        </p:txBody>
      </p:sp>
      <p:pic>
        <p:nvPicPr>
          <p:cNvPr id="5" name="Рисунок 4" descr="18.jpg"/>
          <p:cNvPicPr>
            <a:picLocks noChangeAspect="1"/>
          </p:cNvPicPr>
          <p:nvPr/>
        </p:nvPicPr>
        <p:blipFill>
          <a:blip r:embed="rId2" cstate="print"/>
          <a:stretch>
            <a:fillRect/>
          </a:stretch>
        </p:blipFill>
        <p:spPr>
          <a:xfrm>
            <a:off x="1835696" y="2784871"/>
            <a:ext cx="2520280" cy="362050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6" name="Рисунок 5" descr="269948.jpg"/>
          <p:cNvPicPr>
            <a:picLocks noChangeAspect="1"/>
          </p:cNvPicPr>
          <p:nvPr/>
        </p:nvPicPr>
        <p:blipFill>
          <a:blip r:embed="rId3" cstate="print"/>
          <a:stretch>
            <a:fillRect/>
          </a:stretch>
        </p:blipFill>
        <p:spPr>
          <a:xfrm>
            <a:off x="4860032" y="1412776"/>
            <a:ext cx="3931637" cy="40324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newsflash/>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188640"/>
            <a:ext cx="4118435" cy="646331"/>
          </a:xfrm>
          <a:prstGeom prst="rect">
            <a:avLst/>
          </a:prstGeom>
        </p:spPr>
        <p:txBody>
          <a:bodyPr wrap="none">
            <a:spAutoFit/>
          </a:bodyPr>
          <a:lstStyle/>
          <a:p>
            <a:r>
              <a:rPr lang="ru-RU" sz="3600" dirty="0" smtClean="0">
                <a:solidFill>
                  <a:schemeClr val="bg1"/>
                </a:solidFill>
                <a:latin typeface="Gabriola" pitchFamily="82" charset="0"/>
              </a:rPr>
              <a:t>Гимнастические снаряды.</a:t>
            </a:r>
            <a:endParaRPr lang="ru-RU" sz="3600" dirty="0">
              <a:solidFill>
                <a:schemeClr val="bg1"/>
              </a:solidFill>
              <a:latin typeface="Gabriola" pitchFamily="82" charset="0"/>
            </a:endParaRPr>
          </a:p>
        </p:txBody>
      </p:sp>
      <p:sp>
        <p:nvSpPr>
          <p:cNvPr id="3" name="Прямоугольник 2"/>
          <p:cNvSpPr/>
          <p:nvPr/>
        </p:nvSpPr>
        <p:spPr>
          <a:xfrm>
            <a:off x="467544" y="1556792"/>
            <a:ext cx="4392488" cy="4524315"/>
          </a:xfrm>
          <a:prstGeom prst="rect">
            <a:avLst/>
          </a:prstGeom>
        </p:spPr>
        <p:txBody>
          <a:bodyPr wrap="square">
            <a:spAutoFit/>
          </a:bodyPr>
          <a:lstStyle/>
          <a:p>
            <a:pPr>
              <a:buFont typeface="Arial" pitchFamily="34" charset="0"/>
              <a:buChar char="•"/>
            </a:pPr>
            <a:r>
              <a:rPr lang="ru-RU" dirty="0" smtClean="0">
                <a:solidFill>
                  <a:schemeClr val="bg1"/>
                </a:solidFill>
              </a:rPr>
              <a:t>Кольца</a:t>
            </a:r>
          </a:p>
          <a:p>
            <a:pPr>
              <a:buFont typeface="Arial" pitchFamily="34" charset="0"/>
              <a:buChar char="•"/>
            </a:pPr>
            <a:endParaRPr lang="ru-RU" dirty="0"/>
          </a:p>
          <a:p>
            <a:pPr>
              <a:buFont typeface="Arial" pitchFamily="34" charset="0"/>
              <a:buChar char="•"/>
            </a:pPr>
            <a:endParaRPr lang="ru-RU" dirty="0" smtClean="0"/>
          </a:p>
          <a:p>
            <a:pPr>
              <a:buFont typeface="Arial" pitchFamily="34" charset="0"/>
              <a:buChar char="•"/>
            </a:pPr>
            <a:endParaRPr lang="ru-RU" dirty="0"/>
          </a:p>
          <a:p>
            <a:pPr>
              <a:buFont typeface="Arial" pitchFamily="34" charset="0"/>
              <a:buChar char="•"/>
            </a:pPr>
            <a:endParaRPr lang="ru-RU" dirty="0" smtClean="0"/>
          </a:p>
          <a:p>
            <a:pPr>
              <a:buFont typeface="Arial" pitchFamily="34" charset="0"/>
              <a:buChar char="•"/>
            </a:pPr>
            <a:r>
              <a:rPr lang="ru-RU" dirty="0" smtClean="0">
                <a:solidFill>
                  <a:schemeClr val="bg1"/>
                </a:solidFill>
              </a:rPr>
              <a:t>Конь</a:t>
            </a:r>
            <a:r>
              <a:rPr lang="ru-RU" dirty="0" smtClean="0"/>
              <a:t> </a:t>
            </a:r>
            <a:r>
              <a:rPr lang="ru-RU" dirty="0" smtClean="0">
                <a:solidFill>
                  <a:schemeClr val="bg1"/>
                </a:solidFill>
              </a:rPr>
              <a:t>гимнастический</a:t>
            </a:r>
          </a:p>
          <a:p>
            <a:pPr>
              <a:buFont typeface="Arial" pitchFamily="34" charset="0"/>
              <a:buChar char="•"/>
            </a:pPr>
            <a:endParaRPr lang="ru-RU" dirty="0" smtClean="0"/>
          </a:p>
          <a:p>
            <a:pPr>
              <a:buFont typeface="Arial" pitchFamily="34" charset="0"/>
              <a:buChar char="•"/>
            </a:pPr>
            <a:endParaRPr lang="ru-RU" dirty="0"/>
          </a:p>
          <a:p>
            <a:pPr>
              <a:buFont typeface="Arial" pitchFamily="34" charset="0"/>
              <a:buChar char="•"/>
            </a:pPr>
            <a:endParaRPr lang="ru-RU" dirty="0" smtClean="0"/>
          </a:p>
          <a:p>
            <a:pPr>
              <a:buFont typeface="Arial" pitchFamily="34" charset="0"/>
              <a:buChar char="•"/>
            </a:pPr>
            <a:endParaRPr lang="ru-RU" dirty="0" smtClean="0"/>
          </a:p>
          <a:p>
            <a:pPr>
              <a:buFont typeface="Arial" pitchFamily="34" charset="0"/>
              <a:buChar char="•"/>
            </a:pPr>
            <a:endParaRPr lang="ru-RU" dirty="0" smtClean="0"/>
          </a:p>
          <a:p>
            <a:pPr>
              <a:buFont typeface="Arial" pitchFamily="34" charset="0"/>
              <a:buChar char="•"/>
            </a:pPr>
            <a:endParaRPr lang="ru-RU" dirty="0" smtClean="0"/>
          </a:p>
          <a:p>
            <a:pPr>
              <a:buFont typeface="Arial" pitchFamily="34" charset="0"/>
              <a:buChar char="•"/>
            </a:pPr>
            <a:r>
              <a:rPr lang="ru-RU" dirty="0" smtClean="0">
                <a:solidFill>
                  <a:schemeClr val="bg1"/>
                </a:solidFill>
              </a:rPr>
              <a:t>Мяч гимнастический</a:t>
            </a:r>
          </a:p>
          <a:p>
            <a:pPr>
              <a:buFont typeface="Arial" pitchFamily="34" charset="0"/>
              <a:buChar char="•"/>
            </a:pPr>
            <a:endParaRPr lang="ru-RU" dirty="0"/>
          </a:p>
          <a:p>
            <a:pPr>
              <a:buFont typeface="Arial" pitchFamily="34" charset="0"/>
              <a:buChar char="•"/>
            </a:pPr>
            <a:endParaRPr lang="ru-RU" dirty="0" smtClean="0"/>
          </a:p>
          <a:p>
            <a:pPr>
              <a:buFont typeface="Arial" pitchFamily="34" charset="0"/>
              <a:buChar char="•"/>
            </a:pPr>
            <a:endParaRPr lang="ru-RU" dirty="0" smtClean="0"/>
          </a:p>
        </p:txBody>
      </p:sp>
      <p:pic>
        <p:nvPicPr>
          <p:cNvPr id="4" name="Рисунок 3" descr="shpagat.jpg"/>
          <p:cNvPicPr>
            <a:picLocks noChangeAspect="1"/>
          </p:cNvPicPr>
          <p:nvPr/>
        </p:nvPicPr>
        <p:blipFill>
          <a:blip r:embed="rId2" cstate="print"/>
          <a:stretch>
            <a:fillRect/>
          </a:stretch>
        </p:blipFill>
        <p:spPr>
          <a:xfrm>
            <a:off x="1691680" y="1268760"/>
            <a:ext cx="2016224" cy="1390084"/>
          </a:xfrm>
          <a:prstGeom prst="rect">
            <a:avLst/>
          </a:prstGeom>
        </p:spPr>
      </p:pic>
      <p:pic>
        <p:nvPicPr>
          <p:cNvPr id="5" name="Рисунок 4" descr="947660.jpg"/>
          <p:cNvPicPr>
            <a:picLocks noChangeAspect="1"/>
          </p:cNvPicPr>
          <p:nvPr/>
        </p:nvPicPr>
        <p:blipFill>
          <a:blip r:embed="rId3" cstate="print"/>
          <a:stretch>
            <a:fillRect/>
          </a:stretch>
        </p:blipFill>
        <p:spPr>
          <a:xfrm>
            <a:off x="5940152" y="980728"/>
            <a:ext cx="2089820" cy="2302832"/>
          </a:xfrm>
          <a:prstGeom prst="rect">
            <a:avLst/>
          </a:prstGeom>
        </p:spPr>
      </p:pic>
      <p:sp>
        <p:nvSpPr>
          <p:cNvPr id="6" name="Прямоугольник 5"/>
          <p:cNvSpPr/>
          <p:nvPr/>
        </p:nvSpPr>
        <p:spPr>
          <a:xfrm>
            <a:off x="4499992" y="1124744"/>
            <a:ext cx="1184944" cy="369332"/>
          </a:xfrm>
          <a:prstGeom prst="rect">
            <a:avLst/>
          </a:prstGeom>
        </p:spPr>
        <p:txBody>
          <a:bodyPr wrap="square">
            <a:spAutoFit/>
          </a:bodyPr>
          <a:lstStyle/>
          <a:p>
            <a:pPr>
              <a:buFont typeface="Arial" pitchFamily="34" charset="0"/>
              <a:buChar char="•"/>
            </a:pPr>
            <a:r>
              <a:rPr lang="ru-RU" dirty="0" smtClean="0">
                <a:solidFill>
                  <a:schemeClr val="bg1"/>
                </a:solidFill>
              </a:rPr>
              <a:t>Брусья</a:t>
            </a:r>
          </a:p>
        </p:txBody>
      </p:sp>
      <p:pic>
        <p:nvPicPr>
          <p:cNvPr id="7" name="Рисунок 6" descr="17103371.jpg"/>
          <p:cNvPicPr>
            <a:picLocks noChangeAspect="1"/>
          </p:cNvPicPr>
          <p:nvPr/>
        </p:nvPicPr>
        <p:blipFill>
          <a:blip r:embed="rId4" cstate="print">
            <a:grayscl/>
          </a:blip>
          <a:stretch>
            <a:fillRect/>
          </a:stretch>
        </p:blipFill>
        <p:spPr>
          <a:xfrm>
            <a:off x="1619672" y="3284984"/>
            <a:ext cx="2232248" cy="1373691"/>
          </a:xfrm>
          <a:prstGeom prst="rect">
            <a:avLst/>
          </a:prstGeom>
        </p:spPr>
      </p:pic>
      <p:sp>
        <p:nvSpPr>
          <p:cNvPr id="8" name="Прямоугольник 7"/>
          <p:cNvSpPr/>
          <p:nvPr/>
        </p:nvSpPr>
        <p:spPr>
          <a:xfrm>
            <a:off x="3995936" y="3429000"/>
            <a:ext cx="2642839" cy="369332"/>
          </a:xfrm>
          <a:prstGeom prst="rect">
            <a:avLst/>
          </a:prstGeom>
        </p:spPr>
        <p:txBody>
          <a:bodyPr wrap="none">
            <a:spAutoFit/>
          </a:bodyPr>
          <a:lstStyle/>
          <a:p>
            <a:pPr>
              <a:buFont typeface="Arial" pitchFamily="34" charset="0"/>
              <a:buChar char="•"/>
            </a:pPr>
            <a:r>
              <a:rPr lang="ru-RU" dirty="0" smtClean="0">
                <a:solidFill>
                  <a:schemeClr val="bg1"/>
                </a:solidFill>
              </a:rPr>
              <a:t>Перекладина</a:t>
            </a:r>
            <a:r>
              <a:rPr lang="ru-RU" dirty="0" smtClean="0"/>
              <a:t> (</a:t>
            </a:r>
            <a:r>
              <a:rPr lang="ru-RU" dirty="0" smtClean="0">
                <a:solidFill>
                  <a:schemeClr val="bg1"/>
                </a:solidFill>
              </a:rPr>
              <a:t>турник</a:t>
            </a:r>
            <a:r>
              <a:rPr lang="ru-RU" dirty="0" smtClean="0"/>
              <a:t>)</a:t>
            </a:r>
          </a:p>
        </p:txBody>
      </p:sp>
      <p:pic>
        <p:nvPicPr>
          <p:cNvPr id="9" name="Рисунок 8" descr="400px-Figure_on_horizontal_bar.jpg"/>
          <p:cNvPicPr>
            <a:picLocks noChangeAspect="1"/>
          </p:cNvPicPr>
          <p:nvPr/>
        </p:nvPicPr>
        <p:blipFill>
          <a:blip r:embed="rId5" cstate="print">
            <a:grayscl/>
          </a:blip>
          <a:stretch>
            <a:fillRect/>
          </a:stretch>
        </p:blipFill>
        <p:spPr>
          <a:xfrm>
            <a:off x="7092280" y="3356992"/>
            <a:ext cx="1524000" cy="2286000"/>
          </a:xfrm>
          <a:prstGeom prst="rect">
            <a:avLst/>
          </a:prstGeom>
        </p:spPr>
      </p:pic>
      <p:pic>
        <p:nvPicPr>
          <p:cNvPr id="10" name="Рисунок 9" descr="1297906130_31.jpg"/>
          <p:cNvPicPr>
            <a:picLocks noChangeAspect="1"/>
          </p:cNvPicPr>
          <p:nvPr/>
        </p:nvPicPr>
        <p:blipFill>
          <a:blip r:embed="rId6" cstate="print">
            <a:grayscl/>
          </a:blip>
          <a:stretch>
            <a:fillRect/>
          </a:stretch>
        </p:blipFill>
        <p:spPr>
          <a:xfrm>
            <a:off x="2411760" y="5301208"/>
            <a:ext cx="1872208" cy="1135806"/>
          </a:xfrm>
          <a:prstGeom prst="rect">
            <a:avLst/>
          </a:prstGeom>
        </p:spPr>
      </p:pic>
      <p:sp>
        <p:nvSpPr>
          <p:cNvPr id="11" name="Прямоугольник 10"/>
          <p:cNvSpPr/>
          <p:nvPr/>
        </p:nvSpPr>
        <p:spPr>
          <a:xfrm>
            <a:off x="4355976" y="4869160"/>
            <a:ext cx="1669624" cy="369332"/>
          </a:xfrm>
          <a:prstGeom prst="rect">
            <a:avLst/>
          </a:prstGeom>
        </p:spPr>
        <p:txBody>
          <a:bodyPr wrap="none">
            <a:spAutoFit/>
          </a:bodyPr>
          <a:lstStyle/>
          <a:p>
            <a:pPr>
              <a:buFont typeface="Arial" pitchFamily="34" charset="0"/>
              <a:buChar char="•"/>
            </a:pPr>
            <a:r>
              <a:rPr lang="ru-RU" dirty="0" smtClean="0">
                <a:solidFill>
                  <a:schemeClr val="bg1"/>
                </a:solidFill>
              </a:rPr>
              <a:t>Хоппер (мяч)</a:t>
            </a:r>
            <a:endParaRPr lang="ru-RU" dirty="0">
              <a:solidFill>
                <a:schemeClr val="bg1"/>
              </a:solidFill>
            </a:endParaRPr>
          </a:p>
        </p:txBody>
      </p:sp>
      <p:pic>
        <p:nvPicPr>
          <p:cNvPr id="12" name="Рисунок 11" descr="min2039466.jpg"/>
          <p:cNvPicPr>
            <a:picLocks noChangeAspect="1"/>
          </p:cNvPicPr>
          <p:nvPr/>
        </p:nvPicPr>
        <p:blipFill>
          <a:blip r:embed="rId7" cstate="print">
            <a:grayscl/>
          </a:blip>
          <a:stretch>
            <a:fillRect/>
          </a:stretch>
        </p:blipFill>
        <p:spPr>
          <a:xfrm>
            <a:off x="5004048" y="5373216"/>
            <a:ext cx="1440160" cy="1144413"/>
          </a:xfrm>
          <a:prstGeom prst="rect">
            <a:avLst/>
          </a:prstGeom>
        </p:spPr>
      </p:pic>
    </p:spTree>
  </p:cSld>
  <p:clrMapOvr>
    <a:masterClrMapping/>
  </p:clrMapOvr>
  <p:transition>
    <p:diamon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39552" y="404664"/>
            <a:ext cx="7560840" cy="1477328"/>
          </a:xfrm>
          <a:prstGeom prst="rect">
            <a:avLst/>
          </a:prstGeom>
        </p:spPr>
        <p:txBody>
          <a:bodyPr wrap="square">
            <a:spAutoFit/>
          </a:bodyPr>
          <a:lstStyle/>
          <a:p>
            <a:r>
              <a:rPr lang="ru-RU" dirty="0" smtClean="0">
                <a:solidFill>
                  <a:schemeClr val="bg1"/>
                </a:solidFill>
              </a:rPr>
              <a:t>Оздоровительные виды гимнастики предусматривает выполнение упражнений в режиме дня в виде упражнений утренней гимнастики, физкультуры, </a:t>
            </a:r>
            <a:r>
              <a:rPr lang="ru-RU" dirty="0" err="1" smtClean="0">
                <a:solidFill>
                  <a:schemeClr val="bg1"/>
                </a:solidFill>
              </a:rPr>
              <a:t>физкульт-минутки</a:t>
            </a:r>
            <a:r>
              <a:rPr lang="ru-RU" dirty="0" smtClean="0">
                <a:solidFill>
                  <a:schemeClr val="bg1"/>
                </a:solidFill>
              </a:rPr>
              <a:t> в учебных заведениях и на производстве. Существует несколько видов оздоровительной гимнастики:</a:t>
            </a:r>
            <a:endParaRPr lang="ru-RU" dirty="0">
              <a:solidFill>
                <a:schemeClr val="bg1"/>
              </a:solidFill>
            </a:endParaRPr>
          </a:p>
        </p:txBody>
      </p:sp>
      <p:pic>
        <p:nvPicPr>
          <p:cNvPr id="5" name="Рисунок 4" descr="5640126.jpeg"/>
          <p:cNvPicPr>
            <a:picLocks noChangeAspect="1"/>
          </p:cNvPicPr>
          <p:nvPr/>
        </p:nvPicPr>
        <p:blipFill>
          <a:blip r:embed="rId2" cstate="print"/>
          <a:stretch>
            <a:fillRect/>
          </a:stretch>
        </p:blipFill>
        <p:spPr>
          <a:xfrm>
            <a:off x="467544" y="2060848"/>
            <a:ext cx="3888432" cy="3743325"/>
          </a:xfrm>
          <a:prstGeom prst="rect">
            <a:avLst/>
          </a:prstGeom>
          <a:ln w="88900" cap="sq" cmpd="thickThin">
            <a:solidFill>
              <a:srgbClr val="000000"/>
            </a:solidFill>
            <a:prstDash val="solid"/>
            <a:miter lim="800000"/>
          </a:ln>
          <a:effectLst>
            <a:innerShdw blurRad="76200">
              <a:srgbClr val="000000"/>
            </a:innerShdw>
          </a:effectLst>
        </p:spPr>
      </p:pic>
      <p:pic>
        <p:nvPicPr>
          <p:cNvPr id="6" name="Рисунок 5" descr="5640128.jpeg"/>
          <p:cNvPicPr>
            <a:picLocks noChangeAspect="1"/>
          </p:cNvPicPr>
          <p:nvPr/>
        </p:nvPicPr>
        <p:blipFill>
          <a:blip r:embed="rId3" cstate="print"/>
          <a:stretch>
            <a:fillRect/>
          </a:stretch>
        </p:blipFill>
        <p:spPr>
          <a:xfrm>
            <a:off x="4572000" y="2060848"/>
            <a:ext cx="4104456" cy="3743325"/>
          </a:xfrm>
          <a:prstGeom prst="rect">
            <a:avLst/>
          </a:prstGeom>
          <a:ln w="88900" cap="sq" cmpd="thickThin">
            <a:solidFill>
              <a:srgbClr val="000000"/>
            </a:solidFill>
            <a:prstDash val="solid"/>
            <a:miter lim="800000"/>
          </a:ln>
          <a:effectLst>
            <a:innerShdw blurRad="76200">
              <a:srgbClr val="000000"/>
            </a:innerShdw>
          </a:effectLst>
        </p:spPr>
      </p:pic>
    </p:spTree>
  </p:cSld>
  <p:clrMapOvr>
    <a:masterClrMapping/>
  </p:clrMapOvr>
  <p:transition>
    <p:checke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620688"/>
            <a:ext cx="6984776" cy="923330"/>
          </a:xfrm>
          <a:prstGeom prst="rect">
            <a:avLst/>
          </a:prstGeom>
        </p:spPr>
        <p:txBody>
          <a:bodyPr wrap="square">
            <a:spAutoFit/>
          </a:bodyPr>
          <a:lstStyle/>
          <a:p>
            <a:pPr>
              <a:buFont typeface="Arial" pitchFamily="34" charset="0"/>
              <a:buChar char="•"/>
            </a:pPr>
            <a:r>
              <a:rPr lang="ru-RU" dirty="0" smtClean="0">
                <a:solidFill>
                  <a:schemeClr val="bg1"/>
                </a:solidFill>
              </a:rPr>
              <a:t>Ритмическая гимнастика — разновидность оздоровительной гимнастики. Важным элементом ритмической гимнастики является музыкальное сопровождение.</a:t>
            </a:r>
            <a:endParaRPr lang="ru-RU" dirty="0">
              <a:solidFill>
                <a:schemeClr val="bg1"/>
              </a:solidFill>
            </a:endParaRPr>
          </a:p>
        </p:txBody>
      </p:sp>
      <p:pic>
        <p:nvPicPr>
          <p:cNvPr id="3" name="Рисунок 2" descr="images.jpeg"/>
          <p:cNvPicPr>
            <a:picLocks noChangeAspect="1"/>
          </p:cNvPicPr>
          <p:nvPr/>
        </p:nvPicPr>
        <p:blipFill>
          <a:blip r:embed="rId2" cstate="print">
            <a:grayscl/>
          </a:blip>
          <a:stretch>
            <a:fillRect/>
          </a:stretch>
        </p:blipFill>
        <p:spPr>
          <a:xfrm>
            <a:off x="971600" y="1772816"/>
            <a:ext cx="2466975" cy="184785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Рисунок 3" descr="945.jpg"/>
          <p:cNvPicPr>
            <a:picLocks noChangeAspect="1"/>
          </p:cNvPicPr>
          <p:nvPr/>
        </p:nvPicPr>
        <p:blipFill>
          <a:blip r:embed="rId3" cstate="print"/>
          <a:stretch>
            <a:fillRect/>
          </a:stretch>
        </p:blipFill>
        <p:spPr>
          <a:xfrm>
            <a:off x="683568" y="3789040"/>
            <a:ext cx="3553544" cy="24401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182347_1061-800x600.jpg"/>
          <p:cNvPicPr>
            <a:picLocks noChangeAspect="1"/>
          </p:cNvPicPr>
          <p:nvPr/>
        </p:nvPicPr>
        <p:blipFill>
          <a:blip r:embed="rId4" cstate="print">
            <a:grayscl/>
          </a:blip>
          <a:stretch>
            <a:fillRect/>
          </a:stretch>
        </p:blipFill>
        <p:spPr>
          <a:xfrm>
            <a:off x="5220072" y="1556792"/>
            <a:ext cx="3302620" cy="4878442"/>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comb/>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836712"/>
            <a:ext cx="6984776" cy="1200329"/>
          </a:xfrm>
          <a:prstGeom prst="rect">
            <a:avLst/>
          </a:prstGeom>
        </p:spPr>
        <p:txBody>
          <a:bodyPr wrap="square">
            <a:spAutoFit/>
          </a:bodyPr>
          <a:lstStyle/>
          <a:p>
            <a:pPr>
              <a:buFont typeface="Arial" pitchFamily="34" charset="0"/>
              <a:buChar char="•"/>
            </a:pPr>
            <a:r>
              <a:rPr lang="ru-RU" dirty="0" smtClean="0">
                <a:solidFill>
                  <a:schemeClr val="bg1"/>
                </a:solidFill>
              </a:rPr>
              <a:t>Гигиеническая гимнастика — используется для сохранения и укрепления здоровья, поддержания на высоком уровне физической и умственной работоспособности, общественной активности.</a:t>
            </a:r>
          </a:p>
        </p:txBody>
      </p:sp>
      <p:pic>
        <p:nvPicPr>
          <p:cNvPr id="3" name="Рисунок 2" descr="dets_sekziya.jpg"/>
          <p:cNvPicPr>
            <a:picLocks noChangeAspect="1"/>
          </p:cNvPicPr>
          <p:nvPr/>
        </p:nvPicPr>
        <p:blipFill>
          <a:blip r:embed="rId2" cstate="print">
            <a:grayscl/>
          </a:blip>
          <a:stretch>
            <a:fillRect/>
          </a:stretch>
        </p:blipFill>
        <p:spPr>
          <a:xfrm>
            <a:off x="683568" y="2276872"/>
            <a:ext cx="3816424" cy="223224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4" name="Рисунок 3" descr="72980.jpg"/>
          <p:cNvPicPr>
            <a:picLocks noChangeAspect="1"/>
          </p:cNvPicPr>
          <p:nvPr/>
        </p:nvPicPr>
        <p:blipFill>
          <a:blip r:embed="rId3" cstate="print"/>
          <a:stretch>
            <a:fillRect/>
          </a:stretch>
        </p:blipFill>
        <p:spPr>
          <a:xfrm>
            <a:off x="5292080" y="2492896"/>
            <a:ext cx="2430270" cy="324036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5" name="Рисунок 4" descr="15.jpg"/>
          <p:cNvPicPr>
            <a:picLocks noChangeAspect="1"/>
          </p:cNvPicPr>
          <p:nvPr/>
        </p:nvPicPr>
        <p:blipFill>
          <a:blip r:embed="rId4" cstate="print">
            <a:grayscl/>
          </a:blip>
          <a:stretch>
            <a:fillRect/>
          </a:stretch>
        </p:blipFill>
        <p:spPr>
          <a:xfrm>
            <a:off x="683568" y="4725144"/>
            <a:ext cx="3672408" cy="173584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diamon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7091517_00045883.jpg"/>
          <p:cNvPicPr>
            <a:picLocks noChangeAspect="1"/>
          </p:cNvPicPr>
          <p:nvPr/>
        </p:nvPicPr>
        <p:blipFill>
          <a:blip r:embed="rId2" cstate="print"/>
          <a:stretch>
            <a:fillRect/>
          </a:stretch>
        </p:blipFill>
        <p:spPr>
          <a:xfrm>
            <a:off x="5148064" y="692696"/>
            <a:ext cx="3467100" cy="4572000"/>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3" name="Прямоугольник 2"/>
          <p:cNvSpPr/>
          <p:nvPr/>
        </p:nvSpPr>
        <p:spPr>
          <a:xfrm>
            <a:off x="323528" y="1268760"/>
            <a:ext cx="4572000" cy="1200329"/>
          </a:xfrm>
          <a:prstGeom prst="rect">
            <a:avLst/>
          </a:prstGeom>
        </p:spPr>
        <p:txBody>
          <a:bodyPr>
            <a:spAutoFit/>
          </a:bodyPr>
          <a:lstStyle/>
          <a:p>
            <a:r>
              <a:rPr lang="ru-RU" dirty="0" smtClean="0">
                <a:solidFill>
                  <a:schemeClr val="bg1"/>
                </a:solidFill>
              </a:rPr>
              <a:t>Гимнастика (от древнегреческого </a:t>
            </a:r>
            <a:r>
              <a:rPr lang="ru-RU" dirty="0" err="1" smtClean="0">
                <a:solidFill>
                  <a:schemeClr val="bg1"/>
                </a:solidFill>
              </a:rPr>
              <a:t>gymnós</a:t>
            </a:r>
            <a:r>
              <a:rPr lang="ru-RU" dirty="0" smtClean="0">
                <a:solidFill>
                  <a:schemeClr val="bg1"/>
                </a:solidFill>
              </a:rPr>
              <a:t> — обнаженный) — один из наиболее популярных видов спорта и физической культуры.</a:t>
            </a:r>
            <a:endParaRPr lang="ru-RU" dirty="0">
              <a:solidFill>
                <a:schemeClr val="bg1"/>
              </a:solidFill>
            </a:endParaRPr>
          </a:p>
        </p:txBody>
      </p:sp>
      <p:sp>
        <p:nvSpPr>
          <p:cNvPr id="4" name="Прямоугольник 3"/>
          <p:cNvSpPr/>
          <p:nvPr/>
        </p:nvSpPr>
        <p:spPr>
          <a:xfrm>
            <a:off x="323528" y="2636912"/>
            <a:ext cx="4572000" cy="923330"/>
          </a:xfrm>
          <a:prstGeom prst="rect">
            <a:avLst/>
          </a:prstGeom>
        </p:spPr>
        <p:txBody>
          <a:bodyPr wrap="square">
            <a:spAutoFit/>
          </a:bodyPr>
          <a:lstStyle/>
          <a:p>
            <a:r>
              <a:rPr lang="ru-RU" dirty="0" smtClean="0">
                <a:solidFill>
                  <a:schemeClr val="bg1"/>
                </a:solidFill>
              </a:rPr>
              <a:t>К спортивным видам гимнастики относятся: спортивная, художественная, акробатическая, командная.</a:t>
            </a:r>
            <a:endParaRPr lang="ru-RU"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755576" y="260648"/>
            <a:ext cx="4097597" cy="646331"/>
          </a:xfrm>
          <a:prstGeom prst="rect">
            <a:avLst/>
          </a:prstGeom>
        </p:spPr>
        <p:txBody>
          <a:bodyPr wrap="none">
            <a:spAutoFit/>
          </a:bodyPr>
          <a:lstStyle/>
          <a:p>
            <a:r>
              <a:rPr lang="ru-RU" sz="3600" dirty="0" smtClean="0">
                <a:solidFill>
                  <a:schemeClr val="bg1"/>
                </a:solidFill>
                <a:latin typeface="Gabriola" pitchFamily="82" charset="0"/>
              </a:rPr>
              <a:t>Спортивная</a:t>
            </a:r>
            <a:r>
              <a:rPr lang="ru-RU" sz="3600" dirty="0" smtClean="0">
                <a:solidFill>
                  <a:schemeClr val="tx1">
                    <a:lumMod val="95000"/>
                  </a:schemeClr>
                </a:solidFill>
                <a:latin typeface="Gabriola" pitchFamily="82" charset="0"/>
              </a:rPr>
              <a:t> </a:t>
            </a:r>
            <a:r>
              <a:rPr lang="ru-RU" sz="3600" dirty="0" smtClean="0">
                <a:solidFill>
                  <a:schemeClr val="bg1"/>
                </a:solidFill>
                <a:latin typeface="Gabriola" pitchFamily="82" charset="0"/>
              </a:rPr>
              <a:t>гимнастика</a:t>
            </a:r>
            <a:r>
              <a:rPr lang="ru-RU" sz="3600" dirty="0" smtClean="0">
                <a:solidFill>
                  <a:schemeClr val="tx1">
                    <a:lumMod val="95000"/>
                  </a:schemeClr>
                </a:solidFill>
                <a:latin typeface="Gabriola" pitchFamily="82" charset="0"/>
              </a:rPr>
              <a:t>.</a:t>
            </a:r>
            <a:endParaRPr lang="ru-RU" sz="3600" dirty="0">
              <a:solidFill>
                <a:schemeClr val="tx1">
                  <a:lumMod val="95000"/>
                </a:schemeClr>
              </a:solidFill>
              <a:latin typeface="Gabriola" pitchFamily="82" charset="0"/>
            </a:endParaRPr>
          </a:p>
        </p:txBody>
      </p:sp>
      <p:sp>
        <p:nvSpPr>
          <p:cNvPr id="3" name="Прямоугольник 2"/>
          <p:cNvSpPr/>
          <p:nvPr/>
        </p:nvSpPr>
        <p:spPr>
          <a:xfrm>
            <a:off x="899592" y="908720"/>
            <a:ext cx="6606480" cy="3693319"/>
          </a:xfrm>
          <a:prstGeom prst="rect">
            <a:avLst/>
          </a:prstGeom>
        </p:spPr>
        <p:txBody>
          <a:bodyPr wrap="square">
            <a:spAutoFit/>
          </a:bodyPr>
          <a:lstStyle/>
          <a:p>
            <a:r>
              <a:rPr lang="ru-RU" dirty="0" smtClean="0">
                <a:solidFill>
                  <a:schemeClr val="bg1"/>
                </a:solidFill>
              </a:rPr>
              <a:t>Спортивная гимнастика (от греч. </a:t>
            </a:r>
            <a:r>
              <a:rPr lang="ru-RU" dirty="0" err="1" smtClean="0">
                <a:solidFill>
                  <a:schemeClr val="bg1"/>
                </a:solidFill>
              </a:rPr>
              <a:t>gymnastike</a:t>
            </a:r>
            <a:r>
              <a:rPr lang="ru-RU" dirty="0" smtClean="0">
                <a:solidFill>
                  <a:schemeClr val="bg1"/>
                </a:solidFill>
              </a:rPr>
              <a:t>, от </a:t>
            </a:r>
            <a:r>
              <a:rPr lang="ru-RU" dirty="0" err="1" smtClean="0">
                <a:solidFill>
                  <a:schemeClr val="bg1"/>
                </a:solidFill>
              </a:rPr>
              <a:t>gymnazo</a:t>
            </a:r>
            <a:r>
              <a:rPr lang="ru-RU" dirty="0" smtClean="0">
                <a:solidFill>
                  <a:schemeClr val="bg1"/>
                </a:solidFill>
              </a:rPr>
              <a:t> — упражняю, тренирую; по другой версии от древнегреческого слова «</a:t>
            </a:r>
            <a:r>
              <a:rPr lang="ru-RU" dirty="0" err="1" smtClean="0">
                <a:solidFill>
                  <a:schemeClr val="bg1"/>
                </a:solidFill>
              </a:rPr>
              <a:t>gymnos</a:t>
            </a:r>
            <a:r>
              <a:rPr lang="ru-RU" dirty="0" smtClean="0">
                <a:solidFill>
                  <a:schemeClr val="bg1"/>
                </a:solidFill>
              </a:rPr>
              <a:t>», то есть «голый», «обнаженный») — один из древнейших видов спорта, включающий в себя соревнования на различных гимнастических снарядах, а также в вольных упражнениях и опорных прыжках. </a:t>
            </a:r>
          </a:p>
          <a:p>
            <a:r>
              <a:rPr lang="ru-RU" dirty="0" smtClean="0">
                <a:solidFill>
                  <a:schemeClr val="bg1"/>
                </a:solidFill>
              </a:rPr>
              <a:t>В настоящее время на международных турнирах гимнасты разыгрывают 14 комплектов наград: два в командном зачете (мужчины и женщины), два в абсолютном индивидуальном первенстве (мужчины и женщины) и десять в отдельных видах многоборья (4 — у женщин, 6 — у мужчин). В программе олимпийских игр с 1896 года.</a:t>
            </a:r>
          </a:p>
          <a:p>
            <a:endParaRPr lang="ru-RU" dirty="0" smtClean="0">
              <a:solidFill>
                <a:schemeClr val="bg1"/>
              </a:solidFill>
            </a:endParaRPr>
          </a:p>
        </p:txBody>
      </p:sp>
      <p:pic>
        <p:nvPicPr>
          <p:cNvPr id="4" name="Рисунок 3" descr="27071.jpeg"/>
          <p:cNvPicPr>
            <a:picLocks noChangeAspect="1"/>
          </p:cNvPicPr>
          <p:nvPr/>
        </p:nvPicPr>
        <p:blipFill>
          <a:blip r:embed="rId2" cstate="print"/>
          <a:stretch>
            <a:fillRect/>
          </a:stretch>
        </p:blipFill>
        <p:spPr>
          <a:xfrm>
            <a:off x="2489022" y="4293096"/>
            <a:ext cx="3883178" cy="209207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39952" y="1340768"/>
            <a:ext cx="4572000" cy="2862322"/>
          </a:xfrm>
          <a:prstGeom prst="rect">
            <a:avLst/>
          </a:prstGeom>
        </p:spPr>
        <p:txBody>
          <a:bodyPr>
            <a:spAutoFit/>
          </a:bodyPr>
          <a:lstStyle/>
          <a:p>
            <a:r>
              <a:rPr lang="ru-RU" dirty="0" smtClean="0">
                <a:solidFill>
                  <a:schemeClr val="bg1"/>
                </a:solidFill>
              </a:rPr>
              <a:t>Гимнастика является технической основой многих видов спорта, соответствующие упражнения включаются в программу подготовки представителей самых разных спортивных дисциплин. Гимнастика не только дает определенные технические навыки, но и вырабатывает силу, гибкость, выносливость, чувство равновесия, координацию движений.</a:t>
            </a:r>
            <a:endParaRPr lang="ru-RU" dirty="0">
              <a:solidFill>
                <a:schemeClr val="bg1"/>
              </a:solidFill>
            </a:endParaRPr>
          </a:p>
        </p:txBody>
      </p:sp>
      <p:pic>
        <p:nvPicPr>
          <p:cNvPr id="3" name="Рисунок 2" descr="401px-Gymnasta.jpg"/>
          <p:cNvPicPr>
            <a:picLocks noChangeAspect="1"/>
          </p:cNvPicPr>
          <p:nvPr/>
        </p:nvPicPr>
        <p:blipFill>
          <a:blip r:embed="rId2" cstate="print">
            <a:grayscl/>
          </a:blip>
          <a:stretch>
            <a:fillRect/>
          </a:stretch>
        </p:blipFill>
        <p:spPr>
          <a:xfrm>
            <a:off x="611560" y="764704"/>
            <a:ext cx="3312368" cy="4947901"/>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Прямоугольник 3"/>
          <p:cNvSpPr/>
          <p:nvPr/>
        </p:nvSpPr>
        <p:spPr>
          <a:xfrm>
            <a:off x="467544" y="5805264"/>
            <a:ext cx="3312367" cy="307777"/>
          </a:xfrm>
          <a:prstGeom prst="rect">
            <a:avLst/>
          </a:prstGeom>
        </p:spPr>
        <p:txBody>
          <a:bodyPr wrap="square">
            <a:spAutoFit/>
          </a:bodyPr>
          <a:lstStyle/>
          <a:p>
            <a:r>
              <a:rPr lang="ru-RU" sz="1400" dirty="0" smtClean="0">
                <a:solidFill>
                  <a:schemeClr val="bg1"/>
                </a:solidFill>
              </a:rPr>
              <a:t>Гимнаст на параллельных брусьях</a:t>
            </a:r>
            <a:endParaRPr lang="ru-RU" sz="1400" dirty="0">
              <a:solidFill>
                <a:schemeClr val="bg1"/>
              </a:solidFill>
            </a:endParaRPr>
          </a:p>
        </p:txBody>
      </p:sp>
    </p:spTree>
  </p:cSld>
  <p:clrMapOvr>
    <a:masterClrMapping/>
  </p:clrMapOvr>
  <p:transition>
    <p:cover dir="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1772816"/>
            <a:ext cx="4572000" cy="2862322"/>
          </a:xfrm>
          <a:prstGeom prst="rect">
            <a:avLst/>
          </a:prstGeom>
        </p:spPr>
        <p:txBody>
          <a:bodyPr>
            <a:spAutoFit/>
          </a:bodyPr>
          <a:lstStyle/>
          <a:p>
            <a:r>
              <a:rPr lang="ru-RU" dirty="0" smtClean="0">
                <a:solidFill>
                  <a:schemeClr val="bg1"/>
                </a:solidFill>
              </a:rPr>
              <a:t>Становление и развитие спортивной гимнастики в СССР связано с именами таких педагогов и тренеров, как В. В. Соколовский, Г. С. </a:t>
            </a:r>
            <a:r>
              <a:rPr lang="ru-RU" dirty="0" err="1" smtClean="0">
                <a:solidFill>
                  <a:schemeClr val="bg1"/>
                </a:solidFill>
              </a:rPr>
              <a:t>Егнатошвили</a:t>
            </a:r>
            <a:r>
              <a:rPr lang="ru-RU" dirty="0" smtClean="0">
                <a:solidFill>
                  <a:schemeClr val="bg1"/>
                </a:solidFill>
              </a:rPr>
              <a:t>, Б. Н. Астафьев, А. С. </a:t>
            </a:r>
            <a:r>
              <a:rPr lang="ru-RU" dirty="0" err="1" smtClean="0">
                <a:solidFill>
                  <a:schemeClr val="bg1"/>
                </a:solidFill>
              </a:rPr>
              <a:t>Бакрадзе</a:t>
            </a:r>
            <a:r>
              <a:rPr lang="ru-RU" dirty="0" smtClean="0">
                <a:solidFill>
                  <a:schemeClr val="bg1"/>
                </a:solidFill>
              </a:rPr>
              <a:t>, М., Л. П. Орлов, Н. Н. Миронов и др., спортсменов М. В. </a:t>
            </a:r>
            <a:r>
              <a:rPr lang="ru-RU" dirty="0" err="1" smtClean="0">
                <a:solidFill>
                  <a:schemeClr val="bg1"/>
                </a:solidFill>
              </a:rPr>
              <a:t>Тышко</a:t>
            </a:r>
            <a:r>
              <a:rPr lang="ru-RU" dirty="0" smtClean="0">
                <a:solidFill>
                  <a:schemeClr val="bg1"/>
                </a:solidFill>
              </a:rPr>
              <a:t>, Т. А. </a:t>
            </a:r>
            <a:r>
              <a:rPr lang="ru-RU" dirty="0" err="1" smtClean="0">
                <a:solidFill>
                  <a:schemeClr val="bg1"/>
                </a:solidFill>
              </a:rPr>
              <a:t>Демиденко</a:t>
            </a:r>
            <a:r>
              <a:rPr lang="ru-RU" dirty="0" smtClean="0">
                <a:solidFill>
                  <a:schemeClr val="bg1"/>
                </a:solidFill>
              </a:rPr>
              <a:t>. Е. А. Боковой, Г. Н. Урбанович, Г. В. </a:t>
            </a:r>
            <a:r>
              <a:rPr lang="ru-RU" dirty="0" err="1" smtClean="0">
                <a:solidFill>
                  <a:schemeClr val="bg1"/>
                </a:solidFill>
              </a:rPr>
              <a:t>Рцхиладзе</a:t>
            </a:r>
            <a:r>
              <a:rPr lang="ru-RU" dirty="0" smtClean="0">
                <a:solidFill>
                  <a:schemeClr val="bg1"/>
                </a:solidFill>
              </a:rPr>
              <a:t>, М. Д. Дмитриева, А. М. </a:t>
            </a:r>
            <a:r>
              <a:rPr lang="ru-RU" dirty="0" err="1" smtClean="0">
                <a:solidFill>
                  <a:schemeClr val="bg1"/>
                </a:solidFill>
              </a:rPr>
              <a:t>Ибадулаева</a:t>
            </a:r>
            <a:r>
              <a:rPr lang="ru-RU" dirty="0" smtClean="0">
                <a:solidFill>
                  <a:schemeClr val="bg1"/>
                </a:solidFill>
              </a:rPr>
              <a:t>, Н. П. Серого и др.</a:t>
            </a:r>
            <a:endParaRPr lang="ru-RU" dirty="0">
              <a:solidFill>
                <a:schemeClr val="bg1"/>
              </a:solidFill>
            </a:endParaRPr>
          </a:p>
        </p:txBody>
      </p:sp>
      <p:pic>
        <p:nvPicPr>
          <p:cNvPr id="3" name="Рисунок 2" descr="484600.jpg"/>
          <p:cNvPicPr>
            <a:picLocks noChangeAspect="1"/>
          </p:cNvPicPr>
          <p:nvPr/>
        </p:nvPicPr>
        <p:blipFill>
          <a:blip r:embed="rId2" cstate="print"/>
          <a:stretch>
            <a:fillRect/>
          </a:stretch>
        </p:blipFill>
        <p:spPr>
          <a:xfrm>
            <a:off x="4788024" y="476672"/>
            <a:ext cx="4059847" cy="493598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ll di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404664"/>
            <a:ext cx="4700326" cy="646331"/>
          </a:xfrm>
          <a:prstGeom prst="rect">
            <a:avLst/>
          </a:prstGeom>
        </p:spPr>
        <p:txBody>
          <a:bodyPr wrap="none">
            <a:spAutoFit/>
          </a:bodyPr>
          <a:lstStyle/>
          <a:p>
            <a:r>
              <a:rPr lang="ru-RU" sz="3600" dirty="0" smtClean="0">
                <a:solidFill>
                  <a:schemeClr val="bg1"/>
                </a:solidFill>
                <a:latin typeface="Gabriola" pitchFamily="82" charset="0"/>
              </a:rPr>
              <a:t>Художественная гимнастика</a:t>
            </a:r>
            <a:r>
              <a:rPr lang="ru-RU" sz="3600" dirty="0" smtClean="0">
                <a:latin typeface="Gabriola" pitchFamily="82" charset="0"/>
              </a:rPr>
              <a:t>.</a:t>
            </a:r>
            <a:endParaRPr lang="ru-RU" sz="3600" dirty="0">
              <a:latin typeface="Gabriola" pitchFamily="82" charset="0"/>
            </a:endParaRPr>
          </a:p>
        </p:txBody>
      </p:sp>
      <p:sp>
        <p:nvSpPr>
          <p:cNvPr id="3" name="Прямоугольник 2"/>
          <p:cNvSpPr/>
          <p:nvPr/>
        </p:nvSpPr>
        <p:spPr>
          <a:xfrm>
            <a:off x="4211960" y="1124744"/>
            <a:ext cx="4662264" cy="4801314"/>
          </a:xfrm>
          <a:prstGeom prst="rect">
            <a:avLst/>
          </a:prstGeom>
        </p:spPr>
        <p:txBody>
          <a:bodyPr wrap="square">
            <a:spAutoFit/>
          </a:bodyPr>
          <a:lstStyle/>
          <a:p>
            <a:r>
              <a:rPr lang="ru-RU" dirty="0" smtClean="0">
                <a:solidFill>
                  <a:schemeClr val="bg1"/>
                </a:solidFill>
              </a:rPr>
              <a:t>Художественная гимнастика — вид спорта, выполнение под музыку различных гимнастических и танцевальных упражнений без предмета, а также с предметом (скакалка, обруч, мяч, булавы, лента).</a:t>
            </a:r>
          </a:p>
          <a:p>
            <a:endParaRPr lang="ru-RU" dirty="0" smtClean="0">
              <a:solidFill>
                <a:schemeClr val="bg1"/>
              </a:solidFill>
            </a:endParaRPr>
          </a:p>
          <a:p>
            <a:r>
              <a:rPr lang="ru-RU" dirty="0" smtClean="0">
                <a:solidFill>
                  <a:schemeClr val="bg1"/>
                </a:solidFill>
              </a:rPr>
              <a:t>В последнее время выступления без предмета не проводятся на соревнованиях мирового класса. При групповых выступлениях используются или одновременно два вида предметов (например — обручи и мячи) или один вид (пять мячей, пять пар булав). Победители определяются в многоборье, в отдельных видах и групповых упражнениях.</a:t>
            </a:r>
            <a:endParaRPr lang="ru-RU" dirty="0">
              <a:solidFill>
                <a:schemeClr val="bg1"/>
              </a:solidFill>
            </a:endParaRPr>
          </a:p>
        </p:txBody>
      </p:sp>
      <p:pic>
        <p:nvPicPr>
          <p:cNvPr id="4" name="Рисунок 3" descr="Olympic_pictogram_Gymnastics_(rhythmic).png"/>
          <p:cNvPicPr>
            <a:picLocks noChangeAspect="1"/>
          </p:cNvPicPr>
          <p:nvPr/>
        </p:nvPicPr>
        <p:blipFill>
          <a:blip r:embed="rId2" cstate="print"/>
          <a:stretch>
            <a:fillRect/>
          </a:stretch>
        </p:blipFill>
        <p:spPr>
          <a:xfrm>
            <a:off x="755576" y="1844824"/>
            <a:ext cx="2982248" cy="3600400"/>
          </a:xfrm>
          <a:prstGeom prst="rect">
            <a:avLst/>
          </a:prstGeom>
        </p:spPr>
      </p:pic>
      <p:sp>
        <p:nvSpPr>
          <p:cNvPr id="5" name="Прямоугольник 4"/>
          <p:cNvSpPr/>
          <p:nvPr/>
        </p:nvSpPr>
        <p:spPr>
          <a:xfrm>
            <a:off x="755576" y="5661248"/>
            <a:ext cx="2411045" cy="307777"/>
          </a:xfrm>
          <a:prstGeom prst="rect">
            <a:avLst/>
          </a:prstGeom>
        </p:spPr>
        <p:txBody>
          <a:bodyPr wrap="none">
            <a:spAutoFit/>
          </a:bodyPr>
          <a:lstStyle/>
          <a:p>
            <a:r>
              <a:rPr lang="ru-RU" sz="1400" dirty="0" smtClean="0">
                <a:solidFill>
                  <a:schemeClr val="bg1"/>
                </a:solidFill>
              </a:rPr>
              <a:t>олимпийская пиктограмма</a:t>
            </a:r>
            <a:endParaRPr lang="ru-RU" sz="1400" dirty="0">
              <a:solidFill>
                <a:schemeClr val="bg1"/>
              </a:solidFill>
            </a:endParaRPr>
          </a:p>
        </p:txBody>
      </p:sp>
    </p:spTree>
  </p:cSld>
  <p:clrMapOvr>
    <a:masterClrMapping/>
  </p:clrMapOvr>
  <p:transition>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836712"/>
            <a:ext cx="5958408" cy="5355312"/>
          </a:xfrm>
          <a:prstGeom prst="rect">
            <a:avLst/>
          </a:prstGeom>
        </p:spPr>
        <p:txBody>
          <a:bodyPr wrap="square">
            <a:spAutoFit/>
          </a:bodyPr>
          <a:lstStyle/>
          <a:p>
            <a:r>
              <a:rPr lang="ru-RU" dirty="0" smtClean="0">
                <a:solidFill>
                  <a:schemeClr val="bg1"/>
                </a:solidFill>
              </a:rPr>
              <a:t>Все упражнения идут под музыкальное сопровождение. Раньше выступали под фортепиано или один инструмент. Теперь используются оркестровые фонограммы. Выбор музыки зависит от желаний гимнастки и тренера. Но каждое упражнение должно быть не более полутора минут. Соревнования проходят на гимнастическом ковре размером 13х13 метров. Классическое многоборье (4 упражнения) — олимпийская дисциплина. Кроме многоборья гимнастки, выступающие в индивидуальном первенстве, традиционно разыгрывают комплекты наград в отдельных видах упражнений (кроме Олимпийских игр).</a:t>
            </a:r>
          </a:p>
          <a:p>
            <a:endParaRPr lang="ru-RU" dirty="0" smtClean="0">
              <a:solidFill>
                <a:schemeClr val="bg1"/>
              </a:solidFill>
            </a:endParaRPr>
          </a:p>
          <a:p>
            <a:r>
              <a:rPr lang="ru-RU" dirty="0" smtClean="0">
                <a:solidFill>
                  <a:schemeClr val="bg1"/>
                </a:solidFill>
              </a:rPr>
              <a:t>Выступления оцениваются по </a:t>
            </a:r>
            <a:r>
              <a:rPr lang="ru-RU" dirty="0" err="1" smtClean="0">
                <a:solidFill>
                  <a:schemeClr val="bg1"/>
                </a:solidFill>
              </a:rPr>
              <a:t>двадцатибалльной</a:t>
            </a:r>
            <a:r>
              <a:rPr lang="ru-RU" dirty="0" smtClean="0">
                <a:solidFill>
                  <a:schemeClr val="bg1"/>
                </a:solidFill>
              </a:rPr>
              <a:t> системе. Один из самых зрелищных и изящных видов спорта. В СССР художественная гимнастика как вид спорта возникла и сформировалась в 1940-е годы. С 1985 года — олимпийский вид спорта.</a:t>
            </a:r>
            <a:endParaRPr lang="ru-RU" dirty="0">
              <a:solidFill>
                <a:schemeClr val="bg1"/>
              </a:solidFill>
            </a:endParaRPr>
          </a:p>
        </p:txBody>
      </p:sp>
      <p:pic>
        <p:nvPicPr>
          <p:cNvPr id="3" name="Рисунок 2" descr="01.jpg"/>
          <p:cNvPicPr>
            <a:picLocks noChangeAspect="1"/>
          </p:cNvPicPr>
          <p:nvPr/>
        </p:nvPicPr>
        <p:blipFill>
          <a:blip r:embed="rId2" cstate="print"/>
          <a:stretch>
            <a:fillRect/>
          </a:stretch>
        </p:blipFill>
        <p:spPr>
          <a:xfrm>
            <a:off x="6516216" y="980728"/>
            <a:ext cx="2376265" cy="48965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push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1051.jpg"/>
          <p:cNvPicPr>
            <a:picLocks noChangeAspect="1"/>
          </p:cNvPicPr>
          <p:nvPr/>
        </p:nvPicPr>
        <p:blipFill>
          <a:blip r:embed="rId2" cstate="print"/>
          <a:stretch>
            <a:fillRect/>
          </a:stretch>
        </p:blipFill>
        <p:spPr>
          <a:xfrm>
            <a:off x="395536" y="332656"/>
            <a:ext cx="4683968" cy="301939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3" name="Рисунок 2" descr="gimnastka3.jpg"/>
          <p:cNvPicPr>
            <a:picLocks noChangeAspect="1"/>
          </p:cNvPicPr>
          <p:nvPr/>
        </p:nvPicPr>
        <p:blipFill>
          <a:blip r:embed="rId3" cstate="print"/>
          <a:stretch>
            <a:fillRect/>
          </a:stretch>
        </p:blipFill>
        <p:spPr>
          <a:xfrm>
            <a:off x="539552" y="3573016"/>
            <a:ext cx="3729113" cy="2924944"/>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4" name="Прямоугольник 3"/>
          <p:cNvSpPr/>
          <p:nvPr/>
        </p:nvSpPr>
        <p:spPr>
          <a:xfrm>
            <a:off x="5004048" y="3284984"/>
            <a:ext cx="3923928" cy="3293209"/>
          </a:xfrm>
          <a:prstGeom prst="rect">
            <a:avLst/>
          </a:prstGeom>
        </p:spPr>
        <p:txBody>
          <a:bodyPr wrap="square">
            <a:spAutoFit/>
          </a:bodyPr>
          <a:lstStyle/>
          <a:p>
            <a:r>
              <a:rPr lang="ru-RU" sz="1600" dirty="0" smtClean="0">
                <a:solidFill>
                  <a:schemeClr val="bg1"/>
                </a:solidFill>
              </a:rPr>
              <a:t>В России художественная гимнастика небезосновательно считается одним из популярнейших видов спорта. Нет города или крупного посёлка городского типа, где бы не занимались этим спортом. Неспроста на летних олимпийских играх большинство чемпионов по художественной гимнастике - россиянки. Их имена знакомы нам и всему миру: Алина </a:t>
            </a:r>
            <a:r>
              <a:rPr lang="ru-RU" sz="1600" dirty="0" err="1" smtClean="0">
                <a:solidFill>
                  <a:schemeClr val="bg1"/>
                </a:solidFill>
              </a:rPr>
              <a:t>Кабаева</a:t>
            </a:r>
            <a:r>
              <a:rPr lang="ru-RU" sz="1600" dirty="0" smtClean="0">
                <a:solidFill>
                  <a:schemeClr val="bg1"/>
                </a:solidFill>
              </a:rPr>
              <a:t>, Юлия </a:t>
            </a:r>
            <a:r>
              <a:rPr lang="ru-RU" sz="1600" dirty="0" err="1" smtClean="0">
                <a:solidFill>
                  <a:schemeClr val="bg1"/>
                </a:solidFill>
              </a:rPr>
              <a:t>Барсукова</a:t>
            </a:r>
            <a:r>
              <a:rPr lang="ru-RU" sz="1600" dirty="0" smtClean="0">
                <a:solidFill>
                  <a:schemeClr val="bg1"/>
                </a:solidFill>
              </a:rPr>
              <a:t>, Ирина Чащина, Евгения </a:t>
            </a:r>
            <a:r>
              <a:rPr lang="ru-RU" sz="1600" dirty="0" err="1" smtClean="0">
                <a:solidFill>
                  <a:schemeClr val="bg1"/>
                </a:solidFill>
              </a:rPr>
              <a:t>Канаева</a:t>
            </a:r>
            <a:r>
              <a:rPr lang="ru-RU" sz="1600" dirty="0" smtClean="0">
                <a:solidFill>
                  <a:schemeClr val="bg1"/>
                </a:solidFill>
              </a:rPr>
              <a:t>, и другие, не менее достойные спортсменки.</a:t>
            </a:r>
            <a:endParaRPr lang="ru-RU" sz="1600" dirty="0">
              <a:solidFill>
                <a:schemeClr val="bg1"/>
              </a:solidFill>
            </a:endParaRPr>
          </a:p>
        </p:txBody>
      </p:sp>
      <p:pic>
        <p:nvPicPr>
          <p:cNvPr id="5" name="Рисунок 4" descr="17_01_00.jpg"/>
          <p:cNvPicPr>
            <a:picLocks noChangeAspect="1"/>
          </p:cNvPicPr>
          <p:nvPr/>
        </p:nvPicPr>
        <p:blipFill>
          <a:blip r:embed="rId4" cstate="print"/>
          <a:stretch>
            <a:fillRect/>
          </a:stretch>
        </p:blipFill>
        <p:spPr>
          <a:xfrm>
            <a:off x="5796136" y="332656"/>
            <a:ext cx="2016224" cy="2852936"/>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cSld>
  <p:clrMapOvr>
    <a:masterClrMapping/>
  </p:clrMapOvr>
  <p:transition>
    <p:circl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476672"/>
            <a:ext cx="3852337" cy="646331"/>
          </a:xfrm>
          <a:prstGeom prst="rect">
            <a:avLst/>
          </a:prstGeom>
        </p:spPr>
        <p:txBody>
          <a:bodyPr wrap="none">
            <a:spAutoFit/>
          </a:bodyPr>
          <a:lstStyle/>
          <a:p>
            <a:r>
              <a:rPr lang="ru-RU" sz="3600" dirty="0" smtClean="0">
                <a:solidFill>
                  <a:schemeClr val="bg1"/>
                </a:solidFill>
                <a:latin typeface="Gabriola" pitchFamily="82" charset="0"/>
              </a:rPr>
              <a:t>Командная гимнастика.</a:t>
            </a:r>
            <a:endParaRPr lang="ru-RU" sz="3600" dirty="0">
              <a:solidFill>
                <a:schemeClr val="bg1"/>
              </a:solidFill>
              <a:latin typeface="Gabriola" pitchFamily="82" charset="0"/>
            </a:endParaRPr>
          </a:p>
        </p:txBody>
      </p:sp>
      <p:sp>
        <p:nvSpPr>
          <p:cNvPr id="3" name="Прямоугольник 2"/>
          <p:cNvSpPr/>
          <p:nvPr/>
        </p:nvSpPr>
        <p:spPr>
          <a:xfrm>
            <a:off x="755576" y="1124744"/>
            <a:ext cx="6984776" cy="2862322"/>
          </a:xfrm>
          <a:prstGeom prst="rect">
            <a:avLst/>
          </a:prstGeom>
        </p:spPr>
        <p:txBody>
          <a:bodyPr wrap="square">
            <a:spAutoFit/>
          </a:bodyPr>
          <a:lstStyle/>
          <a:p>
            <a:r>
              <a:rPr lang="ru-RU" dirty="0" smtClean="0">
                <a:solidFill>
                  <a:schemeClr val="bg1"/>
                </a:solidFill>
              </a:rPr>
              <a:t>Командная гимнастика (англ. </a:t>
            </a:r>
            <a:r>
              <a:rPr lang="ru-RU" dirty="0" err="1" smtClean="0">
                <a:solidFill>
                  <a:schemeClr val="bg1"/>
                </a:solidFill>
              </a:rPr>
              <a:t>teamgym</a:t>
            </a:r>
            <a:r>
              <a:rPr lang="ru-RU" dirty="0" smtClean="0">
                <a:solidFill>
                  <a:schemeClr val="bg1"/>
                </a:solidFill>
              </a:rPr>
              <a:t>) зародилась в Скандинавии, в которой являлась основным видом гимнастики в течение 20 лет. Соревнование </a:t>
            </a:r>
            <a:r>
              <a:rPr lang="ru-RU" dirty="0" err="1" smtClean="0">
                <a:solidFill>
                  <a:schemeClr val="bg1"/>
                </a:solidFill>
              </a:rPr>
              <a:t>EuroTeam</a:t>
            </a:r>
            <a:r>
              <a:rPr lang="ru-RU" dirty="0" smtClean="0">
                <a:solidFill>
                  <a:schemeClr val="bg1"/>
                </a:solidFill>
              </a:rPr>
              <a:t> — одно из новых в Календаре UEG. Первое официальное соревнование было проведено в Финляндии в 1996 году, и теперь проводится каждые 2 года. </a:t>
            </a:r>
            <a:r>
              <a:rPr lang="ru-RU" dirty="0" err="1" smtClean="0">
                <a:solidFill>
                  <a:schemeClr val="bg1"/>
                </a:solidFill>
              </a:rPr>
              <a:t>TeamGym</a:t>
            </a:r>
            <a:r>
              <a:rPr lang="ru-RU" dirty="0" smtClean="0">
                <a:solidFill>
                  <a:schemeClr val="bg1"/>
                </a:solidFill>
              </a:rPr>
              <a:t> (Тим Джим) — соревнование команд — клубов и состоит из трех категорий: женские, мужские и смешанные команды. Состоит из трех видов: Вольные упражнения, прыжки с мини-батута и акробатические прыжки. В каждой из трех дисциплин число гимнастов — от 6 до 12.</a:t>
            </a:r>
            <a:endParaRPr lang="ru-RU" dirty="0">
              <a:solidFill>
                <a:schemeClr val="bg1"/>
              </a:solidFill>
            </a:endParaRPr>
          </a:p>
        </p:txBody>
      </p:sp>
      <p:pic>
        <p:nvPicPr>
          <p:cNvPr id="4" name="Рисунок 3" descr="4418129734_e2bf18ffd8.jpg"/>
          <p:cNvPicPr>
            <a:picLocks noChangeAspect="1"/>
          </p:cNvPicPr>
          <p:nvPr/>
        </p:nvPicPr>
        <p:blipFill>
          <a:blip r:embed="rId2" cstate="print"/>
          <a:stretch>
            <a:fillRect/>
          </a:stretch>
        </p:blipFill>
        <p:spPr>
          <a:xfrm>
            <a:off x="2843808" y="4005064"/>
            <a:ext cx="3816424" cy="258462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Tree>
  </p:cSld>
  <p:clrMapOvr>
    <a:masterClrMapping/>
  </p:clrMapOvr>
  <p:transition>
    <p:cut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Бумажная">
  <a:themeElements>
    <a:clrScheme name="Бумажная">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Бумажная">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125</TotalTime>
  <Words>821</Words>
  <Application>Microsoft Office PowerPoint</Application>
  <PresentationFormat>Экран (4:3)</PresentationFormat>
  <Paragraphs>48</Paragraphs>
  <Slides>14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14</vt:i4>
      </vt:variant>
    </vt:vector>
  </HeadingPairs>
  <TitlesOfParts>
    <vt:vector size="20" baseType="lpstr">
      <vt:lpstr>Arial</vt:lpstr>
      <vt:lpstr>Constantia</vt:lpstr>
      <vt:lpstr>Gabriola</vt:lpstr>
      <vt:lpstr>Times New Roman</vt:lpstr>
      <vt:lpstr>Wingdings 2</vt:lpstr>
      <vt:lpstr>Бумажная</vt:lpstr>
      <vt:lpstr>Тема: «Гимнастика»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ГИМНАСТИКА</dc:title>
  <dc:creator>Kate</dc:creator>
  <cp:lastModifiedBy>User</cp:lastModifiedBy>
  <cp:revision>17</cp:revision>
  <dcterms:created xsi:type="dcterms:W3CDTF">2012-05-01T09:56:18Z</dcterms:created>
  <dcterms:modified xsi:type="dcterms:W3CDTF">2022-12-02T02:25:11Z</dcterms:modified>
</cp:coreProperties>
</file>